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69" r:id="rId2"/>
    <p:sldId id="264" r:id="rId3"/>
    <p:sldId id="332" r:id="rId4"/>
    <p:sldId id="333" r:id="rId5"/>
    <p:sldId id="334" r:id="rId6"/>
    <p:sldId id="353" r:id="rId7"/>
    <p:sldId id="336" r:id="rId8"/>
    <p:sldId id="356" r:id="rId9"/>
    <p:sldId id="338" r:id="rId10"/>
    <p:sldId id="932" r:id="rId11"/>
    <p:sldId id="2007579002" r:id="rId12"/>
    <p:sldId id="340" r:id="rId13"/>
    <p:sldId id="363" r:id="rId14"/>
    <p:sldId id="341" r:id="rId15"/>
    <p:sldId id="364" r:id="rId16"/>
    <p:sldId id="367" r:id="rId17"/>
    <p:sldId id="358" r:id="rId18"/>
    <p:sldId id="342" r:id="rId19"/>
    <p:sldId id="354" r:id="rId20"/>
    <p:sldId id="347" r:id="rId21"/>
    <p:sldId id="368" r:id="rId22"/>
    <p:sldId id="349" r:id="rId23"/>
    <p:sldId id="344" r:id="rId24"/>
    <p:sldId id="345" r:id="rId25"/>
    <p:sldId id="346" r:id="rId26"/>
    <p:sldId id="2007579000" r:id="rId27"/>
    <p:sldId id="738" r:id="rId28"/>
    <p:sldId id="2007579001" r:id="rId29"/>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39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D"/>
    <a:srgbClr val="FFFCFE"/>
    <a:srgbClr val="FDFEFE"/>
    <a:srgbClr val="FFFEFE"/>
    <a:srgbClr val="FFFFFE"/>
    <a:srgbClr val="FEFFFE"/>
    <a:srgbClr val="FEFEFE"/>
    <a:srgbClr val="FEFEFF"/>
    <a:srgbClr val="FE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2939" autoAdjust="0"/>
  </p:normalViewPr>
  <p:slideViewPr>
    <p:cSldViewPr snapToGrid="0" snapToObjects="1">
      <p:cViewPr varScale="1">
        <p:scale>
          <a:sx n="58" d="100"/>
          <a:sy n="58" d="100"/>
        </p:scale>
        <p:origin x="1220" y="44"/>
      </p:cViewPr>
      <p:guideLst>
        <p:guide pos="7391"/>
        <p:guide orient="horz" pos="336"/>
        <p:guide orient="horz" pos="923"/>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snapToObjects="1">
      <p:cViewPr varScale="1">
        <p:scale>
          <a:sx n="83" d="100"/>
          <a:sy n="83" d="100"/>
        </p:scale>
        <p:origin x="3852" y="96"/>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10867099518708E-2"/>
          <c:y val="3.4804094057653119E-2"/>
          <c:w val="0.8847520190489262"/>
          <c:h val="0.81712038051014579"/>
        </c:manualLayout>
      </c:layout>
      <c:lineChart>
        <c:grouping val="standard"/>
        <c:varyColors val="0"/>
        <c:ser>
          <c:idx val="0"/>
          <c:order val="0"/>
          <c:tx>
            <c:strRef>
              <c:f>Sheet1!$F$2</c:f>
              <c:strCache>
                <c:ptCount val="1"/>
                <c:pt idx="0">
                  <c:v>Prudential</c:v>
                </c:pt>
              </c:strCache>
            </c:strRef>
          </c:tx>
          <c:spPr>
            <a:ln w="28575" cap="rnd">
              <a:solidFill>
                <a:schemeClr val="accent1"/>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Sheet1!$F$3:$F$15</c:f>
              <c:numCache>
                <c:formatCode>General</c:formatCode>
                <c:ptCount val="13"/>
                <c:pt idx="0">
                  <c:v>36725</c:v>
                </c:pt>
                <c:pt idx="1">
                  <c:v>36725</c:v>
                </c:pt>
                <c:pt idx="2">
                  <c:v>36725</c:v>
                </c:pt>
                <c:pt idx="3">
                  <c:v>36725</c:v>
                </c:pt>
                <c:pt idx="4">
                  <c:v>36725</c:v>
                </c:pt>
                <c:pt idx="5">
                  <c:v>36725</c:v>
                </c:pt>
                <c:pt idx="6">
                  <c:v>36725</c:v>
                </c:pt>
                <c:pt idx="7">
                  <c:v>36725</c:v>
                </c:pt>
                <c:pt idx="8">
                  <c:v>36725</c:v>
                </c:pt>
                <c:pt idx="9">
                  <c:v>36725</c:v>
                </c:pt>
                <c:pt idx="10">
                  <c:v>36725</c:v>
                </c:pt>
                <c:pt idx="11">
                  <c:v>36725</c:v>
                </c:pt>
                <c:pt idx="12">
                  <c:v>36725</c:v>
                </c:pt>
              </c:numCache>
            </c:numRef>
          </c:val>
          <c:smooth val="0"/>
          <c:extLst>
            <c:ext xmlns:c16="http://schemas.microsoft.com/office/drawing/2014/chart" uri="{C3380CC4-5D6E-409C-BE32-E72D297353CC}">
              <c16:uniqueId val="{00000000-E3D5-408E-AED9-F2DBA181D47B}"/>
            </c:ext>
          </c:extLst>
        </c:ser>
        <c:ser>
          <c:idx val="1"/>
          <c:order val="1"/>
          <c:tx>
            <c:strRef>
              <c:f>Sheet1!$G$2</c:f>
              <c:strCache>
                <c:ptCount val="1"/>
                <c:pt idx="0">
                  <c:v>Nationwide</c:v>
                </c:pt>
              </c:strCache>
            </c:strRef>
          </c:tx>
          <c:spPr>
            <a:ln w="28575" cap="rnd">
              <a:solidFill>
                <a:schemeClr val="accent2"/>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Sheet1!$G$3:$G$15</c:f>
              <c:numCache>
                <c:formatCode>General</c:formatCode>
                <c:ptCount val="13"/>
                <c:pt idx="0">
                  <c:v>34666</c:v>
                </c:pt>
                <c:pt idx="1">
                  <c:v>34666</c:v>
                </c:pt>
                <c:pt idx="2">
                  <c:v>34666</c:v>
                </c:pt>
                <c:pt idx="3">
                  <c:v>34666</c:v>
                </c:pt>
                <c:pt idx="4">
                  <c:v>34666</c:v>
                </c:pt>
                <c:pt idx="5">
                  <c:v>34666</c:v>
                </c:pt>
                <c:pt idx="6">
                  <c:v>34666</c:v>
                </c:pt>
                <c:pt idx="7">
                  <c:v>34666</c:v>
                </c:pt>
                <c:pt idx="8">
                  <c:v>34666</c:v>
                </c:pt>
                <c:pt idx="9">
                  <c:v>34666</c:v>
                </c:pt>
                <c:pt idx="10">
                  <c:v>34666</c:v>
                </c:pt>
                <c:pt idx="11">
                  <c:v>34666</c:v>
                </c:pt>
                <c:pt idx="12">
                  <c:v>34666</c:v>
                </c:pt>
              </c:numCache>
            </c:numRef>
          </c:val>
          <c:smooth val="0"/>
          <c:extLst>
            <c:ext xmlns:c16="http://schemas.microsoft.com/office/drawing/2014/chart" uri="{C3380CC4-5D6E-409C-BE32-E72D297353CC}">
              <c16:uniqueId val="{00000001-E3D5-408E-AED9-F2DBA181D47B}"/>
            </c:ext>
          </c:extLst>
        </c:ser>
        <c:ser>
          <c:idx val="2"/>
          <c:order val="2"/>
          <c:tx>
            <c:strRef>
              <c:f>Sheet1!$H$2</c:f>
              <c:strCache>
                <c:ptCount val="1"/>
                <c:pt idx="0">
                  <c:v>Transamerica</c:v>
                </c:pt>
              </c:strCache>
            </c:strRef>
          </c:tx>
          <c:spPr>
            <a:ln w="28575" cap="rnd">
              <a:solidFill>
                <a:schemeClr val="accent3"/>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Sheet1!$H$3:$H$15</c:f>
              <c:numCache>
                <c:formatCode>General</c:formatCode>
                <c:ptCount val="13"/>
                <c:pt idx="0">
                  <c:v>34557</c:v>
                </c:pt>
                <c:pt idx="1">
                  <c:v>34557</c:v>
                </c:pt>
                <c:pt idx="2">
                  <c:v>34557</c:v>
                </c:pt>
                <c:pt idx="3">
                  <c:v>34557</c:v>
                </c:pt>
                <c:pt idx="4">
                  <c:v>34557</c:v>
                </c:pt>
                <c:pt idx="5">
                  <c:v>34557</c:v>
                </c:pt>
                <c:pt idx="6">
                  <c:v>34557</c:v>
                </c:pt>
                <c:pt idx="7">
                  <c:v>34557</c:v>
                </c:pt>
                <c:pt idx="8">
                  <c:v>34557</c:v>
                </c:pt>
                <c:pt idx="9">
                  <c:v>34557</c:v>
                </c:pt>
                <c:pt idx="10">
                  <c:v>34557</c:v>
                </c:pt>
                <c:pt idx="11">
                  <c:v>34557</c:v>
                </c:pt>
                <c:pt idx="12">
                  <c:v>34557</c:v>
                </c:pt>
              </c:numCache>
            </c:numRef>
          </c:val>
          <c:smooth val="0"/>
          <c:extLst>
            <c:ext xmlns:c16="http://schemas.microsoft.com/office/drawing/2014/chart" uri="{C3380CC4-5D6E-409C-BE32-E72D297353CC}">
              <c16:uniqueId val="{00000002-E3D5-408E-AED9-F2DBA181D47B}"/>
            </c:ext>
          </c:extLst>
        </c:ser>
        <c:ser>
          <c:idx val="3"/>
          <c:order val="3"/>
          <c:tx>
            <c:strRef>
              <c:f>Sheet1!$I$2</c:f>
              <c:strCache>
                <c:ptCount val="1"/>
                <c:pt idx="0">
                  <c:v>ING</c:v>
                </c:pt>
              </c:strCache>
            </c:strRef>
          </c:tx>
          <c:spPr>
            <a:ln w="28575" cap="rnd">
              <a:solidFill>
                <a:schemeClr val="accent4"/>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Sheet1!$I$3:$I$15</c:f>
              <c:numCache>
                <c:formatCode>General</c:formatCode>
                <c:ptCount val="13"/>
                <c:pt idx="0">
                  <c:v>31608</c:v>
                </c:pt>
                <c:pt idx="1">
                  <c:v>31608</c:v>
                </c:pt>
                <c:pt idx="2">
                  <c:v>31608</c:v>
                </c:pt>
                <c:pt idx="3">
                  <c:v>31608</c:v>
                </c:pt>
                <c:pt idx="4">
                  <c:v>31608</c:v>
                </c:pt>
                <c:pt idx="5">
                  <c:v>31608</c:v>
                </c:pt>
                <c:pt idx="6">
                  <c:v>31608</c:v>
                </c:pt>
                <c:pt idx="7">
                  <c:v>31608</c:v>
                </c:pt>
                <c:pt idx="8">
                  <c:v>31608</c:v>
                </c:pt>
                <c:pt idx="9">
                  <c:v>31608</c:v>
                </c:pt>
                <c:pt idx="10">
                  <c:v>31608</c:v>
                </c:pt>
                <c:pt idx="11">
                  <c:v>31608</c:v>
                </c:pt>
                <c:pt idx="12">
                  <c:v>31608</c:v>
                </c:pt>
              </c:numCache>
            </c:numRef>
          </c:val>
          <c:smooth val="0"/>
          <c:extLst>
            <c:ext xmlns:c16="http://schemas.microsoft.com/office/drawing/2014/chart" uri="{C3380CC4-5D6E-409C-BE32-E72D297353CC}">
              <c16:uniqueId val="{00000003-E3D5-408E-AED9-F2DBA181D47B}"/>
            </c:ext>
          </c:extLst>
        </c:ser>
        <c:ser>
          <c:idx val="4"/>
          <c:order val="4"/>
          <c:tx>
            <c:strRef>
              <c:f>Sheet1!$J$2</c:f>
              <c:strCache>
                <c:ptCount val="1"/>
                <c:pt idx="0">
                  <c:v>Lincoln</c:v>
                </c:pt>
              </c:strCache>
            </c:strRef>
          </c:tx>
          <c:spPr>
            <a:ln w="28575" cap="rnd">
              <a:solidFill>
                <a:schemeClr val="accent5"/>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Sheet1!$J$3:$J$15</c:f>
              <c:numCache>
                <c:formatCode>General</c:formatCode>
                <c:ptCount val="13"/>
                <c:pt idx="0">
                  <c:v>31602</c:v>
                </c:pt>
                <c:pt idx="1">
                  <c:v>31602</c:v>
                </c:pt>
                <c:pt idx="2">
                  <c:v>31602</c:v>
                </c:pt>
                <c:pt idx="3">
                  <c:v>31602</c:v>
                </c:pt>
                <c:pt idx="4">
                  <c:v>31602</c:v>
                </c:pt>
                <c:pt idx="5">
                  <c:v>31602</c:v>
                </c:pt>
                <c:pt idx="6">
                  <c:v>31602</c:v>
                </c:pt>
                <c:pt idx="7">
                  <c:v>31602</c:v>
                </c:pt>
                <c:pt idx="8">
                  <c:v>31602</c:v>
                </c:pt>
                <c:pt idx="9">
                  <c:v>31602</c:v>
                </c:pt>
                <c:pt idx="10">
                  <c:v>31602</c:v>
                </c:pt>
                <c:pt idx="11">
                  <c:v>31602</c:v>
                </c:pt>
                <c:pt idx="12">
                  <c:v>31602</c:v>
                </c:pt>
              </c:numCache>
            </c:numRef>
          </c:val>
          <c:smooth val="0"/>
          <c:extLst>
            <c:ext xmlns:c16="http://schemas.microsoft.com/office/drawing/2014/chart" uri="{C3380CC4-5D6E-409C-BE32-E72D297353CC}">
              <c16:uniqueId val="{00000004-E3D5-408E-AED9-F2DBA181D47B}"/>
            </c:ext>
          </c:extLst>
        </c:ser>
        <c:ser>
          <c:idx val="5"/>
          <c:order val="5"/>
          <c:tx>
            <c:strRef>
              <c:f>Sheet1!$K$2</c:f>
              <c:strCache>
                <c:ptCount val="1"/>
                <c:pt idx="0">
                  <c:v>Hartford</c:v>
                </c:pt>
              </c:strCache>
            </c:strRef>
          </c:tx>
          <c:spPr>
            <a:ln w="28575" cap="rnd">
              <a:solidFill>
                <a:schemeClr val="accent6"/>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Sheet1!$K$3:$K$15</c:f>
              <c:numCache>
                <c:formatCode>General</c:formatCode>
                <c:ptCount val="13"/>
                <c:pt idx="0">
                  <c:v>31274</c:v>
                </c:pt>
                <c:pt idx="1">
                  <c:v>31274</c:v>
                </c:pt>
                <c:pt idx="2">
                  <c:v>31274</c:v>
                </c:pt>
                <c:pt idx="3">
                  <c:v>31274</c:v>
                </c:pt>
                <c:pt idx="4">
                  <c:v>31274</c:v>
                </c:pt>
                <c:pt idx="5">
                  <c:v>31274</c:v>
                </c:pt>
                <c:pt idx="6">
                  <c:v>31274</c:v>
                </c:pt>
                <c:pt idx="7">
                  <c:v>31274</c:v>
                </c:pt>
                <c:pt idx="8">
                  <c:v>31274</c:v>
                </c:pt>
                <c:pt idx="9">
                  <c:v>31274</c:v>
                </c:pt>
                <c:pt idx="10">
                  <c:v>31274</c:v>
                </c:pt>
                <c:pt idx="11">
                  <c:v>31274</c:v>
                </c:pt>
                <c:pt idx="12">
                  <c:v>31274</c:v>
                </c:pt>
              </c:numCache>
            </c:numRef>
          </c:val>
          <c:smooth val="0"/>
          <c:extLst>
            <c:ext xmlns:c16="http://schemas.microsoft.com/office/drawing/2014/chart" uri="{C3380CC4-5D6E-409C-BE32-E72D297353CC}">
              <c16:uniqueId val="{00000005-E3D5-408E-AED9-F2DBA181D47B}"/>
            </c:ext>
          </c:extLst>
        </c:ser>
        <c:ser>
          <c:idx val="6"/>
          <c:order val="6"/>
          <c:tx>
            <c:strRef>
              <c:f>Sheet1!$L$2</c:f>
              <c:strCache>
                <c:ptCount val="1"/>
                <c:pt idx="0">
                  <c:v>Protective</c:v>
                </c:pt>
              </c:strCache>
            </c:strRef>
          </c:tx>
          <c:spPr>
            <a:ln w="28575" cap="rnd">
              <a:solidFill>
                <a:schemeClr val="accent1">
                  <a:lumMod val="60000"/>
                </a:schemeClr>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Sheet1!$L$3:$L$15</c:f>
              <c:numCache>
                <c:formatCode>General</c:formatCode>
                <c:ptCount val="13"/>
                <c:pt idx="0">
                  <c:v>30363</c:v>
                </c:pt>
                <c:pt idx="1">
                  <c:v>30363</c:v>
                </c:pt>
                <c:pt idx="2">
                  <c:v>30363</c:v>
                </c:pt>
                <c:pt idx="3">
                  <c:v>30363</c:v>
                </c:pt>
                <c:pt idx="4">
                  <c:v>30363</c:v>
                </c:pt>
                <c:pt idx="5">
                  <c:v>30363</c:v>
                </c:pt>
                <c:pt idx="6">
                  <c:v>30363</c:v>
                </c:pt>
                <c:pt idx="7">
                  <c:v>30363</c:v>
                </c:pt>
                <c:pt idx="8">
                  <c:v>30363</c:v>
                </c:pt>
                <c:pt idx="9">
                  <c:v>30363</c:v>
                </c:pt>
                <c:pt idx="10">
                  <c:v>30363</c:v>
                </c:pt>
                <c:pt idx="11">
                  <c:v>30363</c:v>
                </c:pt>
                <c:pt idx="12">
                  <c:v>30363</c:v>
                </c:pt>
              </c:numCache>
            </c:numRef>
          </c:val>
          <c:smooth val="0"/>
          <c:extLst>
            <c:ext xmlns:c16="http://schemas.microsoft.com/office/drawing/2014/chart" uri="{C3380CC4-5D6E-409C-BE32-E72D297353CC}">
              <c16:uniqueId val="{00000006-E3D5-408E-AED9-F2DBA181D47B}"/>
            </c:ext>
          </c:extLst>
        </c:ser>
        <c:ser>
          <c:idx val="7"/>
          <c:order val="7"/>
          <c:tx>
            <c:strRef>
              <c:f>Sheet1!$M$2</c:f>
              <c:strCache>
                <c:ptCount val="1"/>
                <c:pt idx="0">
                  <c:v>JH</c:v>
                </c:pt>
              </c:strCache>
            </c:strRef>
          </c:tx>
          <c:spPr>
            <a:ln w="28575" cap="rnd">
              <a:solidFill>
                <a:schemeClr val="accent2">
                  <a:lumMod val="60000"/>
                </a:schemeClr>
              </a:solidFill>
              <a:round/>
            </a:ln>
            <a:effectLst/>
          </c:spPr>
          <c:marker>
            <c:symbol val="none"/>
          </c:marker>
          <c:cat>
            <c:numRef>
              <c:f>Sheet1!$E$3:$E$15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Sheet1!$M$3:$M$15</c:f>
              <c:numCache>
                <c:formatCode>General</c:formatCode>
                <c:ptCount val="13"/>
                <c:pt idx="0">
                  <c:v>27679</c:v>
                </c:pt>
                <c:pt idx="1">
                  <c:v>27679</c:v>
                </c:pt>
                <c:pt idx="2">
                  <c:v>27976</c:v>
                </c:pt>
                <c:pt idx="3">
                  <c:v>27976</c:v>
                </c:pt>
                <c:pt idx="4">
                  <c:v>27976</c:v>
                </c:pt>
                <c:pt idx="5">
                  <c:v>27976</c:v>
                </c:pt>
                <c:pt idx="6">
                  <c:v>27976</c:v>
                </c:pt>
                <c:pt idx="7">
                  <c:v>28258</c:v>
                </c:pt>
                <c:pt idx="8">
                  <c:v>28258</c:v>
                </c:pt>
                <c:pt idx="9">
                  <c:v>29539</c:v>
                </c:pt>
                <c:pt idx="10">
                  <c:v>30218</c:v>
                </c:pt>
                <c:pt idx="11">
                  <c:v>29150</c:v>
                </c:pt>
                <c:pt idx="12">
                  <c:v>28048</c:v>
                </c:pt>
              </c:numCache>
            </c:numRef>
          </c:val>
          <c:smooth val="0"/>
          <c:extLst>
            <c:ext xmlns:c16="http://schemas.microsoft.com/office/drawing/2014/chart" uri="{C3380CC4-5D6E-409C-BE32-E72D297353CC}">
              <c16:uniqueId val="{00000007-E3D5-408E-AED9-F2DBA181D47B}"/>
            </c:ext>
          </c:extLst>
        </c:ser>
        <c:dLbls>
          <c:showLegendKey val="0"/>
          <c:showVal val="0"/>
          <c:showCatName val="0"/>
          <c:showSerName val="0"/>
          <c:showPercent val="0"/>
          <c:showBubbleSize val="0"/>
        </c:dLbls>
        <c:smooth val="0"/>
        <c:axId val="492449440"/>
        <c:axId val="492446816"/>
      </c:lineChart>
      <c:catAx>
        <c:axId val="49244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446816"/>
        <c:crosses val="autoZero"/>
        <c:auto val="1"/>
        <c:lblAlgn val="ctr"/>
        <c:lblOffset val="100"/>
        <c:noMultiLvlLbl val="0"/>
      </c:catAx>
      <c:valAx>
        <c:axId val="492446816"/>
        <c:scaling>
          <c:orientation val="minMax"/>
          <c:max val="37000"/>
          <c:min val="275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449440"/>
        <c:crosses val="autoZero"/>
        <c:crossBetween val="between"/>
      </c:valAx>
      <c:spPr>
        <a:noFill/>
        <a:ln>
          <a:noFill/>
        </a:ln>
        <a:effectLst/>
      </c:spPr>
    </c:plotArea>
    <c:legend>
      <c:legendPos val="b"/>
      <c:layout>
        <c:manualLayout>
          <c:xMode val="edge"/>
          <c:yMode val="edge"/>
          <c:x val="0.19782518324169768"/>
          <c:y val="0.89210134440457378"/>
          <c:w val="0.62004476555243004"/>
          <c:h val="0.10789860323867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22712361829"/>
          <c:y val="0"/>
          <c:w val="0.69571258138187297"/>
          <c:h val="1"/>
        </c:manualLayout>
      </c:layout>
      <c:doughnutChart>
        <c:varyColors val="1"/>
        <c:ser>
          <c:idx val="0"/>
          <c:order val="0"/>
          <c:tx>
            <c:strRef>
              <c:f>Sheet1!$B$1</c:f>
              <c:strCache>
                <c:ptCount val="1"/>
                <c:pt idx="0">
                  <c:v>Column1</c:v>
                </c:pt>
              </c:strCache>
            </c:strRef>
          </c:tx>
          <c:spPr>
            <a:ln w="12694">
              <a:solidFill>
                <a:schemeClr val="bg1"/>
              </a:solidFill>
            </a:ln>
          </c:spPr>
          <c:dPt>
            <c:idx val="0"/>
            <c:bubble3D val="0"/>
            <c:spPr>
              <a:solidFill>
                <a:schemeClr val="accent1"/>
              </a:solidFill>
              <a:ln w="12694">
                <a:solidFill>
                  <a:schemeClr val="bg1"/>
                </a:solidFill>
              </a:ln>
            </c:spPr>
            <c:extLst>
              <c:ext xmlns:c16="http://schemas.microsoft.com/office/drawing/2014/chart" uri="{C3380CC4-5D6E-409C-BE32-E72D297353CC}">
                <c16:uniqueId val="{00000001-3CA8-43DF-B7FA-4FF5812668F1}"/>
              </c:ext>
            </c:extLst>
          </c:dPt>
          <c:dPt>
            <c:idx val="1"/>
            <c:bubble3D val="0"/>
            <c:spPr>
              <a:solidFill>
                <a:schemeClr val="accent1">
                  <a:lumMod val="60000"/>
                  <a:lumOff val="40000"/>
                </a:schemeClr>
              </a:solidFill>
              <a:ln w="12694">
                <a:solidFill>
                  <a:schemeClr val="bg1"/>
                </a:solidFill>
              </a:ln>
            </c:spPr>
            <c:extLst>
              <c:ext xmlns:c16="http://schemas.microsoft.com/office/drawing/2014/chart" uri="{C3380CC4-5D6E-409C-BE32-E72D297353CC}">
                <c16:uniqueId val="{00000003-3CA8-43DF-B7FA-4FF5812668F1}"/>
              </c:ext>
            </c:extLst>
          </c:dPt>
          <c:dPt>
            <c:idx val="2"/>
            <c:bubble3D val="0"/>
            <c:spPr>
              <a:solidFill>
                <a:schemeClr val="bg1">
                  <a:lumMod val="85000"/>
                </a:schemeClr>
              </a:solidFill>
              <a:ln w="12694">
                <a:solidFill>
                  <a:schemeClr val="bg1"/>
                </a:solidFill>
              </a:ln>
            </c:spPr>
            <c:extLst>
              <c:ext xmlns:c16="http://schemas.microsoft.com/office/drawing/2014/chart" uri="{C3380CC4-5D6E-409C-BE32-E72D297353CC}">
                <c16:uniqueId val="{00000005-3CA8-43DF-B7FA-4FF5812668F1}"/>
              </c:ext>
            </c:extLst>
          </c:dPt>
          <c:dPt>
            <c:idx val="3"/>
            <c:bubble3D val="0"/>
            <c:spPr>
              <a:solidFill>
                <a:schemeClr val="tx1">
                  <a:lumMod val="65000"/>
                  <a:lumOff val="35000"/>
                </a:schemeClr>
              </a:solidFill>
              <a:ln w="12694">
                <a:solidFill>
                  <a:schemeClr val="bg1"/>
                </a:solidFill>
              </a:ln>
            </c:spPr>
            <c:extLst>
              <c:ext xmlns:c16="http://schemas.microsoft.com/office/drawing/2014/chart" uri="{C3380CC4-5D6E-409C-BE32-E72D297353CC}">
                <c16:uniqueId val="{00000007-3CA8-43DF-B7FA-4FF5812668F1}"/>
              </c:ext>
            </c:extLst>
          </c:dPt>
          <c:dPt>
            <c:idx val="4"/>
            <c:bubble3D val="0"/>
            <c:spPr>
              <a:solidFill>
                <a:schemeClr val="accent1">
                  <a:lumMod val="10000"/>
                  <a:lumOff val="90000"/>
                </a:schemeClr>
              </a:solidFill>
              <a:ln w="12694">
                <a:solidFill>
                  <a:schemeClr val="bg1"/>
                </a:solidFill>
              </a:ln>
            </c:spPr>
            <c:extLst>
              <c:ext xmlns:c16="http://schemas.microsoft.com/office/drawing/2014/chart" uri="{C3380CC4-5D6E-409C-BE32-E72D297353CC}">
                <c16:uniqueId val="{00000009-3CA8-43DF-B7FA-4FF5812668F1}"/>
              </c:ext>
            </c:extLst>
          </c:dPt>
          <c:dPt>
            <c:idx val="5"/>
            <c:bubble3D val="0"/>
            <c:spPr>
              <a:solidFill>
                <a:schemeClr val="accent6"/>
              </a:solidFill>
              <a:ln w="12694">
                <a:solidFill>
                  <a:schemeClr val="bg1"/>
                </a:solidFill>
              </a:ln>
            </c:spPr>
            <c:extLst>
              <c:ext xmlns:c16="http://schemas.microsoft.com/office/drawing/2014/chart" uri="{C3380CC4-5D6E-409C-BE32-E72D297353CC}">
                <c16:uniqueId val="{0000000B-3CA8-43DF-B7FA-4FF5812668F1}"/>
              </c:ext>
            </c:extLst>
          </c:dPt>
          <c:dPt>
            <c:idx val="6"/>
            <c:bubble3D val="0"/>
            <c:spPr>
              <a:solidFill>
                <a:srgbClr val="9A996E"/>
              </a:solidFill>
              <a:ln w="12694">
                <a:solidFill>
                  <a:schemeClr val="bg1"/>
                </a:solidFill>
              </a:ln>
            </c:spPr>
            <c:extLst>
              <c:ext xmlns:c16="http://schemas.microsoft.com/office/drawing/2014/chart" uri="{C3380CC4-5D6E-409C-BE32-E72D297353CC}">
                <c16:uniqueId val="{0000000D-3CA8-43DF-B7FA-4FF5812668F1}"/>
              </c:ext>
            </c:extLst>
          </c:dPt>
          <c:cat>
            <c:strRef>
              <c:f>Sheet1!$A$2:$A$7</c:f>
              <c:strCache>
                <c:ptCount val="6"/>
                <c:pt idx="0">
                  <c:v>Real Estate</c:v>
                </c:pt>
                <c:pt idx="1">
                  <c:v>Farmland </c:v>
                </c:pt>
                <c:pt idx="2">
                  <c:v>Oil &amp; Gas</c:v>
                </c:pt>
                <c:pt idx="3">
                  <c:v>Timberland</c:v>
                </c:pt>
                <c:pt idx="4">
                  <c:v>Private Equity &amp; Other</c:v>
                </c:pt>
                <c:pt idx="5">
                  <c:v>Power &amp; Infrastructure </c:v>
                </c:pt>
              </c:strCache>
            </c:strRef>
          </c:cat>
          <c:val>
            <c:numRef>
              <c:f>Sheet1!$B$2:$B$7</c:f>
              <c:numCache>
                <c:formatCode>_(* #,##0.0_);_(* \(#,##0.0\);_(* "-"??_);_(@_)</c:formatCode>
                <c:ptCount val="6"/>
                <c:pt idx="0">
                  <c:v>14300</c:v>
                </c:pt>
                <c:pt idx="1">
                  <c:v>1500</c:v>
                </c:pt>
                <c:pt idx="2">
                  <c:v>1800</c:v>
                </c:pt>
                <c:pt idx="3">
                  <c:v>3700</c:v>
                </c:pt>
                <c:pt idx="4">
                  <c:v>13200</c:v>
                </c:pt>
                <c:pt idx="5">
                  <c:v>10400</c:v>
                </c:pt>
              </c:numCache>
            </c:numRef>
          </c:val>
          <c:extLst>
            <c:ext xmlns:c16="http://schemas.microsoft.com/office/drawing/2014/chart" uri="{C3380CC4-5D6E-409C-BE32-E72D297353CC}">
              <c16:uniqueId val="{0000000E-3CA8-43DF-B7FA-4FF5812668F1}"/>
            </c:ext>
          </c:extLst>
        </c:ser>
        <c:dLbls>
          <c:showLegendKey val="0"/>
          <c:showVal val="0"/>
          <c:showCatName val="0"/>
          <c:showSerName val="0"/>
          <c:showPercent val="0"/>
          <c:showBubbleSize val="0"/>
          <c:showLeaderLines val="1"/>
        </c:dLbls>
        <c:firstSliceAng val="0"/>
        <c:holeSize val="40"/>
      </c:doughnutChart>
      <c:spPr>
        <a:noFill/>
        <a:ln w="25388">
          <a:noFill/>
        </a:ln>
      </c:spPr>
    </c:plotArea>
    <c:plotVisOnly val="1"/>
    <c:dispBlanksAs val="gap"/>
    <c:showDLblsOverMax val="0"/>
  </c:chart>
  <c:spPr>
    <a:noFill/>
  </c:spPr>
  <c:txPr>
    <a:bodyPr/>
    <a:lstStyle/>
    <a:p>
      <a:pPr>
        <a:defRPr sz="1799"/>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38470638427709E-2"/>
          <c:y val="4.0686668087676896E-2"/>
          <c:w val="0.96474357639697272"/>
          <c:h val="0.81802760453417245"/>
        </c:manualLayout>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3">
                  <a:lumMod val="65000"/>
                </a:schemeClr>
              </a:solidFill>
              <a:ln>
                <a:noFill/>
              </a:ln>
              <a:effectLst/>
            </c:spPr>
            <c:extLst>
              <c:ext xmlns:c16="http://schemas.microsoft.com/office/drawing/2014/chart" uri="{C3380CC4-5D6E-409C-BE32-E72D297353CC}">
                <c16:uniqueId val="{00000001-86C9-4A23-9B7D-DDD933C07AE8}"/>
              </c:ext>
            </c:extLst>
          </c:dPt>
          <c:dPt>
            <c:idx val="8"/>
            <c:invertIfNegative val="0"/>
            <c:bubble3D val="0"/>
            <c:spPr>
              <a:solidFill>
                <a:schemeClr val="accent3">
                  <a:lumMod val="65000"/>
                </a:schemeClr>
              </a:solidFill>
              <a:ln>
                <a:noFill/>
              </a:ln>
              <a:effectLst/>
            </c:spPr>
            <c:extLst>
              <c:ext xmlns:c16="http://schemas.microsoft.com/office/drawing/2014/chart" uri="{C3380CC4-5D6E-409C-BE32-E72D297353CC}">
                <c16:uniqueId val="{00000003-86C9-4A23-9B7D-DDD933C07AE8}"/>
              </c:ext>
            </c:extLst>
          </c:dPt>
          <c:dPt>
            <c:idx val="9"/>
            <c:invertIfNegative val="0"/>
            <c:bubble3D val="0"/>
            <c:spPr>
              <a:solidFill>
                <a:schemeClr val="accent3">
                  <a:lumMod val="65000"/>
                </a:schemeClr>
              </a:solidFill>
              <a:ln>
                <a:noFill/>
              </a:ln>
              <a:effectLst/>
            </c:spPr>
            <c:extLst>
              <c:ext xmlns:c16="http://schemas.microsoft.com/office/drawing/2014/chart" uri="{C3380CC4-5D6E-409C-BE32-E72D297353CC}">
                <c16:uniqueId val="{00000005-86C9-4A23-9B7D-DDD933C07AE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Oil &amp; Gas</c:v>
                </c:pt>
                <c:pt idx="1">
                  <c:v>Timberland</c:v>
                </c:pt>
                <c:pt idx="2">
                  <c:v>Real Estate</c:v>
                </c:pt>
                <c:pt idx="3">
                  <c:v>Farmland</c:v>
                </c:pt>
                <c:pt idx="4">
                  <c:v>Power &amp; Infrastructure</c:v>
                </c:pt>
                <c:pt idx="5">
                  <c:v>Private Equity</c:v>
                </c:pt>
                <c:pt idx="7">
                  <c:v>Weighted Average ALDA Return</c:v>
                </c:pt>
                <c:pt idx="8">
                  <c:v>S&amp;P 500 Total Return</c:v>
                </c:pt>
                <c:pt idx="9">
                  <c:v>TSX Total Return</c:v>
                </c:pt>
              </c:strCache>
            </c:strRef>
          </c:cat>
          <c:val>
            <c:numRef>
              <c:f>Sheet1!$B$2:$B$11</c:f>
              <c:numCache>
                <c:formatCode>0.0%</c:formatCode>
                <c:ptCount val="10"/>
                <c:pt idx="0">
                  <c:v>-6.0394671541319389E-2</c:v>
                </c:pt>
                <c:pt idx="1">
                  <c:v>7.8657557179611537E-2</c:v>
                </c:pt>
                <c:pt idx="2">
                  <c:v>6.4583896568246368E-2</c:v>
                </c:pt>
                <c:pt idx="3">
                  <c:v>7.700213466405903E-2</c:v>
                </c:pt>
                <c:pt idx="4">
                  <c:v>0.11355778300712638</c:v>
                </c:pt>
                <c:pt idx="5">
                  <c:v>0.16926947071657716</c:v>
                </c:pt>
                <c:pt idx="7">
                  <c:v>8.6788920610188836E-2</c:v>
                </c:pt>
                <c:pt idx="8">
                  <c:v>0.11219999999999999</c:v>
                </c:pt>
                <c:pt idx="9">
                  <c:v>5.5100000000000003E-2</c:v>
                </c:pt>
              </c:numCache>
            </c:numRef>
          </c:val>
          <c:extLst>
            <c:ext xmlns:c16="http://schemas.microsoft.com/office/drawing/2014/chart" uri="{C3380CC4-5D6E-409C-BE32-E72D297353CC}">
              <c16:uniqueId val="{00000006-86C9-4A23-9B7D-DDD933C07AE8}"/>
            </c:ext>
          </c:extLst>
        </c:ser>
        <c:dLbls>
          <c:showLegendKey val="0"/>
          <c:showVal val="0"/>
          <c:showCatName val="0"/>
          <c:showSerName val="0"/>
          <c:showPercent val="0"/>
          <c:showBubbleSize val="0"/>
        </c:dLbls>
        <c:gapWidth val="219"/>
        <c:overlap val="-27"/>
        <c:axId val="1630055408"/>
        <c:axId val="1630054752"/>
      </c:barChart>
      <c:catAx>
        <c:axId val="1630055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630054752"/>
        <c:crosses val="autoZero"/>
        <c:auto val="0"/>
        <c:lblAlgn val="ctr"/>
        <c:lblOffset val="100"/>
        <c:noMultiLvlLbl val="0"/>
      </c:catAx>
      <c:valAx>
        <c:axId val="1630054752"/>
        <c:scaling>
          <c:orientation val="minMax"/>
        </c:scaling>
        <c:delete val="1"/>
        <c:axPos val="l"/>
        <c:numFmt formatCode="0.0%" sourceLinked="1"/>
        <c:majorTickMark val="none"/>
        <c:minorTickMark val="none"/>
        <c:tickLblPos val="nextTo"/>
        <c:crossAx val="163005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Surrender</a:t>
            </a:r>
            <a:r>
              <a:rPr lang="en-US" baseline="0"/>
              <a:t> Value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'slide 14'!$I$2</c:f>
              <c:strCache>
                <c:ptCount val="1"/>
                <c:pt idx="0">
                  <c:v>PUL 22 CSV</c:v>
                </c:pt>
              </c:strCache>
            </c:strRef>
          </c:tx>
          <c:spPr>
            <a:ln w="28575" cap="rnd">
              <a:solidFill>
                <a:schemeClr val="accent6"/>
              </a:solidFill>
              <a:round/>
            </a:ln>
            <a:effectLst/>
          </c:spPr>
          <c:marker>
            <c:symbol val="none"/>
          </c:marker>
          <c:cat>
            <c:numRef>
              <c:f>'slide 14'!$H$3:$H$42</c:f>
              <c:numCache>
                <c:formatCode>General</c:formatCode>
                <c:ptCount val="40"/>
                <c:pt idx="0">
                  <c:v>1</c:v>
                </c:pt>
                <c:pt idx="4">
                  <c:v>5</c:v>
                </c:pt>
                <c:pt idx="9">
                  <c:v>10</c:v>
                </c:pt>
                <c:pt idx="14">
                  <c:v>15</c:v>
                </c:pt>
                <c:pt idx="19">
                  <c:v>20</c:v>
                </c:pt>
                <c:pt idx="24">
                  <c:v>25</c:v>
                </c:pt>
                <c:pt idx="29">
                  <c:v>30</c:v>
                </c:pt>
                <c:pt idx="34">
                  <c:v>35</c:v>
                </c:pt>
                <c:pt idx="39">
                  <c:v>40</c:v>
                </c:pt>
              </c:numCache>
            </c:numRef>
          </c:cat>
          <c:val>
            <c:numRef>
              <c:f>'slide 14'!$I$3:$I$42</c:f>
              <c:numCache>
                <c:formatCode>General</c:formatCode>
                <c:ptCount val="40"/>
                <c:pt idx="0">
                  <c:v>0</c:v>
                </c:pt>
                <c:pt idx="1">
                  <c:v>0</c:v>
                </c:pt>
                <c:pt idx="2">
                  <c:v>0</c:v>
                </c:pt>
                <c:pt idx="3">
                  <c:v>0</c:v>
                </c:pt>
                <c:pt idx="4">
                  <c:v>5417</c:v>
                </c:pt>
                <c:pt idx="5">
                  <c:v>12947</c:v>
                </c:pt>
                <c:pt idx="6">
                  <c:v>20643</c:v>
                </c:pt>
                <c:pt idx="7">
                  <c:v>28459</c:v>
                </c:pt>
                <c:pt idx="8">
                  <c:v>36399</c:v>
                </c:pt>
                <c:pt idx="9">
                  <c:v>44473</c:v>
                </c:pt>
                <c:pt idx="10">
                  <c:v>53202</c:v>
                </c:pt>
                <c:pt idx="11">
                  <c:v>62073</c:v>
                </c:pt>
                <c:pt idx="12">
                  <c:v>71300</c:v>
                </c:pt>
                <c:pt idx="13">
                  <c:v>80891</c:v>
                </c:pt>
                <c:pt idx="14">
                  <c:v>90876</c:v>
                </c:pt>
                <c:pt idx="15">
                  <c:v>101250</c:v>
                </c:pt>
                <c:pt idx="16">
                  <c:v>112037</c:v>
                </c:pt>
                <c:pt idx="17">
                  <c:v>123188</c:v>
                </c:pt>
                <c:pt idx="18">
                  <c:v>134645</c:v>
                </c:pt>
                <c:pt idx="19">
                  <c:v>146376</c:v>
                </c:pt>
                <c:pt idx="20">
                  <c:v>157880</c:v>
                </c:pt>
                <c:pt idx="21">
                  <c:v>169563</c:v>
                </c:pt>
                <c:pt idx="22">
                  <c:v>181436</c:v>
                </c:pt>
                <c:pt idx="23">
                  <c:v>193461</c:v>
                </c:pt>
                <c:pt idx="24">
                  <c:v>205540</c:v>
                </c:pt>
                <c:pt idx="25">
                  <c:v>217643</c:v>
                </c:pt>
                <c:pt idx="26">
                  <c:v>229952</c:v>
                </c:pt>
                <c:pt idx="27">
                  <c:v>242547</c:v>
                </c:pt>
                <c:pt idx="28">
                  <c:v>255457</c:v>
                </c:pt>
                <c:pt idx="29">
                  <c:v>268816</c:v>
                </c:pt>
                <c:pt idx="30">
                  <c:v>279766</c:v>
                </c:pt>
                <c:pt idx="31">
                  <c:v>290524</c:v>
                </c:pt>
                <c:pt idx="32">
                  <c:v>301027</c:v>
                </c:pt>
                <c:pt idx="33">
                  <c:v>311285</c:v>
                </c:pt>
                <c:pt idx="34">
                  <c:v>321340</c:v>
                </c:pt>
                <c:pt idx="35">
                  <c:v>331460</c:v>
                </c:pt>
                <c:pt idx="36">
                  <c:v>341751</c:v>
                </c:pt>
                <c:pt idx="37">
                  <c:v>352596</c:v>
                </c:pt>
                <c:pt idx="38">
                  <c:v>364326</c:v>
                </c:pt>
                <c:pt idx="39">
                  <c:v>377587</c:v>
                </c:pt>
              </c:numCache>
            </c:numRef>
          </c:val>
          <c:smooth val="0"/>
          <c:extLst>
            <c:ext xmlns:c16="http://schemas.microsoft.com/office/drawing/2014/chart" uri="{C3380CC4-5D6E-409C-BE32-E72D297353CC}">
              <c16:uniqueId val="{00000000-D4A8-47E6-AC85-F5497D6E1C89}"/>
            </c:ext>
          </c:extLst>
        </c:ser>
        <c:ser>
          <c:idx val="1"/>
          <c:order val="1"/>
          <c:tx>
            <c:strRef>
              <c:f>'slide 14'!$J$2</c:f>
              <c:strCache>
                <c:ptCount val="1"/>
                <c:pt idx="0">
                  <c:v>Protective SV</c:v>
                </c:pt>
              </c:strCache>
            </c:strRef>
          </c:tx>
          <c:spPr>
            <a:ln w="28575" cap="rnd">
              <a:solidFill>
                <a:schemeClr val="accent1"/>
              </a:solidFill>
              <a:round/>
            </a:ln>
            <a:effectLst/>
          </c:spPr>
          <c:marker>
            <c:symbol val="none"/>
          </c:marker>
          <c:cat>
            <c:numRef>
              <c:f>'slide 14'!$H$3:$H$42</c:f>
              <c:numCache>
                <c:formatCode>General</c:formatCode>
                <c:ptCount val="40"/>
                <c:pt idx="0">
                  <c:v>1</c:v>
                </c:pt>
                <c:pt idx="4">
                  <c:v>5</c:v>
                </c:pt>
                <c:pt idx="9">
                  <c:v>10</c:v>
                </c:pt>
                <c:pt idx="14">
                  <c:v>15</c:v>
                </c:pt>
                <c:pt idx="19">
                  <c:v>20</c:v>
                </c:pt>
                <c:pt idx="24">
                  <c:v>25</c:v>
                </c:pt>
                <c:pt idx="29">
                  <c:v>30</c:v>
                </c:pt>
                <c:pt idx="34">
                  <c:v>35</c:v>
                </c:pt>
                <c:pt idx="39">
                  <c:v>40</c:v>
                </c:pt>
              </c:numCache>
            </c:numRef>
          </c:cat>
          <c:val>
            <c:numRef>
              <c:f>'slide 14'!$J$3:$J$42</c:f>
              <c:numCache>
                <c:formatCode>General</c:formatCode>
                <c:ptCount val="40"/>
                <c:pt idx="0">
                  <c:v>0</c:v>
                </c:pt>
                <c:pt idx="1">
                  <c:v>0</c:v>
                </c:pt>
                <c:pt idx="2">
                  <c:v>0</c:v>
                </c:pt>
                <c:pt idx="3">
                  <c:v>0</c:v>
                </c:pt>
                <c:pt idx="4">
                  <c:v>0</c:v>
                </c:pt>
                <c:pt idx="5">
                  <c:v>0</c:v>
                </c:pt>
                <c:pt idx="6">
                  <c:v>0</c:v>
                </c:pt>
                <c:pt idx="7">
                  <c:v>0</c:v>
                </c:pt>
                <c:pt idx="8">
                  <c:v>0</c:v>
                </c:pt>
                <c:pt idx="9">
                  <c:v>32070</c:v>
                </c:pt>
                <c:pt idx="10">
                  <c:v>35277</c:v>
                </c:pt>
                <c:pt idx="11">
                  <c:v>38484</c:v>
                </c:pt>
                <c:pt idx="12">
                  <c:v>41691</c:v>
                </c:pt>
                <c:pt idx="13">
                  <c:v>44898</c:v>
                </c:pt>
                <c:pt idx="14">
                  <c:v>48105</c:v>
                </c:pt>
                <c:pt idx="15">
                  <c:v>51312</c:v>
                </c:pt>
                <c:pt idx="16">
                  <c:v>54519</c:v>
                </c:pt>
                <c:pt idx="17">
                  <c:v>57726</c:v>
                </c:pt>
                <c:pt idx="18">
                  <c:v>60933</c:v>
                </c:pt>
                <c:pt idx="19">
                  <c:v>64140</c:v>
                </c:pt>
                <c:pt idx="20">
                  <c:v>67347</c:v>
                </c:pt>
                <c:pt idx="21">
                  <c:v>70554</c:v>
                </c:pt>
                <c:pt idx="22">
                  <c:v>73761</c:v>
                </c:pt>
                <c:pt idx="23">
                  <c:v>76968</c:v>
                </c:pt>
                <c:pt idx="24">
                  <c:v>80175</c:v>
                </c:pt>
                <c:pt idx="25">
                  <c:v>83382</c:v>
                </c:pt>
                <c:pt idx="26">
                  <c:v>86589</c:v>
                </c:pt>
                <c:pt idx="27">
                  <c:v>89796</c:v>
                </c:pt>
                <c:pt idx="28">
                  <c:v>93003</c:v>
                </c:pt>
                <c:pt idx="29">
                  <c:v>96210</c:v>
                </c:pt>
                <c:pt idx="30">
                  <c:v>99417</c:v>
                </c:pt>
                <c:pt idx="31">
                  <c:v>102624</c:v>
                </c:pt>
                <c:pt idx="32">
                  <c:v>105831</c:v>
                </c:pt>
                <c:pt idx="33">
                  <c:v>109038</c:v>
                </c:pt>
                <c:pt idx="34">
                  <c:v>112245</c:v>
                </c:pt>
                <c:pt idx="35">
                  <c:v>115452</c:v>
                </c:pt>
                <c:pt idx="36">
                  <c:v>118659</c:v>
                </c:pt>
                <c:pt idx="37">
                  <c:v>121866</c:v>
                </c:pt>
                <c:pt idx="38">
                  <c:v>125073</c:v>
                </c:pt>
                <c:pt idx="39">
                  <c:v>128280</c:v>
                </c:pt>
              </c:numCache>
            </c:numRef>
          </c:val>
          <c:smooth val="0"/>
          <c:extLst>
            <c:ext xmlns:c16="http://schemas.microsoft.com/office/drawing/2014/chart" uri="{C3380CC4-5D6E-409C-BE32-E72D297353CC}">
              <c16:uniqueId val="{00000001-D4A8-47E6-AC85-F5497D6E1C89}"/>
            </c:ext>
          </c:extLst>
        </c:ser>
        <c:ser>
          <c:idx val="2"/>
          <c:order val="2"/>
          <c:tx>
            <c:strRef>
              <c:f>'slide 14'!$K$2</c:f>
              <c:strCache>
                <c:ptCount val="1"/>
                <c:pt idx="0">
                  <c:v>PUL 22 Premium Match CSV</c:v>
                </c:pt>
              </c:strCache>
            </c:strRef>
          </c:tx>
          <c:spPr>
            <a:ln w="28575" cap="rnd">
              <a:solidFill>
                <a:schemeClr val="accent2"/>
              </a:solidFill>
              <a:round/>
            </a:ln>
            <a:effectLst/>
          </c:spPr>
          <c:marker>
            <c:symbol val="none"/>
          </c:marker>
          <c:cat>
            <c:numRef>
              <c:f>'slide 14'!$H$3:$H$42</c:f>
              <c:numCache>
                <c:formatCode>General</c:formatCode>
                <c:ptCount val="40"/>
                <c:pt idx="0">
                  <c:v>1</c:v>
                </c:pt>
                <c:pt idx="4">
                  <c:v>5</c:v>
                </c:pt>
                <c:pt idx="9">
                  <c:v>10</c:v>
                </c:pt>
                <c:pt idx="14">
                  <c:v>15</c:v>
                </c:pt>
                <c:pt idx="19">
                  <c:v>20</c:v>
                </c:pt>
                <c:pt idx="24">
                  <c:v>25</c:v>
                </c:pt>
                <c:pt idx="29">
                  <c:v>30</c:v>
                </c:pt>
                <c:pt idx="34">
                  <c:v>35</c:v>
                </c:pt>
                <c:pt idx="39">
                  <c:v>40</c:v>
                </c:pt>
              </c:numCache>
            </c:numRef>
          </c:cat>
          <c:val>
            <c:numRef>
              <c:f>'slide 14'!$K$3:$K$42</c:f>
              <c:numCache>
                <c:formatCode>General</c:formatCode>
                <c:ptCount val="40"/>
                <c:pt idx="0">
                  <c:v>0</c:v>
                </c:pt>
                <c:pt idx="1">
                  <c:v>0</c:v>
                </c:pt>
                <c:pt idx="2">
                  <c:v>0</c:v>
                </c:pt>
                <c:pt idx="3">
                  <c:v>1645</c:v>
                </c:pt>
                <c:pt idx="4">
                  <c:v>9291</c:v>
                </c:pt>
                <c:pt idx="5">
                  <c:v>17738</c:v>
                </c:pt>
                <c:pt idx="6">
                  <c:v>26418</c:v>
                </c:pt>
                <c:pt idx="7">
                  <c:v>35296</c:v>
                </c:pt>
                <c:pt idx="8">
                  <c:v>44387</c:v>
                </c:pt>
                <c:pt idx="9">
                  <c:v>53713</c:v>
                </c:pt>
                <c:pt idx="10">
                  <c:v>63936</c:v>
                </c:pt>
                <c:pt idx="11">
                  <c:v>74418</c:v>
                </c:pt>
                <c:pt idx="12">
                  <c:v>85381</c:v>
                </c:pt>
                <c:pt idx="13">
                  <c:v>96846</c:v>
                </c:pt>
                <c:pt idx="14">
                  <c:v>108854</c:v>
                </c:pt>
                <c:pt idx="15">
                  <c:v>121416</c:v>
                </c:pt>
                <c:pt idx="16">
                  <c:v>134576</c:v>
                </c:pt>
                <c:pt idx="17">
                  <c:v>148304</c:v>
                </c:pt>
                <c:pt idx="18">
                  <c:v>162567</c:v>
                </c:pt>
                <c:pt idx="19">
                  <c:v>177362</c:v>
                </c:pt>
                <c:pt idx="20">
                  <c:v>192257</c:v>
                </c:pt>
                <c:pt idx="21">
                  <c:v>207693</c:v>
                </c:pt>
                <c:pt idx="22">
                  <c:v>223748</c:v>
                </c:pt>
                <c:pt idx="23">
                  <c:v>240453</c:v>
                </c:pt>
                <c:pt idx="24">
                  <c:v>257789</c:v>
                </c:pt>
                <c:pt idx="25">
                  <c:v>275829</c:v>
                </c:pt>
                <c:pt idx="26">
                  <c:v>294882</c:v>
                </c:pt>
                <c:pt idx="27">
                  <c:v>315198</c:v>
                </c:pt>
                <c:pt idx="28">
                  <c:v>337009</c:v>
                </c:pt>
                <c:pt idx="29">
                  <c:v>360744</c:v>
                </c:pt>
                <c:pt idx="30">
                  <c:v>384263</c:v>
                </c:pt>
                <c:pt idx="31">
                  <c:v>410098</c:v>
                </c:pt>
                <c:pt idx="32">
                  <c:v>438901</c:v>
                </c:pt>
                <c:pt idx="33">
                  <c:v>471713</c:v>
                </c:pt>
                <c:pt idx="34">
                  <c:v>509915</c:v>
                </c:pt>
                <c:pt idx="35">
                  <c:v>551738</c:v>
                </c:pt>
                <c:pt idx="36">
                  <c:v>596240</c:v>
                </c:pt>
                <c:pt idx="37">
                  <c:v>643580</c:v>
                </c:pt>
                <c:pt idx="38">
                  <c:v>693928</c:v>
                </c:pt>
                <c:pt idx="39">
                  <c:v>747534</c:v>
                </c:pt>
              </c:numCache>
            </c:numRef>
          </c:val>
          <c:smooth val="0"/>
          <c:extLst>
            <c:ext xmlns:c16="http://schemas.microsoft.com/office/drawing/2014/chart" uri="{C3380CC4-5D6E-409C-BE32-E72D297353CC}">
              <c16:uniqueId val="{00000002-D4A8-47E6-AC85-F5497D6E1C89}"/>
            </c:ext>
          </c:extLst>
        </c:ser>
        <c:dLbls>
          <c:showLegendKey val="0"/>
          <c:showVal val="0"/>
          <c:showCatName val="0"/>
          <c:showSerName val="0"/>
          <c:showPercent val="0"/>
          <c:showBubbleSize val="0"/>
        </c:dLbls>
        <c:smooth val="0"/>
        <c:axId val="1079873424"/>
        <c:axId val="1081785136"/>
      </c:lineChart>
      <c:catAx>
        <c:axId val="107987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785136"/>
        <c:crosses val="autoZero"/>
        <c:auto val="1"/>
        <c:lblAlgn val="ctr"/>
        <c:lblOffset val="100"/>
        <c:noMultiLvlLbl val="0"/>
      </c:catAx>
      <c:valAx>
        <c:axId val="108178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987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FF6C8-C1BC-43FB-AACA-4B3D66CD5D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36EDF1-DE07-4124-BD6C-BC795FD76968}">
      <dgm:prSet custT="1"/>
      <dgm:spPr/>
      <dgm:t>
        <a:bodyPr/>
        <a:lstStyle/>
        <a:p>
          <a:r>
            <a:rPr lang="en-US" sz="2400" b="1" dirty="0"/>
            <a:t>GUL can be the cost-efficient option </a:t>
          </a:r>
          <a:r>
            <a:rPr lang="en-US" sz="2400" dirty="0"/>
            <a:t>…  </a:t>
          </a:r>
        </a:p>
      </dgm:t>
    </dgm:pt>
    <dgm:pt modelId="{33CE406F-0A03-4A55-8AB6-0F51156FC745}" type="parTrans" cxnId="{5B614969-967C-4305-83DB-6571A32240E5}">
      <dgm:prSet/>
      <dgm:spPr/>
      <dgm:t>
        <a:bodyPr/>
        <a:lstStyle/>
        <a:p>
          <a:endParaRPr lang="en-US"/>
        </a:p>
      </dgm:t>
    </dgm:pt>
    <dgm:pt modelId="{5179857A-DD4A-4747-9C96-FF9FEE06B211}" type="sibTrans" cxnId="{5B614969-967C-4305-83DB-6571A32240E5}">
      <dgm:prSet/>
      <dgm:spPr/>
      <dgm:t>
        <a:bodyPr/>
        <a:lstStyle/>
        <a:p>
          <a:endParaRPr lang="en-US"/>
        </a:p>
      </dgm:t>
    </dgm:pt>
    <dgm:pt modelId="{4C303113-E116-4696-B63E-487C51C8A1BA}">
      <dgm:prSet/>
      <dgm:spPr/>
      <dgm:t>
        <a:bodyPr/>
        <a:lstStyle/>
        <a:p>
          <a:r>
            <a:rPr lang="en-US" b="1" i="1" u="sng" dirty="0"/>
            <a:t>IF </a:t>
          </a:r>
          <a:r>
            <a:rPr lang="en-US" dirty="0"/>
            <a:t>the insured pays all premiums on schedule,</a:t>
          </a:r>
        </a:p>
      </dgm:t>
    </dgm:pt>
    <dgm:pt modelId="{756B10C8-849A-40C2-B7BB-052B98FB70B2}" type="parTrans" cxnId="{349FC42E-1A34-4E7B-A30D-69FD52C369AD}">
      <dgm:prSet/>
      <dgm:spPr/>
      <dgm:t>
        <a:bodyPr/>
        <a:lstStyle/>
        <a:p>
          <a:endParaRPr lang="en-US"/>
        </a:p>
      </dgm:t>
    </dgm:pt>
    <dgm:pt modelId="{8FAB2757-4E84-41BA-B96A-1291306BA9E2}" type="sibTrans" cxnId="{349FC42E-1A34-4E7B-A30D-69FD52C369AD}">
      <dgm:prSet/>
      <dgm:spPr/>
      <dgm:t>
        <a:bodyPr/>
        <a:lstStyle/>
        <a:p>
          <a:endParaRPr lang="en-US"/>
        </a:p>
      </dgm:t>
    </dgm:pt>
    <dgm:pt modelId="{F838B10A-242B-44BC-8AAB-541D54081A31}">
      <dgm:prSet/>
      <dgm:spPr/>
      <dgm:t>
        <a:bodyPr/>
        <a:lstStyle/>
        <a:p>
          <a:r>
            <a:rPr lang="en-US" b="1" i="1" u="sng"/>
            <a:t>IF</a:t>
          </a:r>
          <a:r>
            <a:rPr lang="en-US"/>
            <a:t>  the policy is never surrendered,</a:t>
          </a:r>
        </a:p>
      </dgm:t>
    </dgm:pt>
    <dgm:pt modelId="{280C7663-9437-47E5-B825-C6DEAF4C7A19}" type="parTrans" cxnId="{598CC434-D523-4B57-91CC-825258A29762}">
      <dgm:prSet/>
      <dgm:spPr/>
      <dgm:t>
        <a:bodyPr/>
        <a:lstStyle/>
        <a:p>
          <a:endParaRPr lang="en-US"/>
        </a:p>
      </dgm:t>
    </dgm:pt>
    <dgm:pt modelId="{BA9442F6-02F6-4643-9BF5-2DADEEA90039}" type="sibTrans" cxnId="{598CC434-D523-4B57-91CC-825258A29762}">
      <dgm:prSet/>
      <dgm:spPr/>
      <dgm:t>
        <a:bodyPr/>
        <a:lstStyle/>
        <a:p>
          <a:endParaRPr lang="en-US"/>
        </a:p>
      </dgm:t>
    </dgm:pt>
    <dgm:pt modelId="{3E1FC95D-44DA-4EA0-8559-609A760DD555}">
      <dgm:prSet/>
      <dgm:spPr/>
      <dgm:t>
        <a:bodyPr/>
        <a:lstStyle/>
        <a:p>
          <a:r>
            <a:rPr lang="en-US" b="1" i="1" u="sng"/>
            <a:t>AND</a:t>
          </a:r>
          <a:r>
            <a:rPr lang="en-US"/>
            <a:t> the insured lives a long time, </a:t>
          </a:r>
        </a:p>
      </dgm:t>
    </dgm:pt>
    <dgm:pt modelId="{DDF7E32C-9252-4C90-B537-497E789B8B84}" type="parTrans" cxnId="{81A63E95-66DF-4E8C-B057-E061F98D1CA1}">
      <dgm:prSet/>
      <dgm:spPr/>
      <dgm:t>
        <a:bodyPr/>
        <a:lstStyle/>
        <a:p>
          <a:endParaRPr lang="en-US"/>
        </a:p>
      </dgm:t>
    </dgm:pt>
    <dgm:pt modelId="{4FB1B4A4-E24B-4A90-8DD1-5C102E95A9C5}" type="sibTrans" cxnId="{81A63E95-66DF-4E8C-B057-E061F98D1CA1}">
      <dgm:prSet/>
      <dgm:spPr/>
      <dgm:t>
        <a:bodyPr/>
        <a:lstStyle/>
        <a:p>
          <a:endParaRPr lang="en-US"/>
        </a:p>
      </dgm:t>
    </dgm:pt>
    <dgm:pt modelId="{AE9164F4-0BB0-4A51-B05B-C38B6EF435B7}">
      <dgm:prSet/>
      <dgm:spPr/>
      <dgm:t>
        <a:bodyPr/>
        <a:lstStyle/>
        <a:p>
          <a:r>
            <a:rPr lang="en-US" b="1" i="1" u="sng"/>
            <a:t>AND</a:t>
          </a:r>
          <a:r>
            <a:rPr lang="en-US"/>
            <a:t> crediting rates decrease over time</a:t>
          </a:r>
        </a:p>
      </dgm:t>
    </dgm:pt>
    <dgm:pt modelId="{3BB739E6-DE0E-474C-85DF-87227144F77A}" type="parTrans" cxnId="{7C110132-E568-48A9-B213-2D7031D4935C}">
      <dgm:prSet/>
      <dgm:spPr/>
      <dgm:t>
        <a:bodyPr/>
        <a:lstStyle/>
        <a:p>
          <a:endParaRPr lang="en-US"/>
        </a:p>
      </dgm:t>
    </dgm:pt>
    <dgm:pt modelId="{B3719F9B-1218-4B67-A61D-B9B9F3A45B11}" type="sibTrans" cxnId="{7C110132-E568-48A9-B213-2D7031D4935C}">
      <dgm:prSet/>
      <dgm:spPr/>
      <dgm:t>
        <a:bodyPr/>
        <a:lstStyle/>
        <a:p>
          <a:endParaRPr lang="en-US"/>
        </a:p>
      </dgm:t>
    </dgm:pt>
    <dgm:pt modelId="{8D861542-018E-4486-ACFE-6A87D723616D}" type="pres">
      <dgm:prSet presAssocID="{0F2FF6C8-C1BC-43FB-AACA-4B3D66CD5D46}" presName="vert0" presStyleCnt="0">
        <dgm:presLayoutVars>
          <dgm:dir/>
          <dgm:animOne val="branch"/>
          <dgm:animLvl val="lvl"/>
        </dgm:presLayoutVars>
      </dgm:prSet>
      <dgm:spPr/>
    </dgm:pt>
    <dgm:pt modelId="{3AADC270-E359-4BBA-AE3D-DD18F3B00746}" type="pres">
      <dgm:prSet presAssocID="{B736EDF1-DE07-4124-BD6C-BC795FD76968}" presName="thickLine" presStyleLbl="alignNode1" presStyleIdx="0" presStyleCnt="5"/>
      <dgm:spPr/>
    </dgm:pt>
    <dgm:pt modelId="{B9DA7D91-C453-4A7F-9D95-0578E6739D19}" type="pres">
      <dgm:prSet presAssocID="{B736EDF1-DE07-4124-BD6C-BC795FD76968}" presName="horz1" presStyleCnt="0"/>
      <dgm:spPr/>
    </dgm:pt>
    <dgm:pt modelId="{3A44F4BF-C12C-4810-AAE3-CA6290FE1C42}" type="pres">
      <dgm:prSet presAssocID="{B736EDF1-DE07-4124-BD6C-BC795FD76968}" presName="tx1" presStyleLbl="revTx" presStyleIdx="0" presStyleCnt="5"/>
      <dgm:spPr/>
    </dgm:pt>
    <dgm:pt modelId="{E57D1D5E-CB53-4D5B-B663-4AAD83D63E12}" type="pres">
      <dgm:prSet presAssocID="{B736EDF1-DE07-4124-BD6C-BC795FD76968}" presName="vert1" presStyleCnt="0"/>
      <dgm:spPr/>
    </dgm:pt>
    <dgm:pt modelId="{6517DEB2-6C7A-48CD-BC26-DD442B682D36}" type="pres">
      <dgm:prSet presAssocID="{4C303113-E116-4696-B63E-487C51C8A1BA}" presName="thickLine" presStyleLbl="alignNode1" presStyleIdx="1" presStyleCnt="5"/>
      <dgm:spPr/>
    </dgm:pt>
    <dgm:pt modelId="{1C573012-1663-45CF-B974-410C2776B950}" type="pres">
      <dgm:prSet presAssocID="{4C303113-E116-4696-B63E-487C51C8A1BA}" presName="horz1" presStyleCnt="0"/>
      <dgm:spPr/>
    </dgm:pt>
    <dgm:pt modelId="{E74382E3-0344-407F-AFF8-98680FC58900}" type="pres">
      <dgm:prSet presAssocID="{4C303113-E116-4696-B63E-487C51C8A1BA}" presName="tx1" presStyleLbl="revTx" presStyleIdx="1" presStyleCnt="5"/>
      <dgm:spPr/>
    </dgm:pt>
    <dgm:pt modelId="{AD4CFB48-85F5-4AB3-9D4F-7A8BA26F033F}" type="pres">
      <dgm:prSet presAssocID="{4C303113-E116-4696-B63E-487C51C8A1BA}" presName="vert1" presStyleCnt="0"/>
      <dgm:spPr/>
    </dgm:pt>
    <dgm:pt modelId="{FA548831-89CE-4B3A-A57C-5AF8DF5D1525}" type="pres">
      <dgm:prSet presAssocID="{F838B10A-242B-44BC-8AAB-541D54081A31}" presName="thickLine" presStyleLbl="alignNode1" presStyleIdx="2" presStyleCnt="5"/>
      <dgm:spPr/>
    </dgm:pt>
    <dgm:pt modelId="{8C9693FC-55C1-44FF-A9C0-BA10BE454405}" type="pres">
      <dgm:prSet presAssocID="{F838B10A-242B-44BC-8AAB-541D54081A31}" presName="horz1" presStyleCnt="0"/>
      <dgm:spPr/>
    </dgm:pt>
    <dgm:pt modelId="{10744380-200D-4FB5-A104-E99FFE842A77}" type="pres">
      <dgm:prSet presAssocID="{F838B10A-242B-44BC-8AAB-541D54081A31}" presName="tx1" presStyleLbl="revTx" presStyleIdx="2" presStyleCnt="5"/>
      <dgm:spPr/>
    </dgm:pt>
    <dgm:pt modelId="{689CDF2A-430C-4CBB-8F78-8FE20DB1FAD1}" type="pres">
      <dgm:prSet presAssocID="{F838B10A-242B-44BC-8AAB-541D54081A31}" presName="vert1" presStyleCnt="0"/>
      <dgm:spPr/>
    </dgm:pt>
    <dgm:pt modelId="{6FD21224-CF96-4372-8152-18F52B52EC4F}" type="pres">
      <dgm:prSet presAssocID="{3E1FC95D-44DA-4EA0-8559-609A760DD555}" presName="thickLine" presStyleLbl="alignNode1" presStyleIdx="3" presStyleCnt="5"/>
      <dgm:spPr/>
    </dgm:pt>
    <dgm:pt modelId="{3FCA0B8A-8096-464C-A4ED-66030AD8DD3F}" type="pres">
      <dgm:prSet presAssocID="{3E1FC95D-44DA-4EA0-8559-609A760DD555}" presName="horz1" presStyleCnt="0"/>
      <dgm:spPr/>
    </dgm:pt>
    <dgm:pt modelId="{0D001720-DA83-4928-8DA1-A8F502496788}" type="pres">
      <dgm:prSet presAssocID="{3E1FC95D-44DA-4EA0-8559-609A760DD555}" presName="tx1" presStyleLbl="revTx" presStyleIdx="3" presStyleCnt="5"/>
      <dgm:spPr/>
    </dgm:pt>
    <dgm:pt modelId="{2AF2F9CA-AF75-4F61-944B-4614DB20753A}" type="pres">
      <dgm:prSet presAssocID="{3E1FC95D-44DA-4EA0-8559-609A760DD555}" presName="vert1" presStyleCnt="0"/>
      <dgm:spPr/>
    </dgm:pt>
    <dgm:pt modelId="{38E965AC-7120-4C99-A53C-4AF01A7CD69E}" type="pres">
      <dgm:prSet presAssocID="{AE9164F4-0BB0-4A51-B05B-C38B6EF435B7}" presName="thickLine" presStyleLbl="alignNode1" presStyleIdx="4" presStyleCnt="5"/>
      <dgm:spPr/>
    </dgm:pt>
    <dgm:pt modelId="{A165A8A0-B9AE-4328-97C9-82E87D943203}" type="pres">
      <dgm:prSet presAssocID="{AE9164F4-0BB0-4A51-B05B-C38B6EF435B7}" presName="horz1" presStyleCnt="0"/>
      <dgm:spPr/>
    </dgm:pt>
    <dgm:pt modelId="{AC9D503E-0241-4629-B3EB-A737008F522E}" type="pres">
      <dgm:prSet presAssocID="{AE9164F4-0BB0-4A51-B05B-C38B6EF435B7}" presName="tx1" presStyleLbl="revTx" presStyleIdx="4" presStyleCnt="5"/>
      <dgm:spPr/>
    </dgm:pt>
    <dgm:pt modelId="{C20F8D00-4F26-4782-BD6D-2C9EF1A2F8CE}" type="pres">
      <dgm:prSet presAssocID="{AE9164F4-0BB0-4A51-B05B-C38B6EF435B7}" presName="vert1" presStyleCnt="0"/>
      <dgm:spPr/>
    </dgm:pt>
  </dgm:ptLst>
  <dgm:cxnLst>
    <dgm:cxn modelId="{08302911-6139-4D72-AE44-BD6543D129F8}" type="presOf" srcId="{AE9164F4-0BB0-4A51-B05B-C38B6EF435B7}" destId="{AC9D503E-0241-4629-B3EB-A737008F522E}" srcOrd="0" destOrd="0" presId="urn:microsoft.com/office/officeart/2008/layout/LinedList"/>
    <dgm:cxn modelId="{1106E91F-DB4E-46F6-9DD2-D97DF2BFAA10}" type="presOf" srcId="{0F2FF6C8-C1BC-43FB-AACA-4B3D66CD5D46}" destId="{8D861542-018E-4486-ACFE-6A87D723616D}" srcOrd="0" destOrd="0" presId="urn:microsoft.com/office/officeart/2008/layout/LinedList"/>
    <dgm:cxn modelId="{8FD1AB24-4CD0-483D-A770-7A28443DDD3C}" type="presOf" srcId="{4C303113-E116-4696-B63E-487C51C8A1BA}" destId="{E74382E3-0344-407F-AFF8-98680FC58900}" srcOrd="0" destOrd="0" presId="urn:microsoft.com/office/officeart/2008/layout/LinedList"/>
    <dgm:cxn modelId="{349FC42E-1A34-4E7B-A30D-69FD52C369AD}" srcId="{0F2FF6C8-C1BC-43FB-AACA-4B3D66CD5D46}" destId="{4C303113-E116-4696-B63E-487C51C8A1BA}" srcOrd="1" destOrd="0" parTransId="{756B10C8-849A-40C2-B7BB-052B98FB70B2}" sibTransId="{8FAB2757-4E84-41BA-B96A-1291306BA9E2}"/>
    <dgm:cxn modelId="{7C110132-E568-48A9-B213-2D7031D4935C}" srcId="{0F2FF6C8-C1BC-43FB-AACA-4B3D66CD5D46}" destId="{AE9164F4-0BB0-4A51-B05B-C38B6EF435B7}" srcOrd="4" destOrd="0" parTransId="{3BB739E6-DE0E-474C-85DF-87227144F77A}" sibTransId="{B3719F9B-1218-4B67-A61D-B9B9F3A45B11}"/>
    <dgm:cxn modelId="{598CC434-D523-4B57-91CC-825258A29762}" srcId="{0F2FF6C8-C1BC-43FB-AACA-4B3D66CD5D46}" destId="{F838B10A-242B-44BC-8AAB-541D54081A31}" srcOrd="2" destOrd="0" parTransId="{280C7663-9437-47E5-B825-C6DEAF4C7A19}" sibTransId="{BA9442F6-02F6-4643-9BF5-2DADEEA90039}"/>
    <dgm:cxn modelId="{4B7BED5F-85E9-4BA1-9A22-D93B2A2832A9}" type="presOf" srcId="{3E1FC95D-44DA-4EA0-8559-609A760DD555}" destId="{0D001720-DA83-4928-8DA1-A8F502496788}" srcOrd="0" destOrd="0" presId="urn:microsoft.com/office/officeart/2008/layout/LinedList"/>
    <dgm:cxn modelId="{5B614969-967C-4305-83DB-6571A32240E5}" srcId="{0F2FF6C8-C1BC-43FB-AACA-4B3D66CD5D46}" destId="{B736EDF1-DE07-4124-BD6C-BC795FD76968}" srcOrd="0" destOrd="0" parTransId="{33CE406F-0A03-4A55-8AB6-0F51156FC745}" sibTransId="{5179857A-DD4A-4747-9C96-FF9FEE06B211}"/>
    <dgm:cxn modelId="{81A63E95-66DF-4E8C-B057-E061F98D1CA1}" srcId="{0F2FF6C8-C1BC-43FB-AACA-4B3D66CD5D46}" destId="{3E1FC95D-44DA-4EA0-8559-609A760DD555}" srcOrd="3" destOrd="0" parTransId="{DDF7E32C-9252-4C90-B537-497E789B8B84}" sibTransId="{4FB1B4A4-E24B-4A90-8DD1-5C102E95A9C5}"/>
    <dgm:cxn modelId="{E2924BB5-5780-4C74-9910-D35FAA94628E}" type="presOf" srcId="{F838B10A-242B-44BC-8AAB-541D54081A31}" destId="{10744380-200D-4FB5-A104-E99FFE842A77}" srcOrd="0" destOrd="0" presId="urn:microsoft.com/office/officeart/2008/layout/LinedList"/>
    <dgm:cxn modelId="{68DC60FC-33DE-4E4E-84C2-02874A3D4ABD}" type="presOf" srcId="{B736EDF1-DE07-4124-BD6C-BC795FD76968}" destId="{3A44F4BF-C12C-4810-AAE3-CA6290FE1C42}" srcOrd="0" destOrd="0" presId="urn:microsoft.com/office/officeart/2008/layout/LinedList"/>
    <dgm:cxn modelId="{4BD5040D-0A37-40E6-8C96-B6C56FD7490D}" type="presParOf" srcId="{8D861542-018E-4486-ACFE-6A87D723616D}" destId="{3AADC270-E359-4BBA-AE3D-DD18F3B00746}" srcOrd="0" destOrd="0" presId="urn:microsoft.com/office/officeart/2008/layout/LinedList"/>
    <dgm:cxn modelId="{B25F12FF-343E-44FA-AC23-3B18F414315F}" type="presParOf" srcId="{8D861542-018E-4486-ACFE-6A87D723616D}" destId="{B9DA7D91-C453-4A7F-9D95-0578E6739D19}" srcOrd="1" destOrd="0" presId="urn:microsoft.com/office/officeart/2008/layout/LinedList"/>
    <dgm:cxn modelId="{56A9CDAF-4DE8-4F3C-BB1C-A82D33493CDC}" type="presParOf" srcId="{B9DA7D91-C453-4A7F-9D95-0578E6739D19}" destId="{3A44F4BF-C12C-4810-AAE3-CA6290FE1C42}" srcOrd="0" destOrd="0" presId="urn:microsoft.com/office/officeart/2008/layout/LinedList"/>
    <dgm:cxn modelId="{14922C41-7E58-4ABD-A44E-3AED14EC5560}" type="presParOf" srcId="{B9DA7D91-C453-4A7F-9D95-0578E6739D19}" destId="{E57D1D5E-CB53-4D5B-B663-4AAD83D63E12}" srcOrd="1" destOrd="0" presId="urn:microsoft.com/office/officeart/2008/layout/LinedList"/>
    <dgm:cxn modelId="{2BCD4F41-3607-4087-B6FD-D0B98A1CCFD0}" type="presParOf" srcId="{8D861542-018E-4486-ACFE-6A87D723616D}" destId="{6517DEB2-6C7A-48CD-BC26-DD442B682D36}" srcOrd="2" destOrd="0" presId="urn:microsoft.com/office/officeart/2008/layout/LinedList"/>
    <dgm:cxn modelId="{B9B0A673-B6F8-434B-9B41-3D6874B45252}" type="presParOf" srcId="{8D861542-018E-4486-ACFE-6A87D723616D}" destId="{1C573012-1663-45CF-B974-410C2776B950}" srcOrd="3" destOrd="0" presId="urn:microsoft.com/office/officeart/2008/layout/LinedList"/>
    <dgm:cxn modelId="{5514626A-EC1B-4FC5-9DE8-38EA639A484F}" type="presParOf" srcId="{1C573012-1663-45CF-B974-410C2776B950}" destId="{E74382E3-0344-407F-AFF8-98680FC58900}" srcOrd="0" destOrd="0" presId="urn:microsoft.com/office/officeart/2008/layout/LinedList"/>
    <dgm:cxn modelId="{BFFA60BB-1819-4BCB-8888-C9284CB97955}" type="presParOf" srcId="{1C573012-1663-45CF-B974-410C2776B950}" destId="{AD4CFB48-85F5-4AB3-9D4F-7A8BA26F033F}" srcOrd="1" destOrd="0" presId="urn:microsoft.com/office/officeart/2008/layout/LinedList"/>
    <dgm:cxn modelId="{67BDA31F-1284-477F-8F7A-21A720E74E1F}" type="presParOf" srcId="{8D861542-018E-4486-ACFE-6A87D723616D}" destId="{FA548831-89CE-4B3A-A57C-5AF8DF5D1525}" srcOrd="4" destOrd="0" presId="urn:microsoft.com/office/officeart/2008/layout/LinedList"/>
    <dgm:cxn modelId="{D4119258-D140-4F1E-AC65-B5F8CB5DA54C}" type="presParOf" srcId="{8D861542-018E-4486-ACFE-6A87D723616D}" destId="{8C9693FC-55C1-44FF-A9C0-BA10BE454405}" srcOrd="5" destOrd="0" presId="urn:microsoft.com/office/officeart/2008/layout/LinedList"/>
    <dgm:cxn modelId="{6B99D011-6E2C-4F31-9EA1-1760603A92EE}" type="presParOf" srcId="{8C9693FC-55C1-44FF-A9C0-BA10BE454405}" destId="{10744380-200D-4FB5-A104-E99FFE842A77}" srcOrd="0" destOrd="0" presId="urn:microsoft.com/office/officeart/2008/layout/LinedList"/>
    <dgm:cxn modelId="{8D8F0D65-E549-4522-BC63-CEB17D20DB4E}" type="presParOf" srcId="{8C9693FC-55C1-44FF-A9C0-BA10BE454405}" destId="{689CDF2A-430C-4CBB-8F78-8FE20DB1FAD1}" srcOrd="1" destOrd="0" presId="urn:microsoft.com/office/officeart/2008/layout/LinedList"/>
    <dgm:cxn modelId="{CDD4BC39-E9F0-4499-8D49-BEB20D9694AC}" type="presParOf" srcId="{8D861542-018E-4486-ACFE-6A87D723616D}" destId="{6FD21224-CF96-4372-8152-18F52B52EC4F}" srcOrd="6" destOrd="0" presId="urn:microsoft.com/office/officeart/2008/layout/LinedList"/>
    <dgm:cxn modelId="{10D55B97-0252-466A-8D7D-54C0A5DEE532}" type="presParOf" srcId="{8D861542-018E-4486-ACFE-6A87D723616D}" destId="{3FCA0B8A-8096-464C-A4ED-66030AD8DD3F}" srcOrd="7" destOrd="0" presId="urn:microsoft.com/office/officeart/2008/layout/LinedList"/>
    <dgm:cxn modelId="{9CA843AF-6085-424F-BEEC-03028D2E4072}" type="presParOf" srcId="{3FCA0B8A-8096-464C-A4ED-66030AD8DD3F}" destId="{0D001720-DA83-4928-8DA1-A8F502496788}" srcOrd="0" destOrd="0" presId="urn:microsoft.com/office/officeart/2008/layout/LinedList"/>
    <dgm:cxn modelId="{4F706523-E92B-4132-B82C-845C89C874BB}" type="presParOf" srcId="{3FCA0B8A-8096-464C-A4ED-66030AD8DD3F}" destId="{2AF2F9CA-AF75-4F61-944B-4614DB20753A}" srcOrd="1" destOrd="0" presId="urn:microsoft.com/office/officeart/2008/layout/LinedList"/>
    <dgm:cxn modelId="{33E35935-01D7-49FF-BEDF-1D6BF2520A92}" type="presParOf" srcId="{8D861542-018E-4486-ACFE-6A87D723616D}" destId="{38E965AC-7120-4C99-A53C-4AF01A7CD69E}" srcOrd="8" destOrd="0" presId="urn:microsoft.com/office/officeart/2008/layout/LinedList"/>
    <dgm:cxn modelId="{8114BE7E-C3FF-4DE9-8A83-C889CA59DBD2}" type="presParOf" srcId="{8D861542-018E-4486-ACFE-6A87D723616D}" destId="{A165A8A0-B9AE-4328-97C9-82E87D943203}" srcOrd="9" destOrd="0" presId="urn:microsoft.com/office/officeart/2008/layout/LinedList"/>
    <dgm:cxn modelId="{76F8BAAC-BCD4-461D-B597-D3346EBDB2AE}" type="presParOf" srcId="{A165A8A0-B9AE-4328-97C9-82E87D943203}" destId="{AC9D503E-0241-4629-B3EB-A737008F522E}" srcOrd="0" destOrd="0" presId="urn:microsoft.com/office/officeart/2008/layout/LinedList"/>
    <dgm:cxn modelId="{602CD70C-EDCA-4D26-850A-34ADC6A5BE70}" type="presParOf" srcId="{A165A8A0-B9AE-4328-97C9-82E87D943203}" destId="{C20F8D00-4F26-4782-BD6D-2C9EF1A2F8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41971-F699-4253-BBD4-E451EFE3C11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E5487C3F-806B-4A39-BB2B-E03E43747F45}">
      <dgm:prSet custT="1"/>
      <dgm:spPr/>
      <dgm:t>
        <a:bodyPr/>
        <a:lstStyle/>
        <a:p>
          <a:r>
            <a:rPr lang="en-US" sz="2400" b="1" dirty="0"/>
            <a:t>Protection UL can be the cost-efficient option … </a:t>
          </a:r>
        </a:p>
      </dgm:t>
    </dgm:pt>
    <dgm:pt modelId="{CCFE6B95-772A-48F0-9ADB-C26ED83B7E21}" type="parTrans" cxnId="{B9D7BAAB-4606-4CC7-A92F-CC06E1A9D76B}">
      <dgm:prSet/>
      <dgm:spPr/>
      <dgm:t>
        <a:bodyPr/>
        <a:lstStyle/>
        <a:p>
          <a:endParaRPr lang="en-US"/>
        </a:p>
      </dgm:t>
    </dgm:pt>
    <dgm:pt modelId="{39C42718-6924-4A0B-8512-69910AE37F98}" type="sibTrans" cxnId="{B9D7BAAB-4606-4CC7-A92F-CC06E1A9D76B}">
      <dgm:prSet/>
      <dgm:spPr/>
      <dgm:t>
        <a:bodyPr/>
        <a:lstStyle/>
        <a:p>
          <a:endParaRPr lang="en-US"/>
        </a:p>
      </dgm:t>
    </dgm:pt>
    <dgm:pt modelId="{EDBA407C-9BC5-4FD6-8382-322EBCCD5121}">
      <dgm:prSet/>
      <dgm:spPr/>
      <dgm:t>
        <a:bodyPr/>
        <a:lstStyle/>
        <a:p>
          <a:r>
            <a:rPr lang="en-US" b="1" i="1" u="sng"/>
            <a:t>IF</a:t>
          </a:r>
          <a:r>
            <a:rPr lang="en-US"/>
            <a:t>  the policy is </a:t>
          </a:r>
          <a:r>
            <a:rPr lang="en-US" i="1"/>
            <a:t>ever</a:t>
          </a:r>
          <a:r>
            <a:rPr lang="en-US"/>
            <a:t> surrendered,</a:t>
          </a:r>
        </a:p>
      </dgm:t>
    </dgm:pt>
    <dgm:pt modelId="{F752D13E-DCA2-48E2-955C-61755DAA7476}" type="parTrans" cxnId="{A0FC9B4D-C34E-429E-A65E-64F1988E8201}">
      <dgm:prSet/>
      <dgm:spPr/>
      <dgm:t>
        <a:bodyPr/>
        <a:lstStyle/>
        <a:p>
          <a:endParaRPr lang="en-US"/>
        </a:p>
      </dgm:t>
    </dgm:pt>
    <dgm:pt modelId="{F9918312-038C-406A-B0B3-08AD6F0BB6A4}" type="sibTrans" cxnId="{A0FC9B4D-C34E-429E-A65E-64F1988E8201}">
      <dgm:prSet/>
      <dgm:spPr/>
      <dgm:t>
        <a:bodyPr/>
        <a:lstStyle/>
        <a:p>
          <a:endParaRPr lang="en-US"/>
        </a:p>
      </dgm:t>
    </dgm:pt>
    <dgm:pt modelId="{3C1549C6-487C-4110-9790-4C1BF8569382}">
      <dgm:prSet/>
      <dgm:spPr/>
      <dgm:t>
        <a:bodyPr/>
        <a:lstStyle/>
        <a:p>
          <a:r>
            <a:rPr lang="en-US" b="1" i="1" u="sng" dirty="0"/>
            <a:t>OR</a:t>
          </a:r>
          <a:r>
            <a:rPr lang="en-US" dirty="0"/>
            <a:t> the insured dies during the NLG period,</a:t>
          </a:r>
        </a:p>
      </dgm:t>
    </dgm:pt>
    <dgm:pt modelId="{DCAD759A-A28B-46C1-A5F6-A865F277B5D6}" type="parTrans" cxnId="{3D5EBA8B-92EB-420A-8730-B529E6D97B3C}">
      <dgm:prSet/>
      <dgm:spPr/>
      <dgm:t>
        <a:bodyPr/>
        <a:lstStyle/>
        <a:p>
          <a:endParaRPr lang="en-US"/>
        </a:p>
      </dgm:t>
    </dgm:pt>
    <dgm:pt modelId="{2A61B9ED-BC46-4929-86FC-5513796C271E}" type="sibTrans" cxnId="{3D5EBA8B-92EB-420A-8730-B529E6D97B3C}">
      <dgm:prSet/>
      <dgm:spPr/>
      <dgm:t>
        <a:bodyPr/>
        <a:lstStyle/>
        <a:p>
          <a:endParaRPr lang="en-US"/>
        </a:p>
      </dgm:t>
    </dgm:pt>
    <dgm:pt modelId="{B57533EE-7756-47D5-9443-EF6CB5F62453}">
      <dgm:prSet/>
      <dgm:spPr/>
      <dgm:t>
        <a:bodyPr/>
        <a:lstStyle/>
        <a:p>
          <a:r>
            <a:rPr lang="en-US" b="1" i="1" u="sng"/>
            <a:t>OR</a:t>
          </a:r>
          <a:r>
            <a:rPr lang="en-US"/>
            <a:t> crediting rates stay the same, </a:t>
          </a:r>
        </a:p>
      </dgm:t>
    </dgm:pt>
    <dgm:pt modelId="{BD2E0EB9-A2DD-4F1F-8BC3-7F6E2A249983}" type="parTrans" cxnId="{43DFC614-9067-4F57-B6F1-614309462B0A}">
      <dgm:prSet/>
      <dgm:spPr/>
      <dgm:t>
        <a:bodyPr/>
        <a:lstStyle/>
        <a:p>
          <a:endParaRPr lang="en-US"/>
        </a:p>
      </dgm:t>
    </dgm:pt>
    <dgm:pt modelId="{0E5D574A-B4EE-4209-B990-55489445BB5E}" type="sibTrans" cxnId="{43DFC614-9067-4F57-B6F1-614309462B0A}">
      <dgm:prSet/>
      <dgm:spPr/>
      <dgm:t>
        <a:bodyPr/>
        <a:lstStyle/>
        <a:p>
          <a:endParaRPr lang="en-US"/>
        </a:p>
      </dgm:t>
    </dgm:pt>
    <dgm:pt modelId="{DA671000-33D7-4518-9C8A-937D6DB1C8D9}">
      <dgm:prSet/>
      <dgm:spPr/>
      <dgm:t>
        <a:bodyPr/>
        <a:lstStyle/>
        <a:p>
          <a:r>
            <a:rPr lang="en-US" b="1" i="1" u="sng" dirty="0"/>
            <a:t>OR</a:t>
          </a:r>
          <a:r>
            <a:rPr lang="en-US" dirty="0"/>
            <a:t> crediting rates increase,</a:t>
          </a:r>
        </a:p>
      </dgm:t>
    </dgm:pt>
    <dgm:pt modelId="{B3D494E0-802F-4A92-A6BA-6A2C50016DEA}" type="parTrans" cxnId="{C56A1346-55EF-4C3A-89B6-D275384EE785}">
      <dgm:prSet/>
      <dgm:spPr/>
      <dgm:t>
        <a:bodyPr/>
        <a:lstStyle/>
        <a:p>
          <a:endParaRPr lang="en-US"/>
        </a:p>
      </dgm:t>
    </dgm:pt>
    <dgm:pt modelId="{B66EAA89-CD50-49CF-B672-340FBC818804}" type="sibTrans" cxnId="{C56A1346-55EF-4C3A-89B6-D275384EE785}">
      <dgm:prSet/>
      <dgm:spPr/>
      <dgm:t>
        <a:bodyPr/>
        <a:lstStyle/>
        <a:p>
          <a:endParaRPr lang="en-US"/>
        </a:p>
      </dgm:t>
    </dgm:pt>
    <dgm:pt modelId="{A7DA9F75-74B1-4752-9EAD-A5D707E3C8C2}">
      <dgm:prSet/>
      <dgm:spPr/>
      <dgm:t>
        <a:bodyPr/>
        <a:lstStyle/>
        <a:p>
          <a:r>
            <a:rPr lang="en-US" b="1" i="1" u="sng"/>
            <a:t>OR</a:t>
          </a:r>
          <a:r>
            <a:rPr lang="en-US"/>
            <a:t> crediting rates go down and the insured surrenders or dies during the NLG period,</a:t>
          </a:r>
        </a:p>
      </dgm:t>
    </dgm:pt>
    <dgm:pt modelId="{F6EFE31C-F810-47AC-A62A-784676605005}" type="parTrans" cxnId="{3D6462AB-DDD1-4584-BFB4-35D05EF67054}">
      <dgm:prSet/>
      <dgm:spPr/>
      <dgm:t>
        <a:bodyPr/>
        <a:lstStyle/>
        <a:p>
          <a:endParaRPr lang="en-US"/>
        </a:p>
      </dgm:t>
    </dgm:pt>
    <dgm:pt modelId="{25F0EED9-D177-4610-A9C6-244080BD3DBC}" type="sibTrans" cxnId="{3D6462AB-DDD1-4584-BFB4-35D05EF67054}">
      <dgm:prSet/>
      <dgm:spPr/>
      <dgm:t>
        <a:bodyPr/>
        <a:lstStyle/>
        <a:p>
          <a:endParaRPr lang="en-US"/>
        </a:p>
      </dgm:t>
    </dgm:pt>
    <dgm:pt modelId="{C1DE6D22-8881-4FF1-BF0F-7BA6D1A5AF14}" type="pres">
      <dgm:prSet presAssocID="{7EF41971-F699-4253-BBD4-E451EFE3C111}" presName="vert0" presStyleCnt="0">
        <dgm:presLayoutVars>
          <dgm:dir/>
          <dgm:animOne val="branch"/>
          <dgm:animLvl val="lvl"/>
        </dgm:presLayoutVars>
      </dgm:prSet>
      <dgm:spPr/>
    </dgm:pt>
    <dgm:pt modelId="{08E41D51-52E1-41AB-AA42-51574503414D}" type="pres">
      <dgm:prSet presAssocID="{E5487C3F-806B-4A39-BB2B-E03E43747F45}" presName="thickLine" presStyleLbl="alignNode1" presStyleIdx="0" presStyleCnt="6"/>
      <dgm:spPr/>
    </dgm:pt>
    <dgm:pt modelId="{7C298AF7-85D3-4052-ADD8-4591F884DAB8}" type="pres">
      <dgm:prSet presAssocID="{E5487C3F-806B-4A39-BB2B-E03E43747F45}" presName="horz1" presStyleCnt="0"/>
      <dgm:spPr/>
    </dgm:pt>
    <dgm:pt modelId="{386D6CDD-F39A-487A-B6BB-EFCE9ED24307}" type="pres">
      <dgm:prSet presAssocID="{E5487C3F-806B-4A39-BB2B-E03E43747F45}" presName="tx1" presStyleLbl="revTx" presStyleIdx="0" presStyleCnt="6"/>
      <dgm:spPr/>
    </dgm:pt>
    <dgm:pt modelId="{136CC2E0-9E92-4DAF-BB23-2A514E4174AA}" type="pres">
      <dgm:prSet presAssocID="{E5487C3F-806B-4A39-BB2B-E03E43747F45}" presName="vert1" presStyleCnt="0"/>
      <dgm:spPr/>
    </dgm:pt>
    <dgm:pt modelId="{86406D1C-EC6E-42C4-BA95-1435853CC134}" type="pres">
      <dgm:prSet presAssocID="{EDBA407C-9BC5-4FD6-8382-322EBCCD5121}" presName="thickLine" presStyleLbl="alignNode1" presStyleIdx="1" presStyleCnt="6"/>
      <dgm:spPr/>
    </dgm:pt>
    <dgm:pt modelId="{0CC983C7-AA17-4BA7-8368-B26A62AE6E30}" type="pres">
      <dgm:prSet presAssocID="{EDBA407C-9BC5-4FD6-8382-322EBCCD5121}" presName="horz1" presStyleCnt="0"/>
      <dgm:spPr/>
    </dgm:pt>
    <dgm:pt modelId="{92A70DEF-758A-4F94-8963-79CA8AED5A2A}" type="pres">
      <dgm:prSet presAssocID="{EDBA407C-9BC5-4FD6-8382-322EBCCD5121}" presName="tx1" presStyleLbl="revTx" presStyleIdx="1" presStyleCnt="6" custLinFactNeighborY="-5070"/>
      <dgm:spPr/>
    </dgm:pt>
    <dgm:pt modelId="{1385E5A7-4C1D-4D72-92BE-F8A731813AFD}" type="pres">
      <dgm:prSet presAssocID="{EDBA407C-9BC5-4FD6-8382-322EBCCD5121}" presName="vert1" presStyleCnt="0"/>
      <dgm:spPr/>
    </dgm:pt>
    <dgm:pt modelId="{AE371851-9CAC-4CA5-807F-5BAC9EA38D15}" type="pres">
      <dgm:prSet presAssocID="{3C1549C6-487C-4110-9790-4C1BF8569382}" presName="thickLine" presStyleLbl="alignNode1" presStyleIdx="2" presStyleCnt="6"/>
      <dgm:spPr/>
    </dgm:pt>
    <dgm:pt modelId="{BA4B4416-60B9-427B-B4E3-6B32DA21026C}" type="pres">
      <dgm:prSet presAssocID="{3C1549C6-487C-4110-9790-4C1BF8569382}" presName="horz1" presStyleCnt="0"/>
      <dgm:spPr/>
    </dgm:pt>
    <dgm:pt modelId="{761AEAC9-E283-42C7-89F0-029D08F04AC8}" type="pres">
      <dgm:prSet presAssocID="{3C1549C6-487C-4110-9790-4C1BF8569382}" presName="tx1" presStyleLbl="revTx" presStyleIdx="2" presStyleCnt="6"/>
      <dgm:spPr/>
    </dgm:pt>
    <dgm:pt modelId="{D1480431-ABDB-4A1A-B148-9B8A75735230}" type="pres">
      <dgm:prSet presAssocID="{3C1549C6-487C-4110-9790-4C1BF8569382}" presName="vert1" presStyleCnt="0"/>
      <dgm:spPr/>
    </dgm:pt>
    <dgm:pt modelId="{88D444F8-4708-4A16-B91B-58B7DB2EEA0E}" type="pres">
      <dgm:prSet presAssocID="{B57533EE-7756-47D5-9443-EF6CB5F62453}" presName="thickLine" presStyleLbl="alignNode1" presStyleIdx="3" presStyleCnt="6"/>
      <dgm:spPr/>
    </dgm:pt>
    <dgm:pt modelId="{B7AFE8C9-19B9-4749-8517-F2AF6BCCDC7F}" type="pres">
      <dgm:prSet presAssocID="{B57533EE-7756-47D5-9443-EF6CB5F62453}" presName="horz1" presStyleCnt="0"/>
      <dgm:spPr/>
    </dgm:pt>
    <dgm:pt modelId="{C93A2E27-5FBC-4059-8474-570FFEF1637A}" type="pres">
      <dgm:prSet presAssocID="{B57533EE-7756-47D5-9443-EF6CB5F62453}" presName="tx1" presStyleLbl="revTx" presStyleIdx="3" presStyleCnt="6"/>
      <dgm:spPr/>
    </dgm:pt>
    <dgm:pt modelId="{C175A22E-3D1F-4A04-B6A6-939AD4A6AFFC}" type="pres">
      <dgm:prSet presAssocID="{B57533EE-7756-47D5-9443-EF6CB5F62453}" presName="vert1" presStyleCnt="0"/>
      <dgm:spPr/>
    </dgm:pt>
    <dgm:pt modelId="{5A78DE83-3CAD-4C89-89B9-CA6178B46B56}" type="pres">
      <dgm:prSet presAssocID="{DA671000-33D7-4518-9C8A-937D6DB1C8D9}" presName="thickLine" presStyleLbl="alignNode1" presStyleIdx="4" presStyleCnt="6"/>
      <dgm:spPr/>
    </dgm:pt>
    <dgm:pt modelId="{6E9AD9A4-8F6D-4CA4-A4F0-8163B91C153D}" type="pres">
      <dgm:prSet presAssocID="{DA671000-33D7-4518-9C8A-937D6DB1C8D9}" presName="horz1" presStyleCnt="0"/>
      <dgm:spPr/>
    </dgm:pt>
    <dgm:pt modelId="{E8FAD448-7700-46B8-AD76-375BC189ACCD}" type="pres">
      <dgm:prSet presAssocID="{DA671000-33D7-4518-9C8A-937D6DB1C8D9}" presName="tx1" presStyleLbl="revTx" presStyleIdx="4" presStyleCnt="6"/>
      <dgm:spPr/>
    </dgm:pt>
    <dgm:pt modelId="{BBE091D0-AC75-419E-BA44-3FFF6C990BA0}" type="pres">
      <dgm:prSet presAssocID="{DA671000-33D7-4518-9C8A-937D6DB1C8D9}" presName="vert1" presStyleCnt="0"/>
      <dgm:spPr/>
    </dgm:pt>
    <dgm:pt modelId="{8483D6DA-8146-4DE3-AE5B-924EC0C8197C}" type="pres">
      <dgm:prSet presAssocID="{A7DA9F75-74B1-4752-9EAD-A5D707E3C8C2}" presName="thickLine" presStyleLbl="alignNode1" presStyleIdx="5" presStyleCnt="6"/>
      <dgm:spPr/>
    </dgm:pt>
    <dgm:pt modelId="{2C269C24-708B-4ACE-AEF1-B805C55C0CA5}" type="pres">
      <dgm:prSet presAssocID="{A7DA9F75-74B1-4752-9EAD-A5D707E3C8C2}" presName="horz1" presStyleCnt="0"/>
      <dgm:spPr/>
    </dgm:pt>
    <dgm:pt modelId="{47227337-BF83-4993-8EBD-243FBE58F7F7}" type="pres">
      <dgm:prSet presAssocID="{A7DA9F75-74B1-4752-9EAD-A5D707E3C8C2}" presName="tx1" presStyleLbl="revTx" presStyleIdx="5" presStyleCnt="6"/>
      <dgm:spPr/>
    </dgm:pt>
    <dgm:pt modelId="{453A4159-3976-498B-848D-6F316D9EDF2C}" type="pres">
      <dgm:prSet presAssocID="{A7DA9F75-74B1-4752-9EAD-A5D707E3C8C2}" presName="vert1" presStyleCnt="0"/>
      <dgm:spPr/>
    </dgm:pt>
  </dgm:ptLst>
  <dgm:cxnLst>
    <dgm:cxn modelId="{43DFC614-9067-4F57-B6F1-614309462B0A}" srcId="{7EF41971-F699-4253-BBD4-E451EFE3C111}" destId="{B57533EE-7756-47D5-9443-EF6CB5F62453}" srcOrd="3" destOrd="0" parTransId="{BD2E0EB9-A2DD-4F1F-8BC3-7F6E2A249983}" sibTransId="{0E5D574A-B4EE-4209-B990-55489445BB5E}"/>
    <dgm:cxn modelId="{C56A1346-55EF-4C3A-89B6-D275384EE785}" srcId="{7EF41971-F699-4253-BBD4-E451EFE3C111}" destId="{DA671000-33D7-4518-9C8A-937D6DB1C8D9}" srcOrd="4" destOrd="0" parTransId="{B3D494E0-802F-4A92-A6BA-6A2C50016DEA}" sibTransId="{B66EAA89-CD50-49CF-B672-340FBC818804}"/>
    <dgm:cxn modelId="{A0FC9B4D-C34E-429E-A65E-64F1988E8201}" srcId="{7EF41971-F699-4253-BBD4-E451EFE3C111}" destId="{EDBA407C-9BC5-4FD6-8382-322EBCCD5121}" srcOrd="1" destOrd="0" parTransId="{F752D13E-DCA2-48E2-955C-61755DAA7476}" sibTransId="{F9918312-038C-406A-B0B3-08AD6F0BB6A4}"/>
    <dgm:cxn modelId="{2180B751-5D72-422E-8AD3-868C2591D520}" type="presOf" srcId="{B57533EE-7756-47D5-9443-EF6CB5F62453}" destId="{C93A2E27-5FBC-4059-8474-570FFEF1637A}" srcOrd="0" destOrd="0" presId="urn:microsoft.com/office/officeart/2008/layout/LinedList"/>
    <dgm:cxn modelId="{B04C1577-EC89-4EB8-A0C4-64BAEDF78FDB}" type="presOf" srcId="{3C1549C6-487C-4110-9790-4C1BF8569382}" destId="{761AEAC9-E283-42C7-89F0-029D08F04AC8}" srcOrd="0" destOrd="0" presId="urn:microsoft.com/office/officeart/2008/layout/LinedList"/>
    <dgm:cxn modelId="{03FFFC7C-02D2-4E36-8626-21BBCC5CE758}" type="presOf" srcId="{A7DA9F75-74B1-4752-9EAD-A5D707E3C8C2}" destId="{47227337-BF83-4993-8EBD-243FBE58F7F7}" srcOrd="0" destOrd="0" presId="urn:microsoft.com/office/officeart/2008/layout/LinedList"/>
    <dgm:cxn modelId="{3D5EBA8B-92EB-420A-8730-B529E6D97B3C}" srcId="{7EF41971-F699-4253-BBD4-E451EFE3C111}" destId="{3C1549C6-487C-4110-9790-4C1BF8569382}" srcOrd="2" destOrd="0" parTransId="{DCAD759A-A28B-46C1-A5F6-A865F277B5D6}" sibTransId="{2A61B9ED-BC46-4929-86FC-5513796C271E}"/>
    <dgm:cxn modelId="{9FAC0F9A-9C53-49BE-9547-F49F89A83496}" type="presOf" srcId="{E5487C3F-806B-4A39-BB2B-E03E43747F45}" destId="{386D6CDD-F39A-487A-B6BB-EFCE9ED24307}" srcOrd="0" destOrd="0" presId="urn:microsoft.com/office/officeart/2008/layout/LinedList"/>
    <dgm:cxn modelId="{3D6462AB-DDD1-4584-BFB4-35D05EF67054}" srcId="{7EF41971-F699-4253-BBD4-E451EFE3C111}" destId="{A7DA9F75-74B1-4752-9EAD-A5D707E3C8C2}" srcOrd="5" destOrd="0" parTransId="{F6EFE31C-F810-47AC-A62A-784676605005}" sibTransId="{25F0EED9-D177-4610-A9C6-244080BD3DBC}"/>
    <dgm:cxn modelId="{B9D7BAAB-4606-4CC7-A92F-CC06E1A9D76B}" srcId="{7EF41971-F699-4253-BBD4-E451EFE3C111}" destId="{E5487C3F-806B-4A39-BB2B-E03E43747F45}" srcOrd="0" destOrd="0" parTransId="{CCFE6B95-772A-48F0-9ADB-C26ED83B7E21}" sibTransId="{39C42718-6924-4A0B-8512-69910AE37F98}"/>
    <dgm:cxn modelId="{BFA242BD-F885-4ACA-BE1E-B543CCDB231C}" type="presOf" srcId="{DA671000-33D7-4518-9C8A-937D6DB1C8D9}" destId="{E8FAD448-7700-46B8-AD76-375BC189ACCD}" srcOrd="0" destOrd="0" presId="urn:microsoft.com/office/officeart/2008/layout/LinedList"/>
    <dgm:cxn modelId="{57F1FAC3-22FA-41CD-9558-F91DB752C62A}" type="presOf" srcId="{EDBA407C-9BC5-4FD6-8382-322EBCCD5121}" destId="{92A70DEF-758A-4F94-8963-79CA8AED5A2A}" srcOrd="0" destOrd="0" presId="urn:microsoft.com/office/officeart/2008/layout/LinedList"/>
    <dgm:cxn modelId="{C07371D4-EEC1-4226-B231-280E3932E317}" type="presOf" srcId="{7EF41971-F699-4253-BBD4-E451EFE3C111}" destId="{C1DE6D22-8881-4FF1-BF0F-7BA6D1A5AF14}" srcOrd="0" destOrd="0" presId="urn:microsoft.com/office/officeart/2008/layout/LinedList"/>
    <dgm:cxn modelId="{DFD0E129-1E70-47C1-8586-1C5E03D8D00C}" type="presParOf" srcId="{C1DE6D22-8881-4FF1-BF0F-7BA6D1A5AF14}" destId="{08E41D51-52E1-41AB-AA42-51574503414D}" srcOrd="0" destOrd="0" presId="urn:microsoft.com/office/officeart/2008/layout/LinedList"/>
    <dgm:cxn modelId="{41EAE418-1155-4969-B35F-DCE927D3F11C}" type="presParOf" srcId="{C1DE6D22-8881-4FF1-BF0F-7BA6D1A5AF14}" destId="{7C298AF7-85D3-4052-ADD8-4591F884DAB8}" srcOrd="1" destOrd="0" presId="urn:microsoft.com/office/officeart/2008/layout/LinedList"/>
    <dgm:cxn modelId="{B90ADA2C-89B4-4633-8C6D-125FB0AFBC56}" type="presParOf" srcId="{7C298AF7-85D3-4052-ADD8-4591F884DAB8}" destId="{386D6CDD-F39A-487A-B6BB-EFCE9ED24307}" srcOrd="0" destOrd="0" presId="urn:microsoft.com/office/officeart/2008/layout/LinedList"/>
    <dgm:cxn modelId="{B7257BF8-F5CB-410E-A7F7-BC49A5353C23}" type="presParOf" srcId="{7C298AF7-85D3-4052-ADD8-4591F884DAB8}" destId="{136CC2E0-9E92-4DAF-BB23-2A514E4174AA}" srcOrd="1" destOrd="0" presId="urn:microsoft.com/office/officeart/2008/layout/LinedList"/>
    <dgm:cxn modelId="{D5F258A4-A5C9-4FA1-96B8-0EB1BF3933A0}" type="presParOf" srcId="{C1DE6D22-8881-4FF1-BF0F-7BA6D1A5AF14}" destId="{86406D1C-EC6E-42C4-BA95-1435853CC134}" srcOrd="2" destOrd="0" presId="urn:microsoft.com/office/officeart/2008/layout/LinedList"/>
    <dgm:cxn modelId="{123CD9CB-62F5-4BE3-9936-C4863A46FCFE}" type="presParOf" srcId="{C1DE6D22-8881-4FF1-BF0F-7BA6D1A5AF14}" destId="{0CC983C7-AA17-4BA7-8368-B26A62AE6E30}" srcOrd="3" destOrd="0" presId="urn:microsoft.com/office/officeart/2008/layout/LinedList"/>
    <dgm:cxn modelId="{ED5AE736-0D27-464B-89B8-C27FE13BA2F0}" type="presParOf" srcId="{0CC983C7-AA17-4BA7-8368-B26A62AE6E30}" destId="{92A70DEF-758A-4F94-8963-79CA8AED5A2A}" srcOrd="0" destOrd="0" presId="urn:microsoft.com/office/officeart/2008/layout/LinedList"/>
    <dgm:cxn modelId="{FA04D314-7A38-41F4-A7F4-FEAE3E9BDC54}" type="presParOf" srcId="{0CC983C7-AA17-4BA7-8368-B26A62AE6E30}" destId="{1385E5A7-4C1D-4D72-92BE-F8A731813AFD}" srcOrd="1" destOrd="0" presId="urn:microsoft.com/office/officeart/2008/layout/LinedList"/>
    <dgm:cxn modelId="{10BAA144-AED8-4652-A4CB-12B9EE94B525}" type="presParOf" srcId="{C1DE6D22-8881-4FF1-BF0F-7BA6D1A5AF14}" destId="{AE371851-9CAC-4CA5-807F-5BAC9EA38D15}" srcOrd="4" destOrd="0" presId="urn:microsoft.com/office/officeart/2008/layout/LinedList"/>
    <dgm:cxn modelId="{8A55DB7A-8D50-4EB9-BFC6-4C0B24B58364}" type="presParOf" srcId="{C1DE6D22-8881-4FF1-BF0F-7BA6D1A5AF14}" destId="{BA4B4416-60B9-427B-B4E3-6B32DA21026C}" srcOrd="5" destOrd="0" presId="urn:microsoft.com/office/officeart/2008/layout/LinedList"/>
    <dgm:cxn modelId="{7C1BFF3F-3349-43F7-8A6D-6D60F9540656}" type="presParOf" srcId="{BA4B4416-60B9-427B-B4E3-6B32DA21026C}" destId="{761AEAC9-E283-42C7-89F0-029D08F04AC8}" srcOrd="0" destOrd="0" presId="urn:microsoft.com/office/officeart/2008/layout/LinedList"/>
    <dgm:cxn modelId="{3965375E-ACFB-413C-B622-002C935A7F16}" type="presParOf" srcId="{BA4B4416-60B9-427B-B4E3-6B32DA21026C}" destId="{D1480431-ABDB-4A1A-B148-9B8A75735230}" srcOrd="1" destOrd="0" presId="urn:microsoft.com/office/officeart/2008/layout/LinedList"/>
    <dgm:cxn modelId="{C15AEEF8-8342-43F9-9145-6D114D63F8E9}" type="presParOf" srcId="{C1DE6D22-8881-4FF1-BF0F-7BA6D1A5AF14}" destId="{88D444F8-4708-4A16-B91B-58B7DB2EEA0E}" srcOrd="6" destOrd="0" presId="urn:microsoft.com/office/officeart/2008/layout/LinedList"/>
    <dgm:cxn modelId="{F6A1ACD3-E980-42CD-979C-54F3146B3872}" type="presParOf" srcId="{C1DE6D22-8881-4FF1-BF0F-7BA6D1A5AF14}" destId="{B7AFE8C9-19B9-4749-8517-F2AF6BCCDC7F}" srcOrd="7" destOrd="0" presId="urn:microsoft.com/office/officeart/2008/layout/LinedList"/>
    <dgm:cxn modelId="{32230F9C-A1FA-4F20-9B35-5678BFC95FF9}" type="presParOf" srcId="{B7AFE8C9-19B9-4749-8517-F2AF6BCCDC7F}" destId="{C93A2E27-5FBC-4059-8474-570FFEF1637A}" srcOrd="0" destOrd="0" presId="urn:microsoft.com/office/officeart/2008/layout/LinedList"/>
    <dgm:cxn modelId="{1D529DA8-6BB6-462F-A7B3-6508F53A37BC}" type="presParOf" srcId="{B7AFE8C9-19B9-4749-8517-F2AF6BCCDC7F}" destId="{C175A22E-3D1F-4A04-B6A6-939AD4A6AFFC}" srcOrd="1" destOrd="0" presId="urn:microsoft.com/office/officeart/2008/layout/LinedList"/>
    <dgm:cxn modelId="{FC4448BA-DA5E-4A55-95A2-ED143DFC4306}" type="presParOf" srcId="{C1DE6D22-8881-4FF1-BF0F-7BA6D1A5AF14}" destId="{5A78DE83-3CAD-4C89-89B9-CA6178B46B56}" srcOrd="8" destOrd="0" presId="urn:microsoft.com/office/officeart/2008/layout/LinedList"/>
    <dgm:cxn modelId="{5152BFCF-DF0D-4505-9732-A6BBD1E8538B}" type="presParOf" srcId="{C1DE6D22-8881-4FF1-BF0F-7BA6D1A5AF14}" destId="{6E9AD9A4-8F6D-4CA4-A4F0-8163B91C153D}" srcOrd="9" destOrd="0" presId="urn:microsoft.com/office/officeart/2008/layout/LinedList"/>
    <dgm:cxn modelId="{355A2EA7-3FED-4FB4-9C32-67F50A38991D}" type="presParOf" srcId="{6E9AD9A4-8F6D-4CA4-A4F0-8163B91C153D}" destId="{E8FAD448-7700-46B8-AD76-375BC189ACCD}" srcOrd="0" destOrd="0" presId="urn:microsoft.com/office/officeart/2008/layout/LinedList"/>
    <dgm:cxn modelId="{E3FE31DA-989A-4F09-BAD0-D60D02E7D0F0}" type="presParOf" srcId="{6E9AD9A4-8F6D-4CA4-A4F0-8163B91C153D}" destId="{BBE091D0-AC75-419E-BA44-3FFF6C990BA0}" srcOrd="1" destOrd="0" presId="urn:microsoft.com/office/officeart/2008/layout/LinedList"/>
    <dgm:cxn modelId="{5D539B1A-A070-4C28-8B0F-E04DBD35379E}" type="presParOf" srcId="{C1DE6D22-8881-4FF1-BF0F-7BA6D1A5AF14}" destId="{8483D6DA-8146-4DE3-AE5B-924EC0C8197C}" srcOrd="10" destOrd="0" presId="urn:microsoft.com/office/officeart/2008/layout/LinedList"/>
    <dgm:cxn modelId="{ACBAE2B1-315B-4AE2-8101-C6F59E9CA81D}" type="presParOf" srcId="{C1DE6D22-8881-4FF1-BF0F-7BA6D1A5AF14}" destId="{2C269C24-708B-4ACE-AEF1-B805C55C0CA5}" srcOrd="11" destOrd="0" presId="urn:microsoft.com/office/officeart/2008/layout/LinedList"/>
    <dgm:cxn modelId="{4D1B59D4-223F-4BA4-9268-E0D617ABB8AD}" type="presParOf" srcId="{2C269C24-708B-4ACE-AEF1-B805C55C0CA5}" destId="{47227337-BF83-4993-8EBD-243FBE58F7F7}" srcOrd="0" destOrd="0" presId="urn:microsoft.com/office/officeart/2008/layout/LinedList"/>
    <dgm:cxn modelId="{420556B2-7A67-4731-97E9-A9DB4D5B7413}" type="presParOf" srcId="{2C269C24-708B-4ACE-AEF1-B805C55C0CA5}" destId="{453A4159-3976-498B-848D-6F316D9EDF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DC270-E359-4BBA-AE3D-DD18F3B00746}">
      <dsp:nvSpPr>
        <dsp:cNvPr id="0" name=""/>
        <dsp:cNvSpPr/>
      </dsp:nvSpPr>
      <dsp:spPr>
        <a:xfrm>
          <a:off x="0" y="561"/>
          <a:ext cx="7043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4F4BF-C12C-4810-AAE3-CA6290FE1C42}">
      <dsp:nvSpPr>
        <dsp:cNvPr id="0" name=""/>
        <dsp:cNvSpPr/>
      </dsp:nvSpPr>
      <dsp:spPr>
        <a:xfrm>
          <a:off x="0" y="561"/>
          <a:ext cx="7043274" cy="91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GUL can be the cost-efficient option </a:t>
          </a:r>
          <a:r>
            <a:rPr lang="en-US" sz="2400" kern="1200" dirty="0"/>
            <a:t>…  </a:t>
          </a:r>
        </a:p>
      </dsp:txBody>
      <dsp:txXfrm>
        <a:off x="0" y="561"/>
        <a:ext cx="7043274" cy="919319"/>
      </dsp:txXfrm>
    </dsp:sp>
    <dsp:sp modelId="{6517DEB2-6C7A-48CD-BC26-DD442B682D36}">
      <dsp:nvSpPr>
        <dsp:cNvPr id="0" name=""/>
        <dsp:cNvSpPr/>
      </dsp:nvSpPr>
      <dsp:spPr>
        <a:xfrm>
          <a:off x="0" y="919880"/>
          <a:ext cx="7043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382E3-0344-407F-AFF8-98680FC58900}">
      <dsp:nvSpPr>
        <dsp:cNvPr id="0" name=""/>
        <dsp:cNvSpPr/>
      </dsp:nvSpPr>
      <dsp:spPr>
        <a:xfrm>
          <a:off x="0" y="919880"/>
          <a:ext cx="7043274" cy="91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1" u="sng" kern="1200" dirty="0"/>
            <a:t>IF </a:t>
          </a:r>
          <a:r>
            <a:rPr lang="en-US" sz="2700" kern="1200" dirty="0"/>
            <a:t>the insured pays all premiums on schedule,</a:t>
          </a:r>
        </a:p>
      </dsp:txBody>
      <dsp:txXfrm>
        <a:off x="0" y="919880"/>
        <a:ext cx="7043274" cy="919319"/>
      </dsp:txXfrm>
    </dsp:sp>
    <dsp:sp modelId="{FA548831-89CE-4B3A-A57C-5AF8DF5D1525}">
      <dsp:nvSpPr>
        <dsp:cNvPr id="0" name=""/>
        <dsp:cNvSpPr/>
      </dsp:nvSpPr>
      <dsp:spPr>
        <a:xfrm>
          <a:off x="0" y="1839200"/>
          <a:ext cx="7043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44380-200D-4FB5-A104-E99FFE842A77}">
      <dsp:nvSpPr>
        <dsp:cNvPr id="0" name=""/>
        <dsp:cNvSpPr/>
      </dsp:nvSpPr>
      <dsp:spPr>
        <a:xfrm>
          <a:off x="0" y="1839200"/>
          <a:ext cx="7043274" cy="91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1" u="sng" kern="1200"/>
            <a:t>IF</a:t>
          </a:r>
          <a:r>
            <a:rPr lang="en-US" sz="2700" kern="1200"/>
            <a:t>  the policy is never surrendered,</a:t>
          </a:r>
        </a:p>
      </dsp:txBody>
      <dsp:txXfrm>
        <a:off x="0" y="1839200"/>
        <a:ext cx="7043274" cy="919319"/>
      </dsp:txXfrm>
    </dsp:sp>
    <dsp:sp modelId="{6FD21224-CF96-4372-8152-18F52B52EC4F}">
      <dsp:nvSpPr>
        <dsp:cNvPr id="0" name=""/>
        <dsp:cNvSpPr/>
      </dsp:nvSpPr>
      <dsp:spPr>
        <a:xfrm>
          <a:off x="0" y="2758520"/>
          <a:ext cx="7043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01720-DA83-4928-8DA1-A8F502496788}">
      <dsp:nvSpPr>
        <dsp:cNvPr id="0" name=""/>
        <dsp:cNvSpPr/>
      </dsp:nvSpPr>
      <dsp:spPr>
        <a:xfrm>
          <a:off x="0" y="2758520"/>
          <a:ext cx="7043274" cy="91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1" u="sng" kern="1200"/>
            <a:t>AND</a:t>
          </a:r>
          <a:r>
            <a:rPr lang="en-US" sz="2700" kern="1200"/>
            <a:t> the insured lives a long time, </a:t>
          </a:r>
        </a:p>
      </dsp:txBody>
      <dsp:txXfrm>
        <a:off x="0" y="2758520"/>
        <a:ext cx="7043274" cy="919319"/>
      </dsp:txXfrm>
    </dsp:sp>
    <dsp:sp modelId="{38E965AC-7120-4C99-A53C-4AF01A7CD69E}">
      <dsp:nvSpPr>
        <dsp:cNvPr id="0" name=""/>
        <dsp:cNvSpPr/>
      </dsp:nvSpPr>
      <dsp:spPr>
        <a:xfrm>
          <a:off x="0" y="3677840"/>
          <a:ext cx="7043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D503E-0241-4629-B3EB-A737008F522E}">
      <dsp:nvSpPr>
        <dsp:cNvPr id="0" name=""/>
        <dsp:cNvSpPr/>
      </dsp:nvSpPr>
      <dsp:spPr>
        <a:xfrm>
          <a:off x="0" y="3677840"/>
          <a:ext cx="7043274" cy="91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1" u="sng" kern="1200"/>
            <a:t>AND</a:t>
          </a:r>
          <a:r>
            <a:rPr lang="en-US" sz="2700" kern="1200"/>
            <a:t> crediting rates decrease over time</a:t>
          </a:r>
        </a:p>
      </dsp:txBody>
      <dsp:txXfrm>
        <a:off x="0" y="3677840"/>
        <a:ext cx="7043274" cy="91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41D51-52E1-41AB-AA42-51574503414D}">
      <dsp:nvSpPr>
        <dsp:cNvPr id="0" name=""/>
        <dsp:cNvSpPr/>
      </dsp:nvSpPr>
      <dsp:spPr>
        <a:xfrm>
          <a:off x="0" y="2244"/>
          <a:ext cx="733465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6D6CDD-F39A-487A-B6BB-EFCE9ED24307}">
      <dsp:nvSpPr>
        <dsp:cNvPr id="0" name=""/>
        <dsp:cNvSpPr/>
      </dsp:nvSpPr>
      <dsp:spPr>
        <a:xfrm>
          <a:off x="0" y="2244"/>
          <a:ext cx="7334655" cy="7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Protection UL can be the cost-efficient option … </a:t>
          </a:r>
        </a:p>
      </dsp:txBody>
      <dsp:txXfrm>
        <a:off x="0" y="2244"/>
        <a:ext cx="7334655" cy="765538"/>
      </dsp:txXfrm>
    </dsp:sp>
    <dsp:sp modelId="{86406D1C-EC6E-42C4-BA95-1435853CC134}">
      <dsp:nvSpPr>
        <dsp:cNvPr id="0" name=""/>
        <dsp:cNvSpPr/>
      </dsp:nvSpPr>
      <dsp:spPr>
        <a:xfrm>
          <a:off x="0" y="767783"/>
          <a:ext cx="733465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A70DEF-758A-4F94-8963-79CA8AED5A2A}">
      <dsp:nvSpPr>
        <dsp:cNvPr id="0" name=""/>
        <dsp:cNvSpPr/>
      </dsp:nvSpPr>
      <dsp:spPr>
        <a:xfrm>
          <a:off x="0" y="728970"/>
          <a:ext cx="7334655" cy="7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u="sng" kern="1200"/>
            <a:t>IF</a:t>
          </a:r>
          <a:r>
            <a:rPr lang="en-US" sz="2200" kern="1200"/>
            <a:t>  the policy is </a:t>
          </a:r>
          <a:r>
            <a:rPr lang="en-US" sz="2200" i="1" kern="1200"/>
            <a:t>ever</a:t>
          </a:r>
          <a:r>
            <a:rPr lang="en-US" sz="2200" kern="1200"/>
            <a:t> surrendered,</a:t>
          </a:r>
        </a:p>
      </dsp:txBody>
      <dsp:txXfrm>
        <a:off x="0" y="728970"/>
        <a:ext cx="7334655" cy="765538"/>
      </dsp:txXfrm>
    </dsp:sp>
    <dsp:sp modelId="{AE371851-9CAC-4CA5-807F-5BAC9EA38D15}">
      <dsp:nvSpPr>
        <dsp:cNvPr id="0" name=""/>
        <dsp:cNvSpPr/>
      </dsp:nvSpPr>
      <dsp:spPr>
        <a:xfrm>
          <a:off x="0" y="1533321"/>
          <a:ext cx="733465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1AEAC9-E283-42C7-89F0-029D08F04AC8}">
      <dsp:nvSpPr>
        <dsp:cNvPr id="0" name=""/>
        <dsp:cNvSpPr/>
      </dsp:nvSpPr>
      <dsp:spPr>
        <a:xfrm>
          <a:off x="0" y="1533321"/>
          <a:ext cx="7334655" cy="7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u="sng" kern="1200" dirty="0"/>
            <a:t>OR</a:t>
          </a:r>
          <a:r>
            <a:rPr lang="en-US" sz="2200" kern="1200" dirty="0"/>
            <a:t> the insured dies during the NLG period,</a:t>
          </a:r>
        </a:p>
      </dsp:txBody>
      <dsp:txXfrm>
        <a:off x="0" y="1533321"/>
        <a:ext cx="7334655" cy="765538"/>
      </dsp:txXfrm>
    </dsp:sp>
    <dsp:sp modelId="{88D444F8-4708-4A16-B91B-58B7DB2EEA0E}">
      <dsp:nvSpPr>
        <dsp:cNvPr id="0" name=""/>
        <dsp:cNvSpPr/>
      </dsp:nvSpPr>
      <dsp:spPr>
        <a:xfrm>
          <a:off x="0" y="2298860"/>
          <a:ext cx="733465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93A2E27-5FBC-4059-8474-570FFEF1637A}">
      <dsp:nvSpPr>
        <dsp:cNvPr id="0" name=""/>
        <dsp:cNvSpPr/>
      </dsp:nvSpPr>
      <dsp:spPr>
        <a:xfrm>
          <a:off x="0" y="2298860"/>
          <a:ext cx="7334655" cy="7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u="sng" kern="1200"/>
            <a:t>OR</a:t>
          </a:r>
          <a:r>
            <a:rPr lang="en-US" sz="2200" kern="1200"/>
            <a:t> crediting rates stay the same, </a:t>
          </a:r>
        </a:p>
      </dsp:txBody>
      <dsp:txXfrm>
        <a:off x="0" y="2298860"/>
        <a:ext cx="7334655" cy="765538"/>
      </dsp:txXfrm>
    </dsp:sp>
    <dsp:sp modelId="{5A78DE83-3CAD-4C89-89B9-CA6178B46B56}">
      <dsp:nvSpPr>
        <dsp:cNvPr id="0" name=""/>
        <dsp:cNvSpPr/>
      </dsp:nvSpPr>
      <dsp:spPr>
        <a:xfrm>
          <a:off x="0" y="3064399"/>
          <a:ext cx="733465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8FAD448-7700-46B8-AD76-375BC189ACCD}">
      <dsp:nvSpPr>
        <dsp:cNvPr id="0" name=""/>
        <dsp:cNvSpPr/>
      </dsp:nvSpPr>
      <dsp:spPr>
        <a:xfrm>
          <a:off x="0" y="3064399"/>
          <a:ext cx="7334655" cy="7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u="sng" kern="1200" dirty="0"/>
            <a:t>OR</a:t>
          </a:r>
          <a:r>
            <a:rPr lang="en-US" sz="2200" kern="1200" dirty="0"/>
            <a:t> crediting rates increase,</a:t>
          </a:r>
        </a:p>
      </dsp:txBody>
      <dsp:txXfrm>
        <a:off x="0" y="3064399"/>
        <a:ext cx="7334655" cy="765538"/>
      </dsp:txXfrm>
    </dsp:sp>
    <dsp:sp modelId="{8483D6DA-8146-4DE3-AE5B-924EC0C8197C}">
      <dsp:nvSpPr>
        <dsp:cNvPr id="0" name=""/>
        <dsp:cNvSpPr/>
      </dsp:nvSpPr>
      <dsp:spPr>
        <a:xfrm>
          <a:off x="0" y="3829937"/>
          <a:ext cx="733465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227337-BF83-4993-8EBD-243FBE58F7F7}">
      <dsp:nvSpPr>
        <dsp:cNvPr id="0" name=""/>
        <dsp:cNvSpPr/>
      </dsp:nvSpPr>
      <dsp:spPr>
        <a:xfrm>
          <a:off x="0" y="3829937"/>
          <a:ext cx="7334655" cy="765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u="sng" kern="1200"/>
            <a:t>OR</a:t>
          </a:r>
          <a:r>
            <a:rPr lang="en-US" sz="2200" kern="1200"/>
            <a:t> crediting rates go down and the insured surrenders or dies during the NLG period,</a:t>
          </a:r>
        </a:p>
      </dsp:txBody>
      <dsp:txXfrm>
        <a:off x="0" y="3829937"/>
        <a:ext cx="7334655" cy="7655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0.39419</cdr:x>
      <cdr:y>0.45812</cdr:y>
    </cdr:from>
    <cdr:to>
      <cdr:x>0.69829</cdr:x>
      <cdr:y>0.55564</cdr:y>
    </cdr:to>
    <cdr:sp macro="" textlink="">
      <cdr:nvSpPr>
        <cdr:cNvPr id="2" name="TextBox 57">
          <a:extLst xmlns:a="http://schemas.openxmlformats.org/drawingml/2006/main">
            <a:ext uri="{FF2B5EF4-FFF2-40B4-BE49-F238E27FC236}">
              <a16:creationId xmlns:a16="http://schemas.microsoft.com/office/drawing/2014/main" id="{AEFF9CE5-DD14-4802-9391-56162A1628B2}"/>
            </a:ext>
          </a:extLst>
        </cdr:cNvPr>
        <cdr:cNvSpPr txBox="1"/>
      </cdr:nvSpPr>
      <cdr:spPr>
        <a:xfrm xmlns:a="http://schemas.openxmlformats.org/drawingml/2006/main">
          <a:off x="1791520" y="1301315"/>
          <a:ext cx="138207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latin typeface="Manulife JH Sans Demibold" charset="0"/>
              <a:ea typeface="Manulife JH Sans Demibold" charset="0"/>
              <a:cs typeface="Manulife JH Sans Demibold" charset="0"/>
            </a:rPr>
            <a:t>US$35B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319088"/>
            <a:ext cx="5761037"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first version of Protection UL launching in 2011, we can certainly say that this product has been time-tested</a:t>
            </a:r>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27778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positioning against the number 1 GUL competitor. Shows premium that is lower or higher than the best GUL. Our core market remains extremely competitive.</a:t>
            </a:r>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306868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Closer look at some competitive examples, showing how much more premium is needed to fully guarantee our competition. Targets are also competitive, especially on single pays with our enhanced target feature.</a:t>
            </a:r>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dirty="0"/>
          </a:p>
        </p:txBody>
      </p:sp>
    </p:spTree>
    <p:extLst>
      <p:ext uri="{BB962C8B-B14F-4D97-AF65-F5344CB8AC3E}">
        <p14:creationId xmlns:p14="http://schemas.microsoft.com/office/powerpoint/2010/main" val="81720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can save even more with Vitality PLUS. Significant premium savings plus all the other benefits of the Vitality PLUS program. And guarantees run for the same duration if you engage in Vitality PLUS.</a:t>
            </a:r>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33014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value comparison vs Protective. The Protective cash value is only available upon full surrender, not available for withdrawal or loan. </a:t>
            </a:r>
          </a:p>
          <a:p>
            <a:r>
              <a:rPr lang="en-US" dirty="0"/>
              <a:t>PUL cash value is green line on chart. Paying the Protective Premium into PUL is the orange line.</a:t>
            </a:r>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dirty="0"/>
          </a:p>
        </p:txBody>
      </p:sp>
    </p:spTree>
    <p:extLst>
      <p:ext uri="{BB962C8B-B14F-4D97-AF65-F5344CB8AC3E}">
        <p14:creationId xmlns:p14="http://schemas.microsoft.com/office/powerpoint/2010/main" val="404303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Competitively, the Protective product can show an attractive premium with a shorter guarantee. But how flexible is their product? We just talked about their cash value, which is only available upon full surrender. </a:t>
            </a:r>
          </a:p>
          <a:p>
            <a:r>
              <a:rPr lang="en-US" dirty="0"/>
              <a:t>Guaranteed through age 95, Protective Lifetime Assurance shows a nice looking premium, but what if the insured thinks they are going to </a:t>
            </a:r>
            <a:r>
              <a:rPr lang="en-US" dirty="0" err="1"/>
              <a:t>outlve</a:t>
            </a:r>
            <a:r>
              <a:rPr lang="en-US" dirty="0"/>
              <a:t> their guarantee?</a:t>
            </a:r>
          </a:p>
          <a:p>
            <a:r>
              <a:rPr lang="en-US" dirty="0"/>
              <a:t>Solve for 30-pay premium to carry coverage for 30 years. Then take that 30 pay premium and pay it for 20 years. Re-solve for premium years 21+ to carry coverage through age 94, and another solve through age 96</a:t>
            </a:r>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dirty="0"/>
          </a:p>
        </p:txBody>
      </p:sp>
    </p:spTree>
    <p:extLst>
      <p:ext uri="{BB962C8B-B14F-4D97-AF65-F5344CB8AC3E}">
        <p14:creationId xmlns:p14="http://schemas.microsoft.com/office/powerpoint/2010/main" val="363112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PUL22 premium reduces by 10% when solving in year 21+ to carry coverage through age 94. Premium increases by 7% when solving in years 21+ to carry coverage through age 96.</a:t>
            </a:r>
          </a:p>
          <a:p>
            <a:r>
              <a:rPr lang="en-US" dirty="0"/>
              <a:t>Protective may have competitive age 95 guarantee premiums, but that product is very inflexible, especially if you want to carry coverage longer than originally intended. </a:t>
            </a:r>
          </a:p>
        </p:txBody>
      </p:sp>
      <p:sp>
        <p:nvSpPr>
          <p:cNvPr id="4" name="Slide Number Placeholder 3"/>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205887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 is a monetary value to saving money on premium, as well as the cash value in the policy. Here, compared to Penn Mutual, the policy owner has saved almost $31,000 in ten years by paying the lower Protection UL premium. Also in ten years, their PUL policy has over $100,000 assuming current interest rates. So almost $132,000 of value from the cash value and premium savings in 10 years compared to the GUL competitor.</a:t>
            </a:r>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dirty="0"/>
          </a:p>
        </p:txBody>
      </p:sp>
    </p:spTree>
    <p:extLst>
      <p:ext uri="{BB962C8B-B14F-4D97-AF65-F5344CB8AC3E}">
        <p14:creationId xmlns:p14="http://schemas.microsoft.com/office/powerpoint/2010/main" val="289954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owner is considering paying the higher GUL premium and they are concerned about crediting rates and the longevity of the Protection UL policy, let’s take a look at how long the policy runs under a variety of interest rate assumptions paying the higher GUL premium into Protection UL 22.</a:t>
            </a:r>
          </a:p>
          <a:p>
            <a:r>
              <a:rPr lang="en-US" dirty="0"/>
              <a:t>At a rate of 3.45%, ONE HUNDRED AND FIFTY basis points lower than our current rate, the coverage still lasts for lifetime. </a:t>
            </a:r>
          </a:p>
          <a:p>
            <a:r>
              <a:rPr lang="en-US" dirty="0"/>
              <a:t>At a rate of 2.45%, TWO HUNDRED AND FIFTY basis points lower than our current rate, the coverage lasts through age 100, where the insured has a 4% probability of survival.</a:t>
            </a:r>
          </a:p>
          <a:p>
            <a:r>
              <a:rPr lang="en-US" dirty="0"/>
              <a:t>At the guaranteed rate of 1%, coverage is still lasting through the insured’s life expectancy</a:t>
            </a:r>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dirty="0"/>
          </a:p>
        </p:txBody>
      </p:sp>
    </p:spTree>
    <p:extLst>
      <p:ext uri="{BB962C8B-B14F-4D97-AF65-F5344CB8AC3E}">
        <p14:creationId xmlns:p14="http://schemas.microsoft.com/office/powerpoint/2010/main" val="261713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speaking of life expectancy, that is where we find most of the guarantee durations running out on PUL22. Again, this is a product that is built to out-perform its guarantee, but the guarantee is there to provide some peace of mind.</a:t>
            </a:r>
          </a:p>
          <a:p>
            <a:r>
              <a:rPr lang="en-US" dirty="0"/>
              <a:t>PUL 22 guarantees are shorter than PUL19 guarantees by 5 years on average.</a:t>
            </a: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dirty="0"/>
          </a:p>
        </p:txBody>
      </p:sp>
    </p:spTree>
    <p:extLst>
      <p:ext uri="{BB962C8B-B14F-4D97-AF65-F5344CB8AC3E}">
        <p14:creationId xmlns:p14="http://schemas.microsoft.com/office/powerpoint/2010/main" val="348519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better way to showcase John Hancock Protection products than with our Long-Term Care Rider. </a:t>
            </a:r>
          </a:p>
          <a:p>
            <a:r>
              <a:rPr lang="en-US" dirty="0"/>
              <a:t>Here are level pay and ten pay examples with our LTC Rider against GUL competitors with chronic illness or </a:t>
            </a:r>
            <a:r>
              <a:rPr lang="en-US" dirty="0" err="1"/>
              <a:t>ltc</a:t>
            </a:r>
            <a:r>
              <a:rPr lang="en-US" dirty="0"/>
              <a:t> riders. </a:t>
            </a:r>
          </a:p>
          <a:p>
            <a:r>
              <a:rPr lang="en-US" dirty="0"/>
              <a:t>Look at the premium savings! And we have the highest benefit amount, not subject to the per diem </a:t>
            </a:r>
            <a:r>
              <a:rPr lang="en-US"/>
              <a:t>limits </a:t>
            </a: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20</a:t>
            </a:fld>
            <a:endParaRPr lang="en-CA" dirty="0"/>
          </a:p>
        </p:txBody>
      </p:sp>
    </p:spTree>
    <p:extLst>
      <p:ext uri="{BB962C8B-B14F-4D97-AF65-F5344CB8AC3E}">
        <p14:creationId xmlns:p14="http://schemas.microsoft.com/office/powerpoint/2010/main" val="102368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Protection UL has offered essentially the same value proposition going back to its inception in 2011. This quote comes from the launch presentation used to introduce the original PUL product more than 11 years ago. A product that is designed to deliver more than just a guarantee. And the story is still true today.</a:t>
            </a:r>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dirty="0"/>
          </a:p>
        </p:txBody>
      </p:sp>
    </p:spTree>
    <p:extLst>
      <p:ext uri="{BB962C8B-B14F-4D97-AF65-F5344CB8AC3E}">
        <p14:creationId xmlns:p14="http://schemas.microsoft.com/office/powerpoint/2010/main" val="178878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add Vitality PLUS and the CIBR for even more benefit, still huge premium savings with those additional benefits to the insured and policy owner.</a:t>
            </a:r>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dirty="0"/>
          </a:p>
        </p:txBody>
      </p:sp>
    </p:spTree>
    <p:extLst>
      <p:ext uri="{BB962C8B-B14F-4D97-AF65-F5344CB8AC3E}">
        <p14:creationId xmlns:p14="http://schemas.microsoft.com/office/powerpoint/2010/main" val="190767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CVE Rider, likely not going to be much usage in the premium finance space, but is a great way to address the common objection of “my initial cash value is too low”. Can see the additional cash surrender value provided here in this ten pay example compared to a case without the CVE Rider.</a:t>
            </a:r>
          </a:p>
        </p:txBody>
      </p:sp>
      <p:sp>
        <p:nvSpPr>
          <p:cNvPr id="4" name="Slide Number Placeholder 3"/>
          <p:cNvSpPr>
            <a:spLocks noGrp="1"/>
          </p:cNvSpPr>
          <p:nvPr>
            <p:ph type="sldNum" sz="quarter" idx="5"/>
          </p:nvPr>
        </p:nvSpPr>
        <p:spPr/>
        <p:txBody>
          <a:bodyPr/>
          <a:lstStyle/>
          <a:p>
            <a:fld id="{4FF0573C-F130-4D1E-A886-85FBB65D3A1B}" type="slidenum">
              <a:rPr lang="en-CA" smtClean="0"/>
              <a:pPr/>
              <a:t>22</a:t>
            </a:fld>
            <a:endParaRPr lang="en-CA" dirty="0"/>
          </a:p>
        </p:txBody>
      </p:sp>
    </p:spTree>
    <p:extLst>
      <p:ext uri="{BB962C8B-B14F-4D97-AF65-F5344CB8AC3E}">
        <p14:creationId xmlns:p14="http://schemas.microsoft.com/office/powerpoint/2010/main" val="399572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And</a:t>
            </a:r>
            <a:r>
              <a:rPr lang="en-US" dirty="0"/>
              <a:t> not OR. Very hard for GUL to be the lower cost option.</a:t>
            </a:r>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dirty="0"/>
          </a:p>
        </p:txBody>
      </p:sp>
    </p:spTree>
    <p:extLst>
      <p:ext uri="{BB962C8B-B14F-4D97-AF65-F5344CB8AC3E}">
        <p14:creationId xmlns:p14="http://schemas.microsoft.com/office/powerpoint/2010/main" val="1668400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and OR statements. Back to the 9 box slide that we talked about earlier.</a:t>
            </a:r>
          </a:p>
        </p:txBody>
      </p:sp>
      <p:sp>
        <p:nvSpPr>
          <p:cNvPr id="4" name="Slide Number Placeholder 3"/>
          <p:cNvSpPr>
            <a:spLocks noGrp="1"/>
          </p:cNvSpPr>
          <p:nvPr>
            <p:ph type="sldNum" sz="quarter" idx="5"/>
          </p:nvPr>
        </p:nvSpPr>
        <p:spPr/>
        <p:txBody>
          <a:bodyPr/>
          <a:lstStyle/>
          <a:p>
            <a:fld id="{4FF0573C-F130-4D1E-A886-85FBB65D3A1B}" type="slidenum">
              <a:rPr lang="en-CA" smtClean="0"/>
              <a:pPr/>
              <a:t>24</a:t>
            </a:fld>
            <a:endParaRPr lang="en-CA" dirty="0"/>
          </a:p>
        </p:txBody>
      </p:sp>
    </p:spTree>
    <p:extLst>
      <p:ext uri="{BB962C8B-B14F-4D97-AF65-F5344CB8AC3E}">
        <p14:creationId xmlns:p14="http://schemas.microsoft.com/office/powerpoint/2010/main" val="16067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value proposition as 11 years ago. Lower premiums, cash value flexibility, meaningful guarantees, ability to outperform the guarantees. </a:t>
            </a:r>
          </a:p>
          <a:p>
            <a:r>
              <a:rPr lang="en-US" dirty="0"/>
              <a:t>PLUS </a:t>
            </a:r>
            <a:r>
              <a:rPr lang="en-US" dirty="0" err="1"/>
              <a:t>Lifetrack</a:t>
            </a:r>
            <a:endParaRPr lang="en-US" dirty="0"/>
          </a:p>
          <a:p>
            <a:r>
              <a:rPr lang="en-US" dirty="0"/>
              <a:t>PLUS Vitality</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25</a:t>
            </a:fld>
            <a:endParaRPr lang="en-CA" dirty="0"/>
          </a:p>
        </p:txBody>
      </p:sp>
    </p:spTree>
    <p:extLst>
      <p:ext uri="{BB962C8B-B14F-4D97-AF65-F5344CB8AC3E}">
        <p14:creationId xmlns:p14="http://schemas.microsoft.com/office/powerpoint/2010/main" val="150820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26</a:t>
            </a:fld>
            <a:endParaRPr lang="en-CA" dirty="0"/>
          </a:p>
        </p:txBody>
      </p:sp>
    </p:spTree>
    <p:extLst>
      <p:ext uri="{BB962C8B-B14F-4D97-AF65-F5344CB8AC3E}">
        <p14:creationId xmlns:p14="http://schemas.microsoft.com/office/powerpoint/2010/main" val="3436421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200" b="0" i="0" kern="1200" dirty="0">
                <a:solidFill>
                  <a:schemeClr val="tx1"/>
                </a:solidFill>
                <a:effectLst/>
                <a:latin typeface="Arial" panose="020B0604020202020204" pitchFamily="34" charset="0"/>
                <a:ea typeface="+mn-ea"/>
                <a:cs typeface="+mn-cs"/>
              </a:rPr>
              <a:t>Here are our disclosures, please look them over.</a:t>
            </a:r>
            <a:endParaRPr lang="en-US"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27</a:t>
            </a:fld>
            <a:endParaRPr lang="en-CA" dirty="0"/>
          </a:p>
        </p:txBody>
      </p:sp>
    </p:spTree>
    <p:extLst>
      <p:ext uri="{BB962C8B-B14F-4D97-AF65-F5344CB8AC3E}">
        <p14:creationId xmlns:p14="http://schemas.microsoft.com/office/powerpoint/2010/main" val="134387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Compared to a guaranteed UL policy, protection UL offers significant premium savings, cash value flexibility, and meaningful guarantee durations. Some more recent additions to the product such as </a:t>
            </a:r>
            <a:r>
              <a:rPr lang="en-US" dirty="0" err="1"/>
              <a:t>LifeTrack</a:t>
            </a:r>
            <a:r>
              <a:rPr lang="en-US" dirty="0"/>
              <a:t> billing and Vitality offers ways to help keep the policy on track and also for our insureds to live a healthier life and save money on their life insurance policy</a:t>
            </a:r>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42343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positioning, especially on single pays is as strong as it ever was. You can see the premium savings against the nearest GUL competitor, as well as the amount of cash value and very strong target</a:t>
            </a:r>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dirty="0"/>
          </a:p>
        </p:txBody>
      </p:sp>
    </p:spTree>
    <p:extLst>
      <p:ext uri="{BB962C8B-B14F-4D97-AF65-F5344CB8AC3E}">
        <p14:creationId xmlns:p14="http://schemas.microsoft.com/office/powerpoint/2010/main" val="306882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value proposition of PUL vs GUL, it is known that in a GUL policy, it is nearly impossible for a GUL policy to out perform its premium guarantee. There’s no upside potential.</a:t>
            </a:r>
          </a:p>
          <a:p>
            <a:r>
              <a:rPr lang="en-US" dirty="0"/>
              <a:t>With PUL, in most scenarios, the policy will outperform its premium guarantee</a:t>
            </a:r>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29918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referred to as “the 9 box story”, we take a closer look at what will actually happen over the life of the policy. Ultimately the policy would be surrendered, or the insured would die either before the NLG period, or after the NLG period. With Protection UL’s lower premium and strong cash surrender value compared to a GUL policy, the checkmarks show where PUL is a better option than a more expensive, no-cash-value GUL. </a:t>
            </a:r>
          </a:p>
          <a:p>
            <a:r>
              <a:rPr lang="en-US" dirty="0"/>
              <a:t>Let’s look at each column based on what happens to the PUL crediting rate. If rates increase, the PUL is surrendered for more cash value than a GUL. Also when the insured dies, they have paid less premium, so both of those boxes are a win for PUL. </a:t>
            </a:r>
          </a:p>
          <a:p>
            <a:r>
              <a:rPr lang="en-US" dirty="0"/>
              <a:t>If rates stay flat, same scenario, paid less premium so death of insured either before or after the NLG period is a win for PUL. Additionally with higher cash surrender value, surrendering the policy is a win for PUL.</a:t>
            </a:r>
          </a:p>
          <a:p>
            <a:r>
              <a:rPr lang="en-US" dirty="0"/>
              <a:t>In the right column, still a win for PUL if the policy is surrendered, or if the insured dies before the NLG period. The ninth box, assuming that the insured has outlived the NLG and rates have decreased could still be a win for PUL. It depends on the amount and timing of the rate decrease and also how long the insured lives. </a:t>
            </a: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34893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9</a:t>
            </a:r>
            <a:r>
              <a:rPr lang="en-US" baseline="30000" dirty="0"/>
              <a:t>th</a:t>
            </a:r>
            <a:r>
              <a:rPr lang="en-US" dirty="0"/>
              <a:t> box scenario from the prior slide. The table on the left is a competitive example from 2011. Applying </a:t>
            </a:r>
            <a:r>
              <a:rPr lang="en-US" dirty="0" err="1"/>
              <a:t>lifetrack</a:t>
            </a:r>
            <a:r>
              <a:rPr lang="en-US" dirty="0"/>
              <a:t> and the actual crediting rate experience, you can see the PUL premium in the blue line on the bottom of the chart. Premiums are still lower that the #1 GUL competitor from 11 years ago. And the insured has now saved over $23,000 compared to if they had purchased the GUL back in 2011. </a:t>
            </a:r>
          </a:p>
          <a:p>
            <a:r>
              <a:rPr lang="en-US" dirty="0"/>
              <a:t>Protection UL was the right choice back in 2011, and still is today.</a:t>
            </a:r>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dirty="0"/>
          </a:p>
        </p:txBody>
      </p:sp>
    </p:spTree>
    <p:extLst>
      <p:ext uri="{BB962C8B-B14F-4D97-AF65-F5344CB8AC3E}">
        <p14:creationId xmlns:p14="http://schemas.microsoft.com/office/powerpoint/2010/main" val="63523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278312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Our General Account investments are managed by the investment division of Manulife Financial</a:t>
            </a:r>
          </a:p>
          <a:p>
            <a:pPr marL="0" indent="0">
              <a:buNone/>
            </a:pPr>
            <a:endParaRPr lang="en-US" dirty="0"/>
          </a:p>
        </p:txBody>
      </p:sp>
      <p:sp>
        <p:nvSpPr>
          <p:cNvPr id="4" name="Slide Number Placeholder 3"/>
          <p:cNvSpPr>
            <a:spLocks noGrp="1"/>
          </p:cNvSpPr>
          <p:nvPr>
            <p:ph type="sldNum" sz="quarter" idx="5"/>
          </p:nvPr>
        </p:nvSpPr>
        <p:spPr/>
        <p:txBody>
          <a:bodyPr/>
          <a:lstStyle/>
          <a:p>
            <a:pPr defTabSz="933237">
              <a:defRPr/>
            </a:pPr>
            <a:fld id="{5FAD4257-B91E-2145-BD11-EFED224B9EC4}" type="slidenum">
              <a:rPr lang="en-US">
                <a:solidFill>
                  <a:prstClr val="black"/>
                </a:solidFill>
                <a:latin typeface="Manulife JH Sans Regular" charset="0"/>
              </a:rPr>
              <a:pPr defTabSz="933237">
                <a:defRPr/>
              </a:pPr>
              <a:t>10</a:t>
            </a:fld>
            <a:endParaRPr lang="en-US">
              <a:solidFill>
                <a:prstClr val="black"/>
              </a:solidFill>
              <a:latin typeface="Manulife JH Sans Regular" charset="0"/>
            </a:endParaRPr>
          </a:p>
        </p:txBody>
      </p:sp>
    </p:spTree>
    <p:extLst>
      <p:ext uri="{BB962C8B-B14F-4D97-AF65-F5344CB8AC3E}">
        <p14:creationId xmlns:p14="http://schemas.microsoft.com/office/powerpoint/2010/main" val="1230480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1840"/>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US" noProof="0"/>
              <a:t>Title of </a:t>
            </a:r>
            <a:br>
              <a:rPr lang="en-US" noProof="0"/>
            </a:br>
            <a:r>
              <a:rPr lang="en-US"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US"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p:spPr>
        <p:txBody>
          <a:bodyPr anchor="t"/>
          <a:lstStyle>
            <a:lvl1pPr algn="l">
              <a:defRPr sz="1400">
                <a:solidFill>
                  <a:schemeClr val="tx1"/>
                </a:solidFill>
                <a:latin typeface="+mn-lt"/>
              </a:defRPr>
            </a:lvl1pPr>
          </a:lstStyle>
          <a:p>
            <a:fld id="{ED3FA57E-F3C9-4422-B7DF-F56B8E1A49EB}" type="datetime4">
              <a:rPr lang="en-US" noProof="0" smtClean="0"/>
              <a:t>April 4, 2023</a:t>
            </a:fld>
            <a:endParaRPr lang="en-US"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455613" y="7010400"/>
            <a:ext cx="1128065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11740895" y="7010398"/>
            <a:ext cx="447930"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April 4, 2023</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US" noProof="0"/>
              <a:t>Slide title</a:t>
            </a:r>
          </a:p>
        </p:txBody>
      </p:sp>
      <p:sp>
        <p:nvSpPr>
          <p:cNvPr id="3" name="Date Placeholder 2"/>
          <p:cNvSpPr>
            <a:spLocks noGrp="1"/>
          </p:cNvSpPr>
          <p:nvPr>
            <p:ph type="dt" sz="half" idx="10"/>
          </p:nvPr>
        </p:nvSpPr>
        <p:spPr/>
        <p:txBody>
          <a:bodyPr/>
          <a:lstStyle/>
          <a:p>
            <a:fld id="{A37F1619-AA93-4060-BD60-C576B19528E8}" type="datetime4">
              <a:rPr lang="en-CA" smtClean="0"/>
              <a:t>April 4, 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US" noProof="0"/>
              <a:t>Slide title</a:t>
            </a:r>
          </a:p>
        </p:txBody>
      </p:sp>
      <p:sp>
        <p:nvSpPr>
          <p:cNvPr id="3" name="Date Placeholder 2"/>
          <p:cNvSpPr>
            <a:spLocks noGrp="1"/>
          </p:cNvSpPr>
          <p:nvPr>
            <p:ph type="dt" sz="half" idx="10"/>
          </p:nvPr>
        </p:nvSpPr>
        <p:spPr/>
        <p:txBody>
          <a:bodyPr/>
          <a:lstStyle/>
          <a:p>
            <a:fld id="{E8B94599-B0CF-427C-90FA-8448CA06BC9E}" type="datetime4">
              <a:rPr lang="en-CA" smtClean="0"/>
              <a:t>April 4, 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2205300" y="6168123"/>
            <a:ext cx="892910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US"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85EE892-DA9C-470A-9EFD-1F1333ED0846}" type="datetime4">
              <a:rPr lang="en-CA" smtClean="0"/>
              <a:t>April 4, 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US"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00A4CB11-CC29-45DE-86FE-3B5E9B18E485}" type="datetime4">
              <a:rPr lang="en-CA" smtClean="0"/>
              <a:t>April 4, 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0272"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66342" y="463843"/>
            <a:ext cx="2425329"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0895" y="7010398"/>
            <a:ext cx="447930" cy="45720"/>
          </a:xfrm>
        </p:spPr>
        <p:txBody>
          <a:bodyPr/>
          <a:lstStyle/>
          <a:p>
            <a:fld id="{FF132DD1-ED70-4BDF-9A73-CA79C3A1B7D9}"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59179" y="6170280"/>
            <a:ext cx="7575224"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9" name="Graphic 8">
            <a:extLst>
              <a:ext uri="{FF2B5EF4-FFF2-40B4-BE49-F238E27FC236}">
                <a16:creationId xmlns:a16="http://schemas.microsoft.com/office/drawing/2014/main" id="{82E2A02E-DC15-459A-A300-AFCC152D97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0272"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466342" y="463843"/>
            <a:ext cx="2425329"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0895" y="7010398"/>
            <a:ext cx="447930" cy="45720"/>
          </a:xfrm>
        </p:spPr>
        <p:txBody>
          <a:bodyPr/>
          <a:lstStyle/>
          <a:p>
            <a:fld id="{2225BEF7-362C-47A2-99CE-F92BC52601A4}"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527231" y="6597324"/>
            <a:ext cx="437207" cy="175694"/>
          </a:xfrm>
        </p:spPr>
        <p:txBody>
          <a:bodyPr/>
          <a:lstStyle/>
          <a:p>
            <a:fld id="{BB333B34-C87C-402E-ABB0-13B7C9DEBBC4}" type="slidenum">
              <a:rPr lang="en-US" smtClean="0"/>
              <a:pPr/>
              <a:t>‹#›</a:t>
            </a:fld>
            <a:r>
              <a:rPr lang="en-US" dirty="0"/>
              <a:t>of 31</a:t>
            </a:r>
            <a:endParaRPr dirty="0"/>
          </a:p>
        </p:txBody>
      </p:sp>
      <p:pic>
        <p:nvPicPr>
          <p:cNvPr id="9" name="Graphic 8">
            <a:extLst>
              <a:ext uri="{FF2B5EF4-FFF2-40B4-BE49-F238E27FC236}">
                <a16:creationId xmlns:a16="http://schemas.microsoft.com/office/drawing/2014/main" id="{B6909AC0-79F7-4FBB-9CFE-C96C89D4069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pic>
        <p:nvPicPr>
          <p:cNvPr id="3" name="Picture 2">
            <a:extLst>
              <a:ext uri="{FF2B5EF4-FFF2-40B4-BE49-F238E27FC236}">
                <a16:creationId xmlns:a16="http://schemas.microsoft.com/office/drawing/2014/main" id="{1DFAC883-3043-440D-AB01-B97FB3E23FCD}"/>
              </a:ext>
            </a:extLst>
          </p:cNvPr>
          <p:cNvPicPr>
            <a:picLocks noChangeAspect="1"/>
          </p:cNvPicPr>
          <p:nvPr userDrawn="1"/>
        </p:nvPicPr>
        <p:blipFill>
          <a:blip r:embed="rId4"/>
          <a:stretch>
            <a:fillRect/>
          </a:stretch>
        </p:blipFill>
        <p:spPr>
          <a:xfrm>
            <a:off x="3843714" y="3865318"/>
            <a:ext cx="5944115" cy="432854"/>
          </a:xfrm>
          <a:prstGeom prst="rect">
            <a:avLst/>
          </a:prstGeom>
        </p:spPr>
      </p:pic>
      <p:sp>
        <p:nvSpPr>
          <p:cNvPr id="13" name="TextBox 12">
            <a:extLst>
              <a:ext uri="{FF2B5EF4-FFF2-40B4-BE49-F238E27FC236}">
                <a16:creationId xmlns:a16="http://schemas.microsoft.com/office/drawing/2014/main" id="{74837BD9-39EF-427D-9780-F401692767F5}"/>
              </a:ext>
            </a:extLst>
          </p:cNvPr>
          <p:cNvSpPr txBox="1"/>
          <p:nvPr userDrawn="1"/>
        </p:nvSpPr>
        <p:spPr>
          <a:xfrm>
            <a:off x="5450840" y="6561855"/>
            <a:ext cx="7726680" cy="230832"/>
          </a:xfrm>
          <a:prstGeom prst="rect">
            <a:avLst/>
          </a:prstGeom>
          <a:noFill/>
        </p:spPr>
        <p:txBody>
          <a:bodyPr wrap="square">
            <a:spAutoFit/>
          </a:bodyPr>
          <a:lstStyle/>
          <a:p>
            <a:r>
              <a:rPr lang="en-US" sz="900" dirty="0"/>
              <a:t>For agent use only. This material may not be used with the public. </a:t>
            </a:r>
          </a:p>
        </p:txBody>
      </p:sp>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0272"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59180" y="475488"/>
            <a:ext cx="8165784"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66342" y="463843"/>
            <a:ext cx="2425329"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0895" y="7010398"/>
            <a:ext cx="447930" cy="45720"/>
          </a:xfrm>
        </p:spPr>
        <p:txBody>
          <a:bodyPr/>
          <a:lstStyle/>
          <a:p>
            <a:fld id="{FF132DD1-ED70-4BDF-9A73-CA79C3A1B7D9}"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59179" y="6170280"/>
            <a:ext cx="7575224"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559179" y="1434190"/>
            <a:ext cx="8163303"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1" name="Graphic 10">
            <a:extLst>
              <a:ext uri="{FF2B5EF4-FFF2-40B4-BE49-F238E27FC236}">
                <a16:creationId xmlns:a16="http://schemas.microsoft.com/office/drawing/2014/main" id="{BE824D8B-D089-420C-891B-CD08900B74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3120272"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559180" y="475488"/>
            <a:ext cx="2463800"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66342" y="463843"/>
            <a:ext cx="2425329"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11740895" y="7010398"/>
            <a:ext cx="447930" cy="45720"/>
          </a:xfrm>
        </p:spPr>
        <p:txBody>
          <a:bodyPr/>
          <a:lstStyle/>
          <a:p>
            <a:fld id="{2225BEF7-362C-47A2-99CE-F92BC52601A4}"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6533315" y="475488"/>
            <a:ext cx="5207070"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559179" y="6170280"/>
            <a:ext cx="7575224"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559180" y="1435608"/>
            <a:ext cx="2463800"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6533316" y="1435608"/>
            <a:ext cx="5207580"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pic>
        <p:nvPicPr>
          <p:cNvPr id="13" name="Graphic 12">
            <a:extLst>
              <a:ext uri="{FF2B5EF4-FFF2-40B4-BE49-F238E27FC236}">
                <a16:creationId xmlns:a16="http://schemas.microsoft.com/office/drawing/2014/main" id="{A0444B9D-C94E-4363-8C73-12F9B1BEED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April 4, 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11740895" y="7010398"/>
            <a:ext cx="447930" cy="45720"/>
          </a:xfrm>
        </p:spPr>
        <p:txBody>
          <a:bodyPr/>
          <a:lstStyle/>
          <a:p>
            <a:fld id="{00AC8BC0-4B7F-45B2-9F9D-C2C3E01E876C}"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April 4, 2023</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6" name="Graphic 5">
            <a:extLst>
              <a:ext uri="{FF2B5EF4-FFF2-40B4-BE49-F238E27FC236}">
                <a16:creationId xmlns:a16="http://schemas.microsoft.com/office/drawing/2014/main" id="{E37E9B31-2FBA-470E-8C87-88D4B9C9CA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931" t="24570" r="11885" b="24344"/>
          <a:stretch/>
        </p:blipFill>
        <p:spPr bwMode="black">
          <a:xfrm>
            <a:off x="3462048" y="2542309"/>
            <a:ext cx="5264729" cy="1773382"/>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9925531-A1C6-418A-BD3B-443A2974F181}"/>
              </a:ext>
            </a:extLst>
          </p:cNvPr>
          <p:cNvGrpSpPr/>
          <p:nvPr userDrawn="1"/>
        </p:nvGrpSpPr>
        <p:grpSpPr>
          <a:xfrm>
            <a:off x="8029717" y="3418669"/>
            <a:ext cx="3347197" cy="2836300"/>
            <a:chOff x="8029717" y="3418669"/>
            <a:chExt cx="3347197" cy="2836300"/>
          </a:xfrm>
        </p:grpSpPr>
        <p:pic>
          <p:nvPicPr>
            <p:cNvPr id="26" name="Picture 25">
              <a:extLst>
                <a:ext uri="{FF2B5EF4-FFF2-40B4-BE49-F238E27FC236}">
                  <a16:creationId xmlns:a16="http://schemas.microsoft.com/office/drawing/2014/main" id="{6588605C-472C-4395-8593-309ECDC3D243}"/>
                </a:ext>
              </a:extLst>
            </p:cNvPr>
            <p:cNvPicPr>
              <a:picLocks noChangeAspect="1"/>
            </p:cNvPicPr>
            <p:nvPr userDrawn="1"/>
          </p:nvPicPr>
          <p:blipFill>
            <a:blip r:embed="rId2"/>
            <a:stretch>
              <a:fillRect/>
            </a:stretch>
          </p:blipFill>
          <p:spPr>
            <a:xfrm>
              <a:off x="9891011" y="4432821"/>
              <a:ext cx="1485903" cy="835528"/>
            </a:xfrm>
            <a:prstGeom prst="rect">
              <a:avLst/>
            </a:prstGeom>
            <a:ln w="3175">
              <a:solidFill>
                <a:schemeClr val="bg2"/>
              </a:solidFill>
            </a:ln>
          </p:spPr>
        </p:pic>
        <p:pic>
          <p:nvPicPr>
            <p:cNvPr id="11" name="Picture 10">
              <a:extLst>
                <a:ext uri="{FF2B5EF4-FFF2-40B4-BE49-F238E27FC236}">
                  <a16:creationId xmlns:a16="http://schemas.microsoft.com/office/drawing/2014/main" id="{2AA3A682-E555-4A64-B967-A420851BF216}"/>
                </a:ext>
              </a:extLst>
            </p:cNvPr>
            <p:cNvPicPr>
              <a:picLocks noChangeAspect="1"/>
            </p:cNvPicPr>
            <p:nvPr userDrawn="1"/>
          </p:nvPicPr>
          <p:blipFill>
            <a:blip r:embed="rId3"/>
            <a:stretch>
              <a:fillRect/>
            </a:stretch>
          </p:blipFill>
          <p:spPr>
            <a:xfrm>
              <a:off x="9401899" y="4752654"/>
              <a:ext cx="1485903" cy="849088"/>
            </a:xfrm>
            <a:prstGeom prst="rect">
              <a:avLst/>
            </a:prstGeom>
            <a:ln w="3175">
              <a:solidFill>
                <a:schemeClr val="bg2"/>
              </a:solidFill>
            </a:ln>
          </p:spPr>
        </p:pic>
        <p:pic>
          <p:nvPicPr>
            <p:cNvPr id="8" name="Picture 7">
              <a:extLst>
                <a:ext uri="{FF2B5EF4-FFF2-40B4-BE49-F238E27FC236}">
                  <a16:creationId xmlns:a16="http://schemas.microsoft.com/office/drawing/2014/main" id="{BD546C98-CC10-4BFB-AAA4-20DF3FC6EDAE}"/>
                </a:ext>
              </a:extLst>
            </p:cNvPr>
            <p:cNvPicPr>
              <a:picLocks noChangeAspect="1"/>
            </p:cNvPicPr>
            <p:nvPr userDrawn="1"/>
          </p:nvPicPr>
          <p:blipFill>
            <a:blip r:embed="rId4"/>
            <a:stretch>
              <a:fillRect/>
            </a:stretch>
          </p:blipFill>
          <p:spPr>
            <a:xfrm>
              <a:off x="8912788" y="5086047"/>
              <a:ext cx="1485903" cy="849088"/>
            </a:xfrm>
            <a:prstGeom prst="rect">
              <a:avLst/>
            </a:prstGeom>
            <a:ln w="3175">
              <a:solidFill>
                <a:schemeClr val="bg2"/>
              </a:solidFill>
            </a:ln>
          </p:spPr>
        </p:pic>
        <p:pic>
          <p:nvPicPr>
            <p:cNvPr id="19" name="Picture 18">
              <a:extLst>
                <a:ext uri="{FF2B5EF4-FFF2-40B4-BE49-F238E27FC236}">
                  <a16:creationId xmlns:a16="http://schemas.microsoft.com/office/drawing/2014/main" id="{6D0E9826-4880-4258-BBEC-03E4744F515B}"/>
                </a:ext>
              </a:extLst>
            </p:cNvPr>
            <p:cNvPicPr>
              <a:picLocks noChangeAspect="1"/>
            </p:cNvPicPr>
            <p:nvPr userDrawn="1"/>
          </p:nvPicPr>
          <p:blipFill>
            <a:blip r:embed="rId5"/>
            <a:stretch>
              <a:fillRect/>
            </a:stretch>
          </p:blipFill>
          <p:spPr>
            <a:xfrm>
              <a:off x="9497051" y="3418669"/>
              <a:ext cx="1485903" cy="835528"/>
            </a:xfrm>
            <a:prstGeom prst="rect">
              <a:avLst/>
            </a:prstGeom>
            <a:ln w="3175">
              <a:solidFill>
                <a:schemeClr val="bg2"/>
              </a:solidFill>
            </a:ln>
          </p:spPr>
        </p:pic>
        <p:pic>
          <p:nvPicPr>
            <p:cNvPr id="13" name="Picture 12">
              <a:extLst>
                <a:ext uri="{FF2B5EF4-FFF2-40B4-BE49-F238E27FC236}">
                  <a16:creationId xmlns:a16="http://schemas.microsoft.com/office/drawing/2014/main" id="{56EC713E-D154-4146-B08A-6C3AF7DC1C40}"/>
                </a:ext>
              </a:extLst>
            </p:cNvPr>
            <p:cNvPicPr>
              <a:picLocks noChangeAspect="1"/>
            </p:cNvPicPr>
            <p:nvPr userDrawn="1"/>
          </p:nvPicPr>
          <p:blipFill>
            <a:blip r:embed="rId6"/>
            <a:stretch>
              <a:fillRect/>
            </a:stretch>
          </p:blipFill>
          <p:spPr>
            <a:xfrm>
              <a:off x="9007939" y="3740831"/>
              <a:ext cx="1485903" cy="849088"/>
            </a:xfrm>
            <a:prstGeom prst="rect">
              <a:avLst/>
            </a:prstGeom>
            <a:ln w="3175">
              <a:solidFill>
                <a:schemeClr val="bg2"/>
              </a:solidFill>
            </a:ln>
          </p:spPr>
        </p:pic>
        <p:pic>
          <p:nvPicPr>
            <p:cNvPr id="7" name="Picture 6">
              <a:extLst>
                <a:ext uri="{FF2B5EF4-FFF2-40B4-BE49-F238E27FC236}">
                  <a16:creationId xmlns:a16="http://schemas.microsoft.com/office/drawing/2014/main" id="{6A98A25A-6452-4D4F-99FE-0F97A5D5E4E4}"/>
                </a:ext>
              </a:extLst>
            </p:cNvPr>
            <p:cNvPicPr>
              <a:picLocks noChangeAspect="1"/>
            </p:cNvPicPr>
            <p:nvPr userDrawn="1"/>
          </p:nvPicPr>
          <p:blipFill>
            <a:blip r:embed="rId7"/>
            <a:stretch>
              <a:fillRect/>
            </a:stretch>
          </p:blipFill>
          <p:spPr>
            <a:xfrm>
              <a:off x="8518828" y="4076553"/>
              <a:ext cx="1485903" cy="849088"/>
            </a:xfrm>
            <a:prstGeom prst="rect">
              <a:avLst/>
            </a:prstGeom>
            <a:ln w="3175">
              <a:solidFill>
                <a:schemeClr val="bg2"/>
              </a:solidFill>
            </a:ln>
          </p:spPr>
        </p:pic>
        <p:pic>
          <p:nvPicPr>
            <p:cNvPr id="12" name="Picture 11">
              <a:extLst>
                <a:ext uri="{FF2B5EF4-FFF2-40B4-BE49-F238E27FC236}">
                  <a16:creationId xmlns:a16="http://schemas.microsoft.com/office/drawing/2014/main" id="{0B2778FF-63C6-4C41-A419-79700EF407BB}"/>
                </a:ext>
              </a:extLst>
            </p:cNvPr>
            <p:cNvPicPr>
              <a:picLocks noChangeAspect="1"/>
            </p:cNvPicPr>
            <p:nvPr userDrawn="1"/>
          </p:nvPicPr>
          <p:blipFill>
            <a:blip r:embed="rId8"/>
            <a:stretch>
              <a:fillRect/>
            </a:stretch>
          </p:blipFill>
          <p:spPr>
            <a:xfrm>
              <a:off x="8423677" y="5419441"/>
              <a:ext cx="1485903" cy="835528"/>
            </a:xfrm>
            <a:prstGeom prst="rect">
              <a:avLst/>
            </a:prstGeom>
            <a:ln w="3175">
              <a:solidFill>
                <a:schemeClr val="bg2"/>
              </a:solidFill>
            </a:ln>
          </p:spPr>
        </p:pic>
        <p:pic>
          <p:nvPicPr>
            <p:cNvPr id="14" name="Picture 13">
              <a:extLst>
                <a:ext uri="{FF2B5EF4-FFF2-40B4-BE49-F238E27FC236}">
                  <a16:creationId xmlns:a16="http://schemas.microsoft.com/office/drawing/2014/main" id="{73773D54-5A00-415F-B626-487683C72045}"/>
                </a:ext>
              </a:extLst>
            </p:cNvPr>
            <p:cNvPicPr>
              <a:picLocks noChangeAspect="1"/>
            </p:cNvPicPr>
            <p:nvPr userDrawn="1"/>
          </p:nvPicPr>
          <p:blipFill>
            <a:blip r:embed="rId9"/>
            <a:stretch>
              <a:fillRect/>
            </a:stretch>
          </p:blipFill>
          <p:spPr>
            <a:xfrm>
              <a:off x="8029717" y="4412274"/>
              <a:ext cx="1485903" cy="835528"/>
            </a:xfrm>
            <a:prstGeom prst="rect">
              <a:avLst/>
            </a:prstGeom>
            <a:ln w="3175">
              <a:solidFill>
                <a:schemeClr val="bg2"/>
              </a:solidFill>
            </a:ln>
          </p:spPr>
        </p:pic>
      </p:grpSp>
      <p:sp>
        <p:nvSpPr>
          <p:cNvPr id="17" name="Rectangle 16">
            <a:extLst>
              <a:ext uri="{FF2B5EF4-FFF2-40B4-BE49-F238E27FC236}">
                <a16:creationId xmlns:a16="http://schemas.microsoft.com/office/drawing/2014/main" id="{99911C52-8BD4-4F0D-866B-C996C90A70C0}"/>
              </a:ext>
            </a:extLst>
          </p:cNvPr>
          <p:cNvSpPr/>
          <p:nvPr userDrawn="1"/>
        </p:nvSpPr>
        <p:spPr>
          <a:xfrm>
            <a:off x="373167" y="1612907"/>
            <a:ext cx="11367728" cy="3608680"/>
          </a:xfrm>
          <a:prstGeom prst="rect">
            <a:avLst/>
          </a:prstGeom>
        </p:spPr>
        <p:txBody>
          <a:bodyPr wrap="square">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Sample slides are included to help you get started. You can edit these sample slides or insert new slides, however it is recommended </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you maintain a consistent title and finishing slide.</a:t>
            </a:r>
            <a:endParaRPr kumimoji="0" lang="en-US" sz="1400" b="0" i="0" u="none" strike="noStrike" kern="1200" cap="none" spc="0" normalizeH="0" baseline="0" noProof="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US" sz="1400" b="0" i="0" u="none" strike="noStrike" kern="1200" cap="none" spc="0" normalizeH="0" baseline="0" noProof="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US" sz="3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If you have any questions or concerns, 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1712" y="950978"/>
            <a:ext cx="11340771" cy="461665"/>
          </a:xfrm>
          <a:prstGeom prst="rect">
            <a:avLst/>
          </a:prstGeom>
        </p:spPr>
        <p:txBody>
          <a:bodyPr wrap="square">
            <a:spAutoFit/>
          </a:bodyPr>
          <a:lstStyle/>
          <a:p>
            <a:r>
              <a:rPr kumimoji="0" lang="en-US" sz="2400" b="1" i="0" u="none" strike="noStrike" kern="1200" cap="none" spc="0" normalizeH="0" baseline="0" noProof="0">
                <a:ln>
                  <a:noFill/>
                </a:ln>
                <a:solidFill>
                  <a:prstClr val="black"/>
                </a:solidFill>
                <a:effectLst/>
                <a:uLnTx/>
                <a:uFillTx/>
                <a:latin typeface="+mn-lt"/>
                <a:ea typeface="+mj-ea"/>
                <a:cs typeface="+mj-cs"/>
              </a:rPr>
              <a:t>Getting Started – </a:t>
            </a:r>
            <a:r>
              <a:rPr kumimoji="0" lang="en-US" sz="2400" b="1" i="0" u="none" strike="noStrike" kern="1200" cap="none" spc="0" normalizeH="0" baseline="0" noProof="0">
                <a:ln>
                  <a:noFill/>
                </a:ln>
                <a:solidFill>
                  <a:prstClr val="black"/>
                </a:solidFill>
                <a:effectLst/>
                <a:uLnTx/>
                <a:uFillTx/>
                <a:latin typeface="+mn-lt"/>
                <a:ea typeface="+mn-ea"/>
                <a:cs typeface="+mn-cs"/>
              </a:rPr>
              <a:t>Official John Hancock Template</a:t>
            </a:r>
            <a:endParaRPr lang="en-US" noProof="0"/>
          </a:p>
        </p:txBody>
      </p:sp>
      <p:sp>
        <p:nvSpPr>
          <p:cNvPr id="2" name="Date Placeholder 1"/>
          <p:cNvSpPr>
            <a:spLocks noGrp="1"/>
          </p:cNvSpPr>
          <p:nvPr userDrawn="1">
            <p:ph type="dt" sz="half" idx="10"/>
          </p:nvPr>
        </p:nvSpPr>
        <p:spPr/>
        <p:txBody>
          <a:bodyPr/>
          <a:lstStyle/>
          <a:p>
            <a:fld id="{61A4BEF5-9A05-4D20-83E5-233E87403DC0}" type="datetime4">
              <a:rPr lang="en-CA" smtClean="0"/>
              <a:t>April 4, 2023</a:t>
            </a:fld>
            <a:endParaRPr/>
          </a:p>
        </p:txBody>
      </p:sp>
      <p:sp>
        <p:nvSpPr>
          <p:cNvPr id="3" name="Footer Placeholder 2"/>
          <p:cNvSpPr>
            <a:spLocks noGrp="1"/>
          </p:cNvSpPr>
          <p:nvPr userDrawn="1">
            <p:ph type="ftr" sz="quarter" idx="11"/>
          </p:nvPr>
        </p:nvSpPr>
        <p:spPr/>
        <p:txBody>
          <a:bodyPr/>
          <a:lstStyle/>
          <a:p>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455613" y="362061"/>
            <a:ext cx="2636940"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44277-5DA6-4D79-9965-A397B10112FA}"/>
              </a:ext>
            </a:extLst>
          </p:cNvPr>
          <p:cNvPicPr>
            <a:picLocks noChangeAspect="1"/>
          </p:cNvPicPr>
          <p:nvPr userDrawn="1"/>
        </p:nvPicPr>
        <p:blipFill>
          <a:blip r:embed="rId2"/>
          <a:stretch>
            <a:fillRect/>
          </a:stretch>
        </p:blipFill>
        <p:spPr>
          <a:xfrm>
            <a:off x="6573913" y="3559635"/>
            <a:ext cx="3452577" cy="1828800"/>
          </a:xfrm>
          <a:prstGeom prst="rect">
            <a:avLst/>
          </a:prstGeom>
          <a:ln w="3175">
            <a:solidFill>
              <a:schemeClr val="bg2">
                <a:lumMod val="60000"/>
                <a:lumOff val="40000"/>
              </a:schemeClr>
            </a:solidFill>
          </a:ln>
        </p:spPr>
      </p:pic>
      <p:pic>
        <p:nvPicPr>
          <p:cNvPr id="6" name="Picture 5">
            <a:extLst>
              <a:ext uri="{FF2B5EF4-FFF2-40B4-BE49-F238E27FC236}">
                <a16:creationId xmlns:a16="http://schemas.microsoft.com/office/drawing/2014/main" id="{9EA0063F-53E2-4EB4-BFF1-6867F8352199}"/>
              </a:ext>
            </a:extLst>
          </p:cNvPr>
          <p:cNvPicPr>
            <a:picLocks noChangeAspect="1"/>
          </p:cNvPicPr>
          <p:nvPr userDrawn="1"/>
        </p:nvPicPr>
        <p:blipFill>
          <a:blip r:embed="rId3"/>
          <a:stretch>
            <a:fillRect/>
          </a:stretch>
        </p:blipFill>
        <p:spPr>
          <a:xfrm>
            <a:off x="455613" y="3559635"/>
            <a:ext cx="3152818" cy="18288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373167" y="1622705"/>
            <a:ext cx="5369604" cy="1372683"/>
          </a:xfrm>
          <a:prstGeom prst="rect">
            <a:avLst/>
          </a:prstGeom>
        </p:spPr>
        <p:txBody>
          <a:bodyPr wrap="square">
            <a:spAutoFit/>
          </a:bodyPr>
          <a:lstStyle/>
          <a:p>
            <a:pPr marL="0" indent="0">
              <a:lnSpc>
                <a:spcPct val="95000"/>
              </a:lnSpc>
              <a:spcBef>
                <a:spcPts val="1200"/>
              </a:spcBef>
              <a:buNone/>
            </a:pPr>
            <a:r>
              <a:rPr lang="en-US" sz="1400" b="1" noProof="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using </a:t>
            </a:r>
            <a:r>
              <a:rPr lang="en-US" sz="1400" noProof="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1712" y="950978"/>
            <a:ext cx="5241421" cy="461665"/>
          </a:xfrm>
          <a:prstGeom prst="rect">
            <a:avLst/>
          </a:prstGeom>
        </p:spPr>
        <p:txBody>
          <a:bodyPr wrap="square">
            <a:spAutoFit/>
          </a:bodyPr>
          <a:lstStyle/>
          <a:p>
            <a:r>
              <a:rPr kumimoji="0" lang="en-US" sz="2400" b="1" i="0" u="none" strike="noStrike" kern="1200" cap="none" spc="0" normalizeH="0" baseline="0" noProof="0">
                <a:ln>
                  <a:noFill/>
                </a:ln>
                <a:solidFill>
                  <a:prstClr val="black"/>
                </a:solidFill>
                <a:effectLst/>
                <a:uLnTx/>
                <a:uFillTx/>
                <a:latin typeface="+mn-lt"/>
                <a:ea typeface="+mj-ea"/>
                <a:cs typeface="+mj-cs"/>
              </a:rPr>
              <a:t>To Insert or Change a Slide</a:t>
            </a:r>
            <a:endParaRPr lang="en-US" noProof="0"/>
          </a:p>
        </p:txBody>
      </p:sp>
      <p:sp>
        <p:nvSpPr>
          <p:cNvPr id="2" name="Date Placeholder 1"/>
          <p:cNvSpPr>
            <a:spLocks noGrp="1"/>
          </p:cNvSpPr>
          <p:nvPr>
            <p:ph type="dt" sz="half" idx="10"/>
          </p:nvPr>
        </p:nvSpPr>
        <p:spPr/>
        <p:txBody>
          <a:bodyPr/>
          <a:lstStyle/>
          <a:p>
            <a:fld id="{9C607C0D-E009-46A8-9602-4C9F4E3543F3}" type="datetime4">
              <a:rPr lang="en-CA" smtClean="0"/>
              <a:t>April 4, 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455613" y="362061"/>
            <a:ext cx="2636940"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6471692" y="1622705"/>
            <a:ext cx="5261520" cy="1731243"/>
          </a:xfrm>
          <a:prstGeom prst="rect">
            <a:avLst/>
          </a:prstGeom>
        </p:spPr>
        <p:txBody>
          <a:bodyPr wrap="square">
            <a:spAutoFit/>
          </a:bodyPr>
          <a:lstStyle/>
          <a:p>
            <a:pPr marL="0" indent="0">
              <a:lnSpc>
                <a:spcPct val="95000"/>
              </a:lnSpc>
              <a:spcBef>
                <a:spcPts val="1200"/>
              </a:spcBef>
              <a:buNone/>
            </a:pPr>
            <a:r>
              <a:rPr lang="en-US" sz="1400" b="1" noProof="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noProof="0"/>
              <a:t>Go </a:t>
            </a:r>
            <a:r>
              <a:rPr kumimoji="0" lang="en-US" sz="1400" b="0" i="0" u="none" strike="noStrike" kern="1200" cap="none" spc="0" normalizeH="0" baseline="0" noProof="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a:t>
            </a:r>
            <a:r>
              <a:rPr lang="en-US" sz="1400" noProof="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6094412"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00C1F430-FF2A-4D43-A079-6138771B606C}"/>
              </a:ext>
            </a:extLst>
          </p:cNvPr>
          <p:cNvGraphicFramePr>
            <a:graphicFrameLocks noGrp="1"/>
          </p:cNvGraphicFramePr>
          <p:nvPr userDrawn="1">
            <p:extLst>
              <p:ext uri="{D42A27DB-BD31-4B8C-83A1-F6EECF244321}">
                <p14:modId xmlns:p14="http://schemas.microsoft.com/office/powerpoint/2010/main" val="2943394832"/>
              </p:ext>
            </p:extLst>
          </p:nvPr>
        </p:nvGraphicFramePr>
        <p:xfrm>
          <a:off x="455613" y="1597096"/>
          <a:ext cx="5175575" cy="3691737"/>
        </p:xfrm>
        <a:graphic>
          <a:graphicData uri="http://schemas.openxmlformats.org/drawingml/2006/table">
            <a:tbl>
              <a:tblPr firstRow="1" bandRow="1">
                <a:tableStyleId>{5940675A-B579-460E-94D1-54222C63F5DA}</a:tableStyleId>
              </a:tblPr>
              <a:tblGrid>
                <a:gridCol w="1035115">
                  <a:extLst>
                    <a:ext uri="{9D8B030D-6E8A-4147-A177-3AD203B41FA5}">
                      <a16:colId xmlns:a16="http://schemas.microsoft.com/office/drawing/2014/main" val="1797523732"/>
                    </a:ext>
                  </a:extLst>
                </a:gridCol>
                <a:gridCol w="1035115">
                  <a:extLst>
                    <a:ext uri="{9D8B030D-6E8A-4147-A177-3AD203B41FA5}">
                      <a16:colId xmlns:a16="http://schemas.microsoft.com/office/drawing/2014/main" val="2173720451"/>
                    </a:ext>
                  </a:extLst>
                </a:gridCol>
                <a:gridCol w="1035115">
                  <a:extLst>
                    <a:ext uri="{9D8B030D-6E8A-4147-A177-3AD203B41FA5}">
                      <a16:colId xmlns:a16="http://schemas.microsoft.com/office/drawing/2014/main" val="1029007346"/>
                    </a:ext>
                  </a:extLst>
                </a:gridCol>
                <a:gridCol w="1035115">
                  <a:extLst>
                    <a:ext uri="{9D8B030D-6E8A-4147-A177-3AD203B41FA5}">
                      <a16:colId xmlns:a16="http://schemas.microsoft.com/office/drawing/2014/main" val="713328310"/>
                    </a:ext>
                  </a:extLst>
                </a:gridCol>
                <a:gridCol w="1035115">
                  <a:extLst>
                    <a:ext uri="{9D8B030D-6E8A-4147-A177-3AD203B41FA5}">
                      <a16:colId xmlns:a16="http://schemas.microsoft.com/office/drawing/2014/main" val="2205100299"/>
                    </a:ext>
                  </a:extLst>
                </a:gridCol>
              </a:tblGrid>
              <a:tr h="239964">
                <a:tc gridSpan="5">
                  <a:txBody>
                    <a:bodyPr/>
                    <a:lstStyle/>
                    <a:p>
                      <a:pPr>
                        <a:lnSpc>
                          <a:spcPct val="130000"/>
                        </a:lnSpc>
                      </a:pPr>
                      <a:r>
                        <a:rPr lang="en-US" sz="1100" b="1" dirty="0"/>
                        <a:t>Primary colors – RGB values</a:t>
                      </a:r>
                      <a:endParaRPr lang="en-CA" sz="1100" b="1"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536449648"/>
                  </a:ext>
                </a:extLst>
              </a:tr>
              <a:tr h="431934">
                <a:tc>
                  <a:txBody>
                    <a:bodyPr/>
                    <a:lstStyle/>
                    <a:p>
                      <a:pPr>
                        <a:lnSpc>
                          <a:spcPct val="130000"/>
                        </a:lnSpc>
                      </a:pPr>
                      <a:r>
                        <a:rPr lang="en-US" sz="1000" b="1" dirty="0">
                          <a:solidFill>
                            <a:schemeClr val="bg1"/>
                          </a:solidFill>
                        </a:rPr>
                        <a:t>Green</a:t>
                      </a:r>
                    </a:p>
                    <a:p>
                      <a:pPr>
                        <a:lnSpc>
                          <a:spcPct val="130000"/>
                        </a:lnSpc>
                      </a:pPr>
                      <a:r>
                        <a:rPr lang="en-US" sz="1000" dirty="0">
                          <a:solidFill>
                            <a:schemeClr val="bg1"/>
                          </a:solidFill>
                        </a:rPr>
                        <a:t>0  167  88</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pPr>
                      <a:r>
                        <a:rPr lang="en-US" sz="1000" b="1" dirty="0">
                          <a:solidFill>
                            <a:schemeClr val="bg1"/>
                          </a:solidFill>
                        </a:rPr>
                        <a:t>Blue</a:t>
                      </a:r>
                    </a:p>
                    <a:p>
                      <a:pPr>
                        <a:lnSpc>
                          <a:spcPct val="130000"/>
                        </a:lnSpc>
                      </a:pPr>
                      <a:r>
                        <a:rPr lang="en-US" sz="1000" dirty="0">
                          <a:solidFill>
                            <a:schemeClr val="bg1"/>
                          </a:solidFill>
                        </a:rPr>
                        <a:t>0  0  193</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pPr>
                      <a:endParaRPr lang="en-CA" sz="1000" dirty="0"/>
                    </a:p>
                  </a:txBody>
                  <a:tcPr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5217441"/>
                  </a:ext>
                </a:extLst>
              </a:tr>
              <a:tr h="431934">
                <a:tc>
                  <a:txBody>
                    <a:bodyPr/>
                    <a:lstStyle/>
                    <a:p>
                      <a:pPr>
                        <a:lnSpc>
                          <a:spcPct val="130000"/>
                        </a:lnSpc>
                      </a:pPr>
                      <a:r>
                        <a:rPr lang="en-US" sz="1000" dirty="0">
                          <a:solidFill>
                            <a:schemeClr val="bg1"/>
                          </a:solidFill>
                        </a:rPr>
                        <a:t>Dark 2</a:t>
                      </a:r>
                    </a:p>
                    <a:p>
                      <a:pPr>
                        <a:lnSpc>
                          <a:spcPct val="130000"/>
                        </a:lnSpc>
                      </a:pPr>
                      <a:r>
                        <a:rPr lang="en-US" sz="1000" dirty="0">
                          <a:solidFill>
                            <a:schemeClr val="bg1"/>
                          </a:solidFill>
                        </a:rPr>
                        <a:t>4  97  56</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a:lnSpc>
                          <a:spcPct val="130000"/>
                        </a:lnSpc>
                      </a:pPr>
                      <a:r>
                        <a:rPr lang="en-US" sz="1000" dirty="0">
                          <a:solidFill>
                            <a:schemeClr val="bg1"/>
                          </a:solidFill>
                        </a:rPr>
                        <a:t>Dark 2 </a:t>
                      </a:r>
                    </a:p>
                    <a:p>
                      <a:pPr>
                        <a:lnSpc>
                          <a:spcPct val="130000"/>
                        </a:lnSpc>
                      </a:pPr>
                      <a:r>
                        <a:rPr lang="en-US" sz="1000" dirty="0">
                          <a:solidFill>
                            <a:schemeClr val="bg1"/>
                          </a:solidFill>
                        </a:rPr>
                        <a:t>0  0  130</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a:lnSpc>
                          <a:spcPct val="130000"/>
                        </a:lnSpc>
                      </a:pPr>
                      <a:endParaRPr lang="en-CA" sz="1000" dirty="0"/>
                    </a:p>
                  </a:txBody>
                  <a:tcPr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347594"/>
                  </a:ext>
                </a:extLst>
              </a:tr>
              <a:tr h="431934">
                <a:tc>
                  <a:txBody>
                    <a:bodyPr/>
                    <a:lstStyle/>
                    <a:p>
                      <a:pPr>
                        <a:lnSpc>
                          <a:spcPct val="130000"/>
                        </a:lnSpc>
                      </a:pPr>
                      <a:r>
                        <a:rPr lang="en-US" sz="1000" dirty="0">
                          <a:solidFill>
                            <a:schemeClr val="tx1"/>
                          </a:solidFill>
                        </a:rPr>
                        <a:t>Light 3 </a:t>
                      </a:r>
                    </a:p>
                    <a:p>
                      <a:pPr>
                        <a:lnSpc>
                          <a:spcPct val="130000"/>
                        </a:lnSpc>
                      </a:pPr>
                      <a:r>
                        <a:rPr lang="en-US" sz="1000" dirty="0">
                          <a:solidFill>
                            <a:schemeClr val="tx1"/>
                          </a:solidFill>
                        </a:rPr>
                        <a:t>172  229  196</a:t>
                      </a:r>
                      <a:endParaRPr lang="en-CA" sz="1000" dirty="0">
                        <a:solidFill>
                          <a:schemeClr val="tx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a:lnSpc>
                          <a:spcPct val="130000"/>
                        </a:lnSpc>
                      </a:pPr>
                      <a:r>
                        <a:rPr lang="en-US" sz="1000" dirty="0">
                          <a:solidFill>
                            <a:schemeClr val="tx1"/>
                          </a:solidFill>
                        </a:rPr>
                        <a:t>Light 4</a:t>
                      </a:r>
                    </a:p>
                    <a:p>
                      <a:pPr>
                        <a:lnSpc>
                          <a:spcPct val="130000"/>
                        </a:lnSpc>
                      </a:pPr>
                      <a:r>
                        <a:rPr lang="en-US" sz="1000" dirty="0">
                          <a:solidFill>
                            <a:schemeClr val="tx1"/>
                          </a:solidFill>
                        </a:rPr>
                        <a:t>193  216  247</a:t>
                      </a:r>
                      <a:endParaRPr lang="en-CA" sz="1000" dirty="0">
                        <a:solidFill>
                          <a:schemeClr val="tx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tc>
                  <a:txBody>
                    <a:bodyPr/>
                    <a:lstStyle/>
                    <a:p>
                      <a:pPr>
                        <a:lnSpc>
                          <a:spcPct val="130000"/>
                        </a:lnSpc>
                      </a:pPr>
                      <a:endParaRPr lang="en-CA" sz="1000" dirty="0"/>
                    </a:p>
                  </a:txBody>
                  <a:tcPr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122771"/>
                  </a:ext>
                </a:extLst>
              </a:tr>
              <a:tr h="602776">
                <a:tc gridSpan="5">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colors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extLst>
                  <a:ext uri="{0D108BD9-81ED-4DB2-BD59-A6C34878D82A}">
                    <a16:rowId xmlns:a16="http://schemas.microsoft.com/office/drawing/2014/main" val="3797564763"/>
                  </a:ext>
                </a:extLst>
              </a:tr>
              <a:tr h="431934">
                <a:tc>
                  <a:txBody>
                    <a:bodyPr/>
                    <a:lstStyle/>
                    <a:p>
                      <a:pPr>
                        <a:lnSpc>
                          <a:spcPct val="130000"/>
                        </a:lnSpc>
                      </a:pPr>
                      <a:r>
                        <a:rPr lang="en-US" sz="1000" b="1" dirty="0">
                          <a:solidFill>
                            <a:schemeClr val="bg1"/>
                          </a:solidFill>
                        </a:rPr>
                        <a:t>Coral</a:t>
                      </a:r>
                    </a:p>
                    <a:p>
                      <a:pPr>
                        <a:lnSpc>
                          <a:spcPct val="130000"/>
                        </a:lnSpc>
                      </a:pPr>
                      <a:r>
                        <a:rPr lang="en-US" sz="1000" dirty="0">
                          <a:solidFill>
                            <a:schemeClr val="bg1"/>
                          </a:solidFill>
                        </a:rPr>
                        <a:t>255  119  105</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pPr>
                      <a:r>
                        <a:rPr lang="en-US" sz="1000" b="1" dirty="0">
                          <a:solidFill>
                            <a:schemeClr val="bg1"/>
                          </a:solidFill>
                        </a:rPr>
                        <a:t>Violet</a:t>
                      </a:r>
                    </a:p>
                    <a:p>
                      <a:pPr>
                        <a:lnSpc>
                          <a:spcPct val="130000"/>
                        </a:lnSpc>
                      </a:pPr>
                      <a:r>
                        <a:rPr lang="en-US" sz="1000" dirty="0">
                          <a:solidFill>
                            <a:schemeClr val="bg1"/>
                          </a:solidFill>
                        </a:rPr>
                        <a:t>54  21  88</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nSpc>
                          <a:spcPct val="130000"/>
                        </a:lnSpc>
                      </a:pPr>
                      <a:r>
                        <a:rPr lang="en-US" sz="1000" b="1" dirty="0">
                          <a:solidFill>
                            <a:schemeClr val="bg1"/>
                          </a:solidFill>
                        </a:rPr>
                        <a:t>Gold</a:t>
                      </a:r>
                    </a:p>
                    <a:p>
                      <a:pPr>
                        <a:lnSpc>
                          <a:spcPct val="130000"/>
                        </a:lnSpc>
                      </a:pPr>
                      <a:r>
                        <a:rPr lang="en-US" sz="1000" dirty="0">
                          <a:solidFill>
                            <a:schemeClr val="bg1"/>
                          </a:solidFill>
                        </a:rPr>
                        <a:t>244  150  0</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nSpc>
                          <a:spcPct val="130000"/>
                        </a:lnSpc>
                      </a:pPr>
                      <a:r>
                        <a:rPr lang="en-US" sz="1000" b="1" dirty="0">
                          <a:solidFill>
                            <a:schemeClr val="bg1"/>
                          </a:solidFill>
                        </a:rPr>
                        <a:t>Turquoise</a:t>
                      </a:r>
                    </a:p>
                    <a:p>
                      <a:pPr>
                        <a:lnSpc>
                          <a:spcPct val="130000"/>
                        </a:lnSpc>
                      </a:pPr>
                      <a:r>
                        <a:rPr lang="en-US" sz="1000" dirty="0">
                          <a:solidFill>
                            <a:schemeClr val="bg1"/>
                          </a:solidFill>
                        </a:rPr>
                        <a:t>6  199  186</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C7BA"/>
                    </a:solidFill>
                  </a:tcPr>
                </a:tc>
                <a:tc>
                  <a:txBody>
                    <a:bodyPr/>
                    <a:lstStyle/>
                    <a:p>
                      <a:pPr>
                        <a:lnSpc>
                          <a:spcPct val="130000"/>
                        </a:lnSpc>
                      </a:pPr>
                      <a:r>
                        <a:rPr lang="en-US" sz="1000" b="1" dirty="0">
                          <a:solidFill>
                            <a:schemeClr val="bg1"/>
                          </a:solidFill>
                        </a:rPr>
                        <a:t>Dark Navy</a:t>
                      </a:r>
                    </a:p>
                    <a:p>
                      <a:pPr>
                        <a:lnSpc>
                          <a:spcPct val="130000"/>
                        </a:lnSpc>
                      </a:pPr>
                      <a:r>
                        <a:rPr lang="en-US" sz="1000" dirty="0">
                          <a:solidFill>
                            <a:schemeClr val="bg1"/>
                          </a:solidFill>
                        </a:rPr>
                        <a:t>40  43  62</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48342461"/>
                  </a:ext>
                </a:extLst>
              </a:tr>
              <a:tr h="431934">
                <a:tc>
                  <a:txBody>
                    <a:bodyPr/>
                    <a:lstStyle/>
                    <a:p>
                      <a:pPr>
                        <a:lnSpc>
                          <a:spcPct val="130000"/>
                        </a:lnSpc>
                      </a:pPr>
                      <a:r>
                        <a:rPr lang="en-US" sz="1000" dirty="0">
                          <a:solidFill>
                            <a:schemeClr val="bg1"/>
                          </a:solidFill>
                        </a:rPr>
                        <a:t>Dark 3 </a:t>
                      </a:r>
                    </a:p>
                    <a:p>
                      <a:pPr>
                        <a:lnSpc>
                          <a:spcPct val="130000"/>
                        </a:lnSpc>
                      </a:pPr>
                      <a:r>
                        <a:rPr lang="en-US" sz="1000" dirty="0">
                          <a:solidFill>
                            <a:schemeClr val="bg1"/>
                          </a:solidFill>
                        </a:rPr>
                        <a:t>193  74  54</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4A36"/>
                    </a:solidFill>
                  </a:tcPr>
                </a:tc>
                <a:tc>
                  <a:txBody>
                    <a:bodyPr/>
                    <a:lstStyle/>
                    <a:p>
                      <a:pPr>
                        <a:lnSpc>
                          <a:spcPct val="130000"/>
                        </a:lnSpc>
                      </a:pPr>
                      <a:r>
                        <a:rPr lang="en-US" sz="1000" dirty="0">
                          <a:solidFill>
                            <a:schemeClr val="bg1"/>
                          </a:solidFill>
                        </a:rPr>
                        <a:t>Light 1</a:t>
                      </a:r>
                    </a:p>
                    <a:p>
                      <a:pPr>
                        <a:lnSpc>
                          <a:spcPct val="130000"/>
                        </a:lnSpc>
                      </a:pPr>
                      <a:r>
                        <a:rPr lang="en-US" sz="1000" dirty="0">
                          <a:solidFill>
                            <a:schemeClr val="bg1"/>
                          </a:solidFill>
                        </a:rPr>
                        <a:t>83  53  115</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3573"/>
                    </a:solidFill>
                  </a:tcPr>
                </a:tc>
                <a:tc>
                  <a:txBody>
                    <a:bodyPr/>
                    <a:lstStyle/>
                    <a:p>
                      <a:pPr>
                        <a:lnSpc>
                          <a:spcPct val="130000"/>
                        </a:lnSpc>
                      </a:pPr>
                      <a:r>
                        <a:rPr lang="en-US" sz="1000" dirty="0">
                          <a:solidFill>
                            <a:schemeClr val="bg1"/>
                          </a:solidFill>
                        </a:rPr>
                        <a:t>Dark 2</a:t>
                      </a:r>
                    </a:p>
                    <a:p>
                      <a:pPr>
                        <a:lnSpc>
                          <a:spcPct val="130000"/>
                        </a:lnSpc>
                      </a:pPr>
                      <a:r>
                        <a:rPr lang="en-US" sz="1000" dirty="0">
                          <a:solidFill>
                            <a:schemeClr val="bg1"/>
                          </a:solidFill>
                        </a:rPr>
                        <a:t>206  118  18</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a:lnSpc>
                          <a:spcPct val="130000"/>
                        </a:lnSpc>
                      </a:pPr>
                      <a:r>
                        <a:rPr lang="en-US" sz="1000" dirty="0">
                          <a:solidFill>
                            <a:schemeClr val="bg1"/>
                          </a:solidFill>
                        </a:rPr>
                        <a:t>Dark 1</a:t>
                      </a:r>
                    </a:p>
                    <a:p>
                      <a:pPr>
                        <a:lnSpc>
                          <a:spcPct val="130000"/>
                        </a:lnSpc>
                      </a:pPr>
                      <a:r>
                        <a:rPr lang="en-US" sz="1000" dirty="0">
                          <a:solidFill>
                            <a:schemeClr val="bg1"/>
                          </a:solidFill>
                        </a:rPr>
                        <a:t>5  178  167</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30000"/>
                        </a:lnSpc>
                      </a:pPr>
                      <a:r>
                        <a:rPr lang="en-US" sz="1000" dirty="0">
                          <a:solidFill>
                            <a:schemeClr val="bg1"/>
                          </a:solidFill>
                        </a:rPr>
                        <a:t>Light 4</a:t>
                      </a:r>
                    </a:p>
                    <a:p>
                      <a:pPr>
                        <a:lnSpc>
                          <a:spcPct val="130000"/>
                        </a:lnSpc>
                      </a:pPr>
                      <a:r>
                        <a:rPr lang="en-US" sz="1000" dirty="0">
                          <a:solidFill>
                            <a:schemeClr val="bg1"/>
                          </a:solidFill>
                        </a:rPr>
                        <a:t>142  144  162</a:t>
                      </a:r>
                      <a:endParaRPr lang="en-CA" sz="1000" dirty="0">
                        <a:solidFill>
                          <a:schemeClr val="bg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extLst>
                  <a:ext uri="{0D108BD9-81ED-4DB2-BD59-A6C34878D82A}">
                    <a16:rowId xmlns:a16="http://schemas.microsoft.com/office/drawing/2014/main" val="3301112420"/>
                  </a:ext>
                </a:extLst>
              </a:tr>
              <a:tr h="431934">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246  204  199</a:t>
                      </a:r>
                      <a:endParaRPr lang="en-CA" sz="1000" dirty="0">
                        <a:solidFill>
                          <a:schemeClr val="tx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190  180  211</a:t>
                      </a:r>
                      <a:endParaRPr lang="en-CA" sz="1000" dirty="0">
                        <a:solidFill>
                          <a:schemeClr val="tx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4D3"/>
                    </a:solidFill>
                  </a:tcPr>
                </a:tc>
                <a:tc>
                  <a:txBody>
                    <a:bodyPr/>
                    <a:lstStyle/>
                    <a:p>
                      <a:pPr>
                        <a:lnSpc>
                          <a:spcPct val="130000"/>
                        </a:lnSpc>
                      </a:pPr>
                      <a:r>
                        <a:rPr lang="en-US" sz="1000" dirty="0">
                          <a:solidFill>
                            <a:sysClr val="windowText" lastClr="000000"/>
                          </a:solidFill>
                        </a:rPr>
                        <a:t>Light 3</a:t>
                      </a:r>
                    </a:p>
                    <a:p>
                      <a:pPr>
                        <a:lnSpc>
                          <a:spcPct val="130000"/>
                        </a:lnSpc>
                      </a:pPr>
                      <a:r>
                        <a:rPr lang="en-US" sz="1000" dirty="0">
                          <a:solidFill>
                            <a:sysClr val="windowText" lastClr="000000"/>
                          </a:solidFill>
                        </a:rPr>
                        <a:t>248  211  138</a:t>
                      </a:r>
                      <a:endParaRPr lang="en-CA" sz="1000" dirty="0">
                        <a:solidFill>
                          <a:sysClr val="windowText" lastClr="000000"/>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157  243  237</a:t>
                      </a:r>
                      <a:endParaRPr lang="en-CA" sz="1000" dirty="0">
                        <a:solidFill>
                          <a:schemeClr val="tx1"/>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a:lnSpc>
                          <a:spcPct val="130000"/>
                        </a:lnSpc>
                      </a:pPr>
                      <a:r>
                        <a:rPr lang="en-US" sz="1000" dirty="0">
                          <a:solidFill>
                            <a:sysClr val="windowText" lastClr="000000"/>
                          </a:solidFill>
                        </a:rPr>
                        <a:t>Light Grey</a:t>
                      </a:r>
                    </a:p>
                    <a:p>
                      <a:pPr>
                        <a:lnSpc>
                          <a:spcPct val="130000"/>
                        </a:lnSpc>
                      </a:pPr>
                      <a:r>
                        <a:rPr lang="en-US" sz="1000" dirty="0">
                          <a:solidFill>
                            <a:sysClr val="windowText" lastClr="000000"/>
                          </a:solidFill>
                        </a:rPr>
                        <a:t>237  237  237</a:t>
                      </a:r>
                      <a:endParaRPr lang="en-CA" sz="1000" dirty="0">
                        <a:solidFill>
                          <a:sysClr val="windowText" lastClr="000000"/>
                        </a:solidFill>
                      </a:endParaRPr>
                    </a:p>
                  </a:txBody>
                  <a:tcPr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739986321"/>
                  </a:ext>
                </a:extLst>
              </a:tr>
            </a:tbl>
          </a:graphicData>
        </a:graphic>
      </p:graphicFrame>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2841643" y="1669663"/>
            <a:ext cx="2800670" cy="2175701"/>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400" dirty="0"/>
              <a:t>Primary colors Green and Blue may be used interchangeably across the organization.</a:t>
            </a:r>
          </a:p>
          <a:p>
            <a:pPr>
              <a:lnSpc>
                <a:spcPct val="95000"/>
              </a:lnSpc>
              <a:spcBef>
                <a:spcPts val="1200"/>
              </a:spcBef>
              <a:buSzPct val="115000"/>
            </a:pPr>
            <a:r>
              <a:rPr lang="en-US" sz="1400" dirty="0"/>
              <a:t>Text color: use black or white reverse text.</a:t>
            </a:r>
          </a:p>
          <a:p>
            <a:pPr>
              <a:lnSpc>
                <a:spcPct val="95000"/>
              </a:lnSpc>
              <a:spcBef>
                <a:spcPts val="1200"/>
              </a:spcBef>
              <a:buSzPct val="115000"/>
            </a:pPr>
            <a:r>
              <a:rPr lang="en-US" sz="1400" dirty="0"/>
              <a:t>Charts and graphics only: use any of the primary or secondary colors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094412"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April 4, 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455613" y="1032065"/>
            <a:ext cx="5186700"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b="1" noProof="0"/>
              <a:t>Colors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565692" y="1661579"/>
            <a:ext cx="5167511" cy="4130085"/>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noProof="0"/>
              <a:t>Embedded Color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Branded colors are embedded</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500" b="0" i="0" u="none" strike="noStrike" kern="1200" cap="none" spc="0" normalizeH="0" baseline="0" noProof="0">
              <a:ln>
                <a:noFill/>
              </a:ln>
              <a:solidFill>
                <a:prstClr val="black"/>
              </a:solidFill>
              <a:effectLst/>
              <a:uLnTx/>
              <a:uFillTx/>
              <a:latin typeface="+mn-lt"/>
              <a:ea typeface="+mn-ea"/>
              <a:cs typeface="+mn-cs"/>
            </a:endParaRPr>
          </a:p>
          <a:p>
            <a:pPr marL="0" indent="0">
              <a:lnSpc>
                <a:spcPct val="95000"/>
              </a:lnSpc>
              <a:spcBef>
                <a:spcPts val="1200"/>
              </a:spcBef>
              <a:buNone/>
            </a:pPr>
            <a:r>
              <a:rPr lang="en-US" sz="1400" b="1" noProof="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You can add your own copyright free photos</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to customize your content slides.</a:t>
            </a:r>
          </a:p>
        </p:txBody>
      </p:sp>
      <p:grpSp>
        <p:nvGrpSpPr>
          <p:cNvPr id="10" name="Group 9">
            <a:extLst>
              <a:ext uri="{FF2B5EF4-FFF2-40B4-BE49-F238E27FC236}">
                <a16:creationId xmlns:a16="http://schemas.microsoft.com/office/drawing/2014/main" id="{28CE9538-62AC-466B-9B79-0BD8ED5ABE3C}"/>
              </a:ext>
            </a:extLst>
          </p:cNvPr>
          <p:cNvGrpSpPr/>
          <p:nvPr userDrawn="1"/>
        </p:nvGrpSpPr>
        <p:grpSpPr>
          <a:xfrm>
            <a:off x="6808033" y="2650690"/>
            <a:ext cx="1626433" cy="1817208"/>
            <a:chOff x="6808033" y="2485869"/>
            <a:chExt cx="1626433" cy="1817208"/>
          </a:xfrm>
        </p:grpSpPr>
        <p:pic>
          <p:nvPicPr>
            <p:cNvPr id="7" name="Picture 6">
              <a:extLst>
                <a:ext uri="{FF2B5EF4-FFF2-40B4-BE49-F238E27FC236}">
                  <a16:creationId xmlns:a16="http://schemas.microsoft.com/office/drawing/2014/main" id="{8DB967C5-76A1-4C6C-AC66-CAE652DC4F4B}"/>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8" name="Rectangle 7">
              <a:extLst>
                <a:ext uri="{FF2B5EF4-FFF2-40B4-BE49-F238E27FC236}">
                  <a16:creationId xmlns:a16="http://schemas.microsoft.com/office/drawing/2014/main" id="{F3AA5D3A-0890-4BAF-8CEB-D2DF3EFC8E52}"/>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err="1"/>
            </a:p>
          </p:txBody>
        </p:sp>
      </p:grpSp>
      <p:sp>
        <p:nvSpPr>
          <p:cNvPr id="14" name="Rectangle 13">
            <a:extLst>
              <a:ext uri="{FF2B5EF4-FFF2-40B4-BE49-F238E27FC236}">
                <a16:creationId xmlns:a16="http://schemas.microsoft.com/office/drawing/2014/main" id="{A38F2055-4983-4560-A35F-C2AD8B91C608}"/>
              </a:ext>
            </a:extLst>
          </p:cNvPr>
          <p:cNvSpPr/>
          <p:nvPr userDrawn="1"/>
        </p:nvSpPr>
        <p:spPr>
          <a:xfrm>
            <a:off x="455613" y="362061"/>
            <a:ext cx="2636940"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1583700"/>
            <a:ext cx="11285618" cy="2894028"/>
          </a:xfrm>
        </p:spPr>
        <p:txBody>
          <a:bodyPr anchor="ctr">
            <a:normAutofit/>
          </a:bodyPr>
          <a:lstStyle>
            <a:lvl1pPr>
              <a:lnSpc>
                <a:spcPct val="70000"/>
              </a:lnSpc>
              <a:defRPr sz="10000" b="0" baseline="0">
                <a:solidFill>
                  <a:schemeClr val="bg1"/>
                </a:solidFill>
              </a:defRPr>
            </a:lvl1pPr>
          </a:lstStyle>
          <a:p>
            <a:r>
              <a:rPr dirty="0"/>
              <a:t>T</a:t>
            </a:r>
            <a:r>
              <a:rPr lang="en-US" dirty="0"/>
              <a:t>itle of</a:t>
            </a:r>
            <a:r>
              <a:rPr dirty="0"/>
              <a:t> presentation</a:t>
            </a:r>
          </a:p>
        </p:txBody>
      </p:sp>
      <p:sp>
        <p:nvSpPr>
          <p:cNvPr id="3" name="Subtitle 2"/>
          <p:cNvSpPr>
            <a:spLocks noGrp="1"/>
          </p:cNvSpPr>
          <p:nvPr>
            <p:ph type="subTitle" idx="1" hasCustomPrompt="1"/>
          </p:nvPr>
        </p:nvSpPr>
        <p:spPr>
          <a:xfrm>
            <a:off x="6094413" y="174330"/>
            <a:ext cx="5638801" cy="407584"/>
          </a:xfrm>
        </p:spPr>
        <p:txBody>
          <a:bodyPr anchor="t">
            <a:noAutofit/>
          </a:bodyPr>
          <a:lstStyle>
            <a:lvl1pPr marL="0" indent="0" algn="r">
              <a:spcBef>
                <a:spcPts val="0"/>
              </a:spcBef>
              <a:buNone/>
              <a:defRPr sz="1400" b="0" baseline="0">
                <a:solidFill>
                  <a:schemeClr val="bg1"/>
                </a:solidFill>
              </a:defRPr>
            </a:lvl1pPr>
            <a:lvl2pPr marL="0" indent="0" algn="r">
              <a:spcBef>
                <a:spcPts val="300"/>
              </a:spcBef>
              <a:buNone/>
              <a:defRPr sz="1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Presenter Full Name</a:t>
            </a:r>
          </a:p>
        </p:txBody>
      </p:sp>
      <p:sp>
        <p:nvSpPr>
          <p:cNvPr id="14" name="Footer Placeholder 13"/>
          <p:cNvSpPr>
            <a:spLocks noGrp="1"/>
          </p:cNvSpPr>
          <p:nvPr>
            <p:ph type="ftr" sz="quarter" idx="11"/>
          </p:nvPr>
        </p:nvSpPr>
        <p:spPr/>
        <p:txBody>
          <a:bodyPr/>
          <a:lstStyle/>
          <a:p>
            <a:endParaRPr/>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4544756"/>
            <a:ext cx="11280775" cy="406400"/>
          </a:xfrm>
        </p:spPr>
        <p:txBody>
          <a:bodyPr/>
          <a:lstStyle>
            <a:lvl1pPr marL="0" indent="0">
              <a:buNone/>
              <a:defRPr sz="1800" b="1" i="0">
                <a:solidFill>
                  <a:schemeClr val="bg1"/>
                </a:solidFill>
                <a:latin typeface="Arial" panose="020B0604020202020204"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dirty="0"/>
              <a:t>Subtitle of presentation goes here</a:t>
            </a:r>
          </a:p>
        </p:txBody>
      </p:sp>
    </p:spTree>
    <p:extLst>
      <p:ext uri="{BB962C8B-B14F-4D97-AF65-F5344CB8AC3E}">
        <p14:creationId xmlns:p14="http://schemas.microsoft.com/office/powerpoint/2010/main" val="31672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78466" y="-6"/>
            <a:ext cx="5010357" cy="6858003"/>
          </a:xfrm>
          <a:prstGeom prst="rect">
            <a:avLst/>
          </a:prstGeom>
        </p:spPr>
      </p:pic>
      <p:sp>
        <p:nvSpPr>
          <p:cNvPr id="14" name="Footer Placeholder 13"/>
          <p:cNvSpPr>
            <a:spLocks noGrp="1"/>
          </p:cNvSpPr>
          <p:nvPr>
            <p:ph type="ftr" sz="quarter" idx="11"/>
          </p:nvPr>
        </p:nvSpPr>
        <p:spPr>
          <a:xfrm>
            <a:off x="455613" y="7010400"/>
            <a:ext cx="11280656" cy="45719"/>
          </a:xfrm>
        </p:spPr>
        <p:txBody>
          <a:bodyPr/>
          <a:lstStyle/>
          <a:p>
            <a:endParaRPr dirty="0"/>
          </a:p>
        </p:txBody>
      </p:sp>
      <p:sp>
        <p:nvSpPr>
          <p:cNvPr id="15" name="Slide Number Placeholder 14"/>
          <p:cNvSpPr>
            <a:spLocks noGrp="1"/>
          </p:cNvSpPr>
          <p:nvPr>
            <p:ph type="sldNum" sz="quarter" idx="12"/>
          </p:nvPr>
        </p:nvSpPr>
        <p:spPr bwMode="white">
          <a:xfrm>
            <a:off x="11740895" y="7010398"/>
            <a:ext cx="447930"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noProof="0"/>
              <a:t>Subtitle of presentation goes here</a:t>
            </a:r>
          </a:p>
        </p:txBody>
      </p:sp>
      <p:sp>
        <p:nvSpPr>
          <p:cNvPr id="4" name="Date Placeholder 3">
            <a:extLst>
              <a:ext uri="{FF2B5EF4-FFF2-40B4-BE49-F238E27FC236}">
                <a16:creationId xmlns:a16="http://schemas.microsoft.com/office/drawing/2014/main" id="{509AEDD4-83F9-4707-B3B4-97D7082878DC}"/>
              </a:ext>
            </a:extLst>
          </p:cNvPr>
          <p:cNvSpPr>
            <a:spLocks noGrp="1"/>
          </p:cNvSpPr>
          <p:nvPr>
            <p:ph type="dt" sz="half" idx="14"/>
          </p:nvPr>
        </p:nvSpPr>
        <p:spPr/>
        <p:txBody>
          <a:bodyPr/>
          <a:lstStyle/>
          <a:p>
            <a:fld id="{B2679580-1DE4-4AED-B4F0-F01E2D77314B}" type="datetime4">
              <a:rPr lang="en-CA" smtClean="0"/>
              <a:t>April 4, 2023</a:t>
            </a:fld>
            <a:endParaRPr lang="en-US" dirty="0"/>
          </a:p>
        </p:txBody>
      </p:sp>
      <p:sp>
        <p:nvSpPr>
          <p:cNvPr id="5" name="Title 4">
            <a:extLst>
              <a:ext uri="{FF2B5EF4-FFF2-40B4-BE49-F238E27FC236}">
                <a16:creationId xmlns:a16="http://schemas.microsoft.com/office/drawing/2014/main" id="{D8572950-63F0-40D7-A6A1-2C06F13174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11740895" y="7010398"/>
            <a:ext cx="447930" cy="45720"/>
          </a:xfrm>
        </p:spPr>
        <p:txBody>
          <a:bodyPr/>
          <a:lstStyle/>
          <a:p>
            <a:fld id="{A2E7EEF7-2239-440B-8A6E-F3B93774E491}" type="datetime4">
              <a:rPr lang="en-CA" smtClean="0"/>
              <a:t>April 4, 2023</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US" noProof="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April 4, 2023</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11109076" y="6399283"/>
            <a:ext cx="283219"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a:t>
            </a:r>
            <a:r>
              <a:rPr lang="en-US" noProof="0" dirty="0"/>
              <a:t>headline</a:t>
            </a:r>
            <a:r>
              <a:rPr lang="en-CA" noProof="0" dirty="0"/>
              <a:t>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11740895" y="7010398"/>
            <a:ext cx="447930" cy="45720"/>
          </a:xfrm>
        </p:spPr>
        <p:txBody>
          <a:bodyPr/>
          <a:lstStyle/>
          <a:p>
            <a:fld id="{516914B5-AEA6-47C1-80F7-C7FD18A22EA2}"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205300" y="6168123"/>
            <a:ext cx="892910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11740895" y="7010398"/>
            <a:ext cx="447930" cy="45720"/>
          </a:xfrm>
        </p:spPr>
        <p:txBody>
          <a:bodyPr/>
          <a:lstStyle/>
          <a:p>
            <a:fld id="{977C927B-EA5B-4D38-B63B-A75272FB7D5F}" type="datetime4">
              <a:rPr lang="en-CA" smtClean="0"/>
              <a:t>April 4, 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449993" y="6399283"/>
            <a:ext cx="283219"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205300" y="6168123"/>
            <a:ext cx="892910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US"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April 4, 2023</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9" name="Graphic 8">
            <a:extLst>
              <a:ext uri="{FF2B5EF4-FFF2-40B4-BE49-F238E27FC236}">
                <a16:creationId xmlns:a16="http://schemas.microsoft.com/office/drawing/2014/main" id="{C1126718-63B2-4327-82D7-40333EEBD99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April 4, 2023</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9" name="Graphic 8">
            <a:extLst>
              <a:ext uri="{FF2B5EF4-FFF2-40B4-BE49-F238E27FC236}">
                <a16:creationId xmlns:a16="http://schemas.microsoft.com/office/drawing/2014/main" id="{15420A8A-C6D7-4730-A682-12CFA1CA00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24387" y="6211341"/>
            <a:ext cx="1754718" cy="561677"/>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342" y="472437"/>
            <a:ext cx="11274553" cy="792167"/>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466343" y="1434190"/>
            <a:ext cx="11274552" cy="4584842"/>
          </a:xfrm>
          <a:prstGeom prst="rect">
            <a:avLst/>
          </a:prstGeom>
        </p:spPr>
        <p:txBody>
          <a:bodyPr vert="horz" lIns="0" tIns="0" rIns="0" bIns="0" rtlCol="0">
            <a:noAutofit/>
          </a:body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4" name="Date Placeholder 3"/>
          <p:cNvSpPr>
            <a:spLocks noGrp="1"/>
          </p:cNvSpPr>
          <p:nvPr>
            <p:ph type="dt" sz="half" idx="2"/>
          </p:nvPr>
        </p:nvSpPr>
        <p:spPr>
          <a:xfrm>
            <a:off x="11740895" y="7010399"/>
            <a:ext cx="447930"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April 4, 2023</a:t>
            </a:fld>
            <a:endParaRPr lang="en-US" dirty="0"/>
          </a:p>
        </p:txBody>
      </p:sp>
      <p:sp>
        <p:nvSpPr>
          <p:cNvPr id="5" name="Footer Placeholder 4"/>
          <p:cNvSpPr>
            <a:spLocks noGrp="1"/>
          </p:cNvSpPr>
          <p:nvPr>
            <p:ph type="ftr" sz="quarter" idx="3"/>
          </p:nvPr>
        </p:nvSpPr>
        <p:spPr>
          <a:xfrm>
            <a:off x="455613" y="7010400"/>
            <a:ext cx="1128065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11449993" y="6399283"/>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93BC1289-B85F-4A5D-A4BF-D5F88CD5131D}"/>
              </a:ext>
            </a:extLst>
          </p:cNvPr>
          <p:cNvPicPr>
            <a:picLocks noChangeAspect="1"/>
          </p:cNvPicPr>
          <p:nvPr userDrawn="1"/>
        </p:nvPicPr>
        <p:blipFill rotWithShape="1">
          <a:blip r:embed="rId26">
            <a:extLst>
              <a:ext uri="{96DAC541-7B7A-43D3-8B79-37D633B846F1}">
                <asvg:svgBlip xmlns:asvg="http://schemas.microsoft.com/office/drawing/2016/SVG/main" r:embed="rId27"/>
              </a:ext>
            </a:extLst>
          </a:blip>
          <a:srcRect t="16893" b="19384"/>
          <a:stretch/>
        </p:blipFill>
        <p:spPr bwMode="black">
          <a:xfrm>
            <a:off x="224387" y="6211341"/>
            <a:ext cx="1754718" cy="561677"/>
          </a:xfrm>
          <a:prstGeom prst="rect">
            <a:avLst/>
          </a:prstGeom>
        </p:spPr>
      </p:pic>
      <p:sp>
        <p:nvSpPr>
          <p:cNvPr id="7" name="MSIPCMContentMarking" descr="{&quot;HashCode&quot;:-1303864409,&quot;Placement&quot;:&quot;Footer&quot;,&quot;Top&quot;:522.0343,&quot;Left&quot;:439.224884,&quot;SlideWidth&quot;:959,&quot;SlideHeight&quot;:540}">
            <a:extLst>
              <a:ext uri="{FF2B5EF4-FFF2-40B4-BE49-F238E27FC236}">
                <a16:creationId xmlns:a16="http://schemas.microsoft.com/office/drawing/2014/main" id="{96F69935-216C-4526-99C1-3352FDFE9A60}"/>
              </a:ext>
            </a:extLst>
          </p:cNvPr>
          <p:cNvSpPr txBox="1"/>
          <p:nvPr userDrawn="1"/>
        </p:nvSpPr>
        <p:spPr>
          <a:xfrm>
            <a:off x="5578156" y="6629836"/>
            <a:ext cx="1032513" cy="228163"/>
          </a:xfrm>
          <a:prstGeom prst="rect">
            <a:avLst/>
          </a:prstGeom>
          <a:noFill/>
        </p:spPr>
        <p:txBody>
          <a:bodyPr vert="horz" wrap="square" lIns="0" tIns="0" rIns="0" bIns="0" rtlCol="0" anchor="ctr" anchorCtr="1">
            <a:spAutoFit/>
          </a:bodyPr>
          <a:lstStyle/>
          <a:p>
            <a:pPr marL="233363" indent="-233363" algn="ctr">
              <a:spcBef>
                <a:spcPts val="0"/>
              </a:spcBef>
              <a:spcAft>
                <a:spcPts val="0"/>
              </a:spcAft>
              <a:buFont typeface="Arial" panose="020B0604020202020204" pitchFamily="34" charset="0"/>
              <a:buChar char="•"/>
            </a:pPr>
            <a:r>
              <a:rPr lang="en-US" sz="800">
                <a:solidFill>
                  <a:srgbClr val="000000"/>
                </a:solidFill>
                <a:latin typeface="Calibri" panose="020F0502020204030204" pitchFamily="34" charset="0"/>
              </a:rPr>
              <a:t>Highly Confidential</a:t>
            </a:r>
            <a:endParaRPr lang="en-US" sz="8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652" r:id="rId13"/>
    <p:sldLayoutId id="2147483653" r:id="rId14"/>
    <p:sldLayoutId id="2147483705" r:id="rId15"/>
    <p:sldLayoutId id="2147483704" r:id="rId16"/>
    <p:sldLayoutId id="2147483692" r:id="rId17"/>
    <p:sldLayoutId id="2147483703" r:id="rId18"/>
    <p:sldLayoutId id="2147483655" r:id="rId19"/>
    <p:sldLayoutId id="2147483668" r:id="rId20"/>
    <p:sldLayoutId id="2147483693" r:id="rId21"/>
    <p:sldLayoutId id="2147483694" r:id="rId22"/>
    <p:sldLayoutId id="2147483699" r:id="rId23"/>
    <p:sldLayoutId id="214748370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C390-D23C-483B-BB38-260B5CDABCCF}"/>
              </a:ext>
            </a:extLst>
          </p:cNvPr>
          <p:cNvSpPr>
            <a:spLocks noGrp="1"/>
          </p:cNvSpPr>
          <p:nvPr>
            <p:ph type="title"/>
          </p:nvPr>
        </p:nvSpPr>
        <p:spPr/>
        <p:txBody>
          <a:bodyPr/>
          <a:lstStyle/>
          <a:p>
            <a:r>
              <a:rPr lang="en-US" dirty="0"/>
              <a:t>Protection UL 22</a:t>
            </a:r>
            <a:br>
              <a:rPr lang="en-US" dirty="0"/>
            </a:br>
            <a:r>
              <a:rPr lang="en-US" sz="4400" dirty="0"/>
              <a:t>a time-tested protection solution</a:t>
            </a:r>
          </a:p>
        </p:txBody>
      </p:sp>
      <p:pic>
        <p:nvPicPr>
          <p:cNvPr id="4" name="Picture 3">
            <a:extLst>
              <a:ext uri="{FF2B5EF4-FFF2-40B4-BE49-F238E27FC236}">
                <a16:creationId xmlns:a16="http://schemas.microsoft.com/office/drawing/2014/main" id="{CD7C6815-90E1-471A-8190-96D78AA9E0DD}"/>
              </a:ext>
            </a:extLst>
          </p:cNvPr>
          <p:cNvPicPr>
            <a:picLocks noChangeAspect="1"/>
          </p:cNvPicPr>
          <p:nvPr/>
        </p:nvPicPr>
        <p:blipFill>
          <a:blip r:embed="rId3"/>
          <a:stretch>
            <a:fillRect/>
          </a:stretch>
        </p:blipFill>
        <p:spPr>
          <a:xfrm>
            <a:off x="3107182" y="6425146"/>
            <a:ext cx="5944115" cy="432854"/>
          </a:xfrm>
          <a:prstGeom prst="rect">
            <a:avLst/>
          </a:prstGeom>
        </p:spPr>
      </p:pic>
      <p:sp>
        <p:nvSpPr>
          <p:cNvPr id="3" name="TextBox 2">
            <a:extLst>
              <a:ext uri="{FF2B5EF4-FFF2-40B4-BE49-F238E27FC236}">
                <a16:creationId xmlns:a16="http://schemas.microsoft.com/office/drawing/2014/main" id="{0BE5BCC3-7BB4-42C7-8378-24CBDFF42173}"/>
              </a:ext>
            </a:extLst>
          </p:cNvPr>
          <p:cNvSpPr txBox="1"/>
          <p:nvPr/>
        </p:nvSpPr>
        <p:spPr>
          <a:xfrm>
            <a:off x="545805" y="5819553"/>
            <a:ext cx="884858" cy="138499"/>
          </a:xfrm>
          <a:prstGeom prst="rect">
            <a:avLst/>
          </a:prstGeom>
          <a:noFill/>
        </p:spPr>
        <p:txBody>
          <a:bodyPr wrap="none" lIns="0" tIns="0" rIns="0" bIns="0" rtlCol="0">
            <a:spAutoFit/>
          </a:bodyPr>
          <a:lstStyle/>
          <a:p>
            <a:pPr algn="l">
              <a:spcBef>
                <a:spcPts val="600"/>
              </a:spcBef>
            </a:pPr>
            <a:r>
              <a:rPr lang="en-US" sz="900" dirty="0">
                <a:solidFill>
                  <a:schemeClr val="bg1"/>
                </a:solidFill>
              </a:rPr>
              <a:t>LIFE_6262_0322</a:t>
            </a:r>
          </a:p>
        </p:txBody>
      </p:sp>
      <p:sp>
        <p:nvSpPr>
          <p:cNvPr id="5" name="Slide Number Placeholder 4">
            <a:extLst>
              <a:ext uri="{FF2B5EF4-FFF2-40B4-BE49-F238E27FC236}">
                <a16:creationId xmlns:a16="http://schemas.microsoft.com/office/drawing/2014/main" id="{3271D59E-8793-408F-B4BF-F71FADD35BE1}"/>
              </a:ext>
            </a:extLst>
          </p:cNvPr>
          <p:cNvSpPr>
            <a:spLocks noGrp="1"/>
          </p:cNvSpPr>
          <p:nvPr>
            <p:ph type="sldNum" sz="quarter" idx="12"/>
          </p:nvPr>
        </p:nvSpPr>
        <p:spPr/>
        <p:txBody>
          <a:bodyPr/>
          <a:lstStyle/>
          <a:p>
            <a:r>
              <a:rPr lang="en-CA"/>
              <a:t>1 of 28</a:t>
            </a:r>
          </a:p>
        </p:txBody>
      </p:sp>
      <p:sp>
        <p:nvSpPr>
          <p:cNvPr id="6" name="TextBox 5">
            <a:extLst>
              <a:ext uri="{FF2B5EF4-FFF2-40B4-BE49-F238E27FC236}">
                <a16:creationId xmlns:a16="http://schemas.microsoft.com/office/drawing/2014/main" id="{71CF98CA-B0B4-48F5-BE17-0B5A1C852A9D}"/>
              </a:ext>
            </a:extLst>
          </p:cNvPr>
          <p:cNvSpPr txBox="1"/>
          <p:nvPr/>
        </p:nvSpPr>
        <p:spPr>
          <a:xfrm>
            <a:off x="545805" y="5310130"/>
            <a:ext cx="1973782" cy="415498"/>
          </a:xfrm>
          <a:prstGeom prst="rect">
            <a:avLst/>
          </a:prstGeom>
          <a:noFill/>
        </p:spPr>
        <p:txBody>
          <a:bodyPr wrap="square" lIns="0" tIns="0" rIns="0" bIns="0" rtlCol="0">
            <a:spAutoFit/>
          </a:bodyPr>
          <a:lstStyle/>
          <a:p>
            <a:pPr algn="l">
              <a:spcBef>
                <a:spcPts val="600"/>
              </a:spcBef>
            </a:pPr>
            <a:r>
              <a:rPr lang="en-US" sz="900" dirty="0">
                <a:solidFill>
                  <a:schemeClr val="bg1"/>
                </a:solidFill>
              </a:rPr>
              <a:t>Insurance products issued by: John Hancock Life Insurance Company (U.S.A.), Boston, MA 02116.</a:t>
            </a:r>
          </a:p>
        </p:txBody>
      </p:sp>
    </p:spTree>
    <p:extLst>
      <p:ext uri="{BB962C8B-B14F-4D97-AF65-F5344CB8AC3E}">
        <p14:creationId xmlns:p14="http://schemas.microsoft.com/office/powerpoint/2010/main" val="34915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205816" y="464617"/>
            <a:ext cx="2805607" cy="3400589"/>
          </a:xfrm>
        </p:spPr>
        <p:txBody>
          <a:bodyPr/>
          <a:lstStyle/>
          <a:p>
            <a:r>
              <a:rPr lang="en-US"/>
              <a:t>Alternative Asset Advantage</a:t>
            </a:r>
          </a:p>
        </p:txBody>
      </p:sp>
      <p:sp>
        <p:nvSpPr>
          <p:cNvPr id="10" name="TextBox 9"/>
          <p:cNvSpPr txBox="1"/>
          <p:nvPr/>
        </p:nvSpPr>
        <p:spPr>
          <a:xfrm>
            <a:off x="3678158" y="531418"/>
            <a:ext cx="8056643" cy="1639253"/>
          </a:xfrm>
          <a:prstGeom prst="rect">
            <a:avLst/>
          </a:prstGeom>
          <a:noFill/>
        </p:spPr>
        <p:txBody>
          <a:bodyPr wrap="square" lIns="91416" tIns="45708" rIns="91416" bIns="45708" rtlCol="0" anchor="t">
            <a:spAutoFit/>
          </a:bodyPr>
          <a:lstStyle/>
          <a:p>
            <a:pPr algn="ctr" defTabSz="913852">
              <a:lnSpc>
                <a:spcPct val="150000"/>
              </a:lnSpc>
              <a:defRPr/>
            </a:pPr>
            <a:r>
              <a:rPr lang="en-US" sz="2799" b="1" dirty="0">
                <a:latin typeface="Arial" panose="020B0604020202020204"/>
                <a:ea typeface="Manulife JH Sans Demibold" charset="0"/>
                <a:cs typeface="Manulife JH Sans Demibold" charset="0"/>
              </a:rPr>
              <a:t>Our UL &amp; IUL Performance Differentiator</a:t>
            </a:r>
          </a:p>
          <a:p>
            <a:pPr defTabSz="913852">
              <a:lnSpc>
                <a:spcPct val="150000"/>
              </a:lnSpc>
              <a:defRPr/>
            </a:pPr>
            <a:r>
              <a:rPr lang="en-US" sz="1799" dirty="0">
                <a:latin typeface="Arial" panose="020B0604020202020204"/>
                <a:ea typeface="Manulife JH Sans Demibold" charset="0"/>
                <a:cs typeface="Manulife JH Sans Demibold" charset="0"/>
              </a:rPr>
              <a:t>Alternative asset portfolio has delivered strong returns with low volatility</a:t>
            </a:r>
          </a:p>
          <a:p>
            <a:pPr defTabSz="913852">
              <a:lnSpc>
                <a:spcPct val="150000"/>
              </a:lnSpc>
              <a:defRPr/>
            </a:pPr>
            <a:endParaRPr lang="en-US" sz="2399" b="1" dirty="0">
              <a:solidFill>
                <a:prstClr val="black"/>
              </a:solidFill>
              <a:latin typeface="Arial" panose="020B0604020202020204"/>
              <a:ea typeface="Manulife JH Sans Demibold" charset="0"/>
              <a:cs typeface="Manulife JH Sans Demibold" charset="0"/>
            </a:endParaRPr>
          </a:p>
        </p:txBody>
      </p:sp>
      <p:sp>
        <p:nvSpPr>
          <p:cNvPr id="14" name="Text Placeholder 2">
            <a:extLst>
              <a:ext uri="{FF2B5EF4-FFF2-40B4-BE49-F238E27FC236}">
                <a16:creationId xmlns:a16="http://schemas.microsoft.com/office/drawing/2014/main" id="{E81499BA-2F76-4320-84A7-AEB9BEEA54FC}"/>
              </a:ext>
            </a:extLst>
          </p:cNvPr>
          <p:cNvSpPr>
            <a:spLocks noGrp="1"/>
          </p:cNvSpPr>
          <p:nvPr/>
        </p:nvSpPr>
        <p:spPr bwMode="auto">
          <a:xfrm>
            <a:off x="3567266" y="1674028"/>
            <a:ext cx="8227457" cy="37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rtl="0" eaLnBrk="0" fontAlgn="base" hangingPunct="0">
              <a:spcBef>
                <a:spcPct val="20000"/>
              </a:spcBef>
              <a:spcAft>
                <a:spcPct val="0"/>
              </a:spcAft>
              <a:buClr>
                <a:srgbClr val="11568B"/>
              </a:buClr>
              <a:buChar char="•"/>
              <a:defRPr>
                <a:solidFill>
                  <a:schemeClr val="tx2">
                    <a:lumMod val="75000"/>
                    <a:lumOff val="25000"/>
                  </a:schemeClr>
                </a:solidFill>
                <a:latin typeface="Arial"/>
                <a:ea typeface="+mn-ea"/>
                <a:cs typeface="Arial"/>
              </a:defRPr>
            </a:lvl1pPr>
            <a:lvl2pPr marL="742950" indent="-285750" algn="l" rtl="0" eaLnBrk="0" fontAlgn="base" hangingPunct="0">
              <a:spcBef>
                <a:spcPct val="20000"/>
              </a:spcBef>
              <a:spcAft>
                <a:spcPct val="0"/>
              </a:spcAft>
              <a:buClr>
                <a:srgbClr val="A6A6A6"/>
              </a:buClr>
              <a:buChar char="–"/>
              <a:defRPr sz="1600">
                <a:solidFill>
                  <a:schemeClr val="tx2">
                    <a:lumMod val="65000"/>
                    <a:lumOff val="35000"/>
                  </a:schemeClr>
                </a:solidFill>
                <a:latin typeface="Arial"/>
                <a:ea typeface="+mn-ea"/>
                <a:cs typeface="Arial"/>
              </a:defRPr>
            </a:lvl2pPr>
            <a:lvl3pPr marL="1143000" indent="-228600" algn="l" rtl="0" eaLnBrk="0" fontAlgn="base" hangingPunct="0">
              <a:spcBef>
                <a:spcPct val="20000"/>
              </a:spcBef>
              <a:spcAft>
                <a:spcPct val="0"/>
              </a:spcAft>
              <a:buClr>
                <a:srgbClr val="A6A6A6"/>
              </a:buClr>
              <a:buChar char="•"/>
              <a:defRPr sz="1400">
                <a:solidFill>
                  <a:schemeClr val="tx2">
                    <a:lumMod val="65000"/>
                    <a:lumOff val="35000"/>
                  </a:schemeClr>
                </a:solidFill>
                <a:latin typeface="Arial"/>
                <a:ea typeface="+mn-ea"/>
                <a:cs typeface="Arial"/>
              </a:defRPr>
            </a:lvl3pPr>
            <a:lvl4pPr marL="1600200" indent="-228600" algn="l" rtl="0" eaLnBrk="0" fontAlgn="base" hangingPunct="0">
              <a:spcBef>
                <a:spcPct val="20000"/>
              </a:spcBef>
              <a:spcAft>
                <a:spcPct val="0"/>
              </a:spcAft>
              <a:buClr>
                <a:srgbClr val="A6A6A6"/>
              </a:buClr>
              <a:buChar char="–"/>
              <a:defRPr sz="1200">
                <a:solidFill>
                  <a:schemeClr val="tx2">
                    <a:lumMod val="65000"/>
                    <a:lumOff val="35000"/>
                  </a:schemeClr>
                </a:solidFill>
                <a:latin typeface="Arial"/>
                <a:ea typeface="+mn-ea"/>
                <a:cs typeface="Arial"/>
              </a:defRPr>
            </a:lvl4pPr>
            <a:lvl5pPr marL="2057400" indent="-228600" algn="l" rtl="0" eaLnBrk="0" fontAlgn="base" hangingPunct="0">
              <a:spcBef>
                <a:spcPct val="20000"/>
              </a:spcBef>
              <a:spcAft>
                <a:spcPct val="0"/>
              </a:spcAft>
              <a:buClr>
                <a:srgbClr val="A6A6A6"/>
              </a:buClr>
              <a:buChar char="»"/>
              <a:defRPr sz="1100">
                <a:solidFill>
                  <a:schemeClr val="tx2">
                    <a:lumMod val="65000"/>
                    <a:lumOff val="35000"/>
                  </a:schemeClr>
                </a:solidFill>
                <a:latin typeface="Arial"/>
                <a:ea typeface="+mn-ea"/>
                <a:cs typeface="Arial"/>
              </a:defRPr>
            </a:lvl5pPr>
            <a:lvl6pPr marL="2514600" indent="-228600" algn="l" rtl="0" fontAlgn="base">
              <a:spcBef>
                <a:spcPct val="20000"/>
              </a:spcBef>
              <a:spcAft>
                <a:spcPct val="0"/>
              </a:spcAft>
              <a:buClr>
                <a:srgbClr val="11568B"/>
              </a:buClr>
              <a:buChar char="»"/>
              <a:defRPr sz="1400">
                <a:solidFill>
                  <a:srgbClr val="11568B"/>
                </a:solidFill>
                <a:latin typeface="+mn-lt"/>
                <a:ea typeface="+mn-ea"/>
              </a:defRPr>
            </a:lvl6pPr>
            <a:lvl7pPr marL="2971800" indent="-228600" algn="l" rtl="0" fontAlgn="base">
              <a:spcBef>
                <a:spcPct val="20000"/>
              </a:spcBef>
              <a:spcAft>
                <a:spcPct val="0"/>
              </a:spcAft>
              <a:buClr>
                <a:srgbClr val="11568B"/>
              </a:buClr>
              <a:buChar char="»"/>
              <a:defRPr sz="1400">
                <a:solidFill>
                  <a:srgbClr val="11568B"/>
                </a:solidFill>
                <a:latin typeface="+mn-lt"/>
                <a:ea typeface="+mn-ea"/>
              </a:defRPr>
            </a:lvl7pPr>
            <a:lvl8pPr marL="3429000" indent="-228600" algn="l" rtl="0" fontAlgn="base">
              <a:spcBef>
                <a:spcPct val="20000"/>
              </a:spcBef>
              <a:spcAft>
                <a:spcPct val="0"/>
              </a:spcAft>
              <a:buClr>
                <a:srgbClr val="11568B"/>
              </a:buClr>
              <a:buChar char="»"/>
              <a:defRPr sz="1400">
                <a:solidFill>
                  <a:srgbClr val="11568B"/>
                </a:solidFill>
                <a:latin typeface="+mn-lt"/>
                <a:ea typeface="+mn-ea"/>
              </a:defRPr>
            </a:lvl8pPr>
            <a:lvl9pPr marL="3886200" indent="-228600" algn="l" rtl="0" fontAlgn="base">
              <a:spcBef>
                <a:spcPct val="20000"/>
              </a:spcBef>
              <a:spcAft>
                <a:spcPct val="0"/>
              </a:spcAft>
              <a:buClr>
                <a:srgbClr val="11568B"/>
              </a:buClr>
              <a:buChar char="»"/>
              <a:defRPr sz="1400">
                <a:solidFill>
                  <a:srgbClr val="11568B"/>
                </a:solidFill>
                <a:latin typeface="+mn-lt"/>
                <a:ea typeface="+mn-ea"/>
              </a:defRPr>
            </a:lvl9pPr>
          </a:lstStyle>
          <a:p>
            <a:pPr marL="0" indent="0" eaLnBrk="1" fontAlgn="auto" hangingPunct="1">
              <a:lnSpc>
                <a:spcPct val="150000"/>
              </a:lnSpc>
              <a:spcBef>
                <a:spcPts val="0"/>
              </a:spcBef>
              <a:spcAft>
                <a:spcPts val="0"/>
              </a:spcAft>
              <a:buClrTx/>
              <a:buNone/>
              <a:defRPr/>
            </a:pPr>
            <a:r>
              <a:rPr lang="en-US" sz="1799" b="1" dirty="0">
                <a:solidFill>
                  <a:schemeClr val="tx2"/>
                </a:solidFill>
                <a:latin typeface="Arial" panose="020B0604020202020204" pitchFamily="34" charset="0"/>
                <a:ea typeface="Manulife JH Sans Demibold" charset="0"/>
                <a:cs typeface="Arial" panose="020B0604020202020204" pitchFamily="34" charset="0"/>
              </a:rPr>
              <a:t>10-year annualized returns by asset class</a:t>
            </a:r>
          </a:p>
          <a:p>
            <a:pPr marL="0" indent="0" eaLnBrk="1" fontAlgn="auto" hangingPunct="1">
              <a:lnSpc>
                <a:spcPct val="150000"/>
              </a:lnSpc>
              <a:spcBef>
                <a:spcPts val="0"/>
              </a:spcBef>
              <a:spcAft>
                <a:spcPts val="0"/>
              </a:spcAft>
              <a:buClrTx/>
              <a:buNone/>
              <a:defRPr/>
            </a:pPr>
            <a:r>
              <a:rPr lang="en-US" sz="1200" b="1" dirty="0">
                <a:solidFill>
                  <a:schemeClr val="tx2"/>
                </a:solidFill>
                <a:latin typeface="Arial" panose="020B0604020202020204" pitchFamily="34" charset="0"/>
                <a:ea typeface="Manulife JH Sans Demibold" charset="0"/>
                <a:cs typeface="Arial" panose="020B0604020202020204" pitchFamily="34" charset="0"/>
              </a:rPr>
              <a:t>MFC consolidated returns (2013-2022)</a:t>
            </a:r>
            <a:r>
              <a:rPr lang="en-US" sz="1200" b="1" baseline="30000" dirty="0">
                <a:solidFill>
                  <a:schemeClr val="tx2"/>
                </a:solidFill>
                <a:latin typeface="Arial" panose="020B0604020202020204" pitchFamily="34" charset="0"/>
                <a:ea typeface="Manulife JH Sans Demibold" charset="0"/>
                <a:cs typeface="Arial" panose="020B0604020202020204" pitchFamily="34" charset="0"/>
              </a:rPr>
              <a:t>1,2</a:t>
            </a:r>
          </a:p>
          <a:p>
            <a:pPr marL="0" indent="0">
              <a:buNone/>
            </a:pPr>
            <a:endParaRPr lang="en-US" sz="1799" dirty="0"/>
          </a:p>
        </p:txBody>
      </p:sp>
      <p:sp>
        <p:nvSpPr>
          <p:cNvPr id="16" name="TextBox 5">
            <a:extLst>
              <a:ext uri="{FF2B5EF4-FFF2-40B4-BE49-F238E27FC236}">
                <a16:creationId xmlns:a16="http://schemas.microsoft.com/office/drawing/2014/main" id="{87DB223E-6F35-461D-A17F-C857C0492C9F}"/>
              </a:ext>
            </a:extLst>
          </p:cNvPr>
          <p:cNvSpPr txBox="1"/>
          <p:nvPr/>
        </p:nvSpPr>
        <p:spPr>
          <a:xfrm>
            <a:off x="3285704" y="6095810"/>
            <a:ext cx="896537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US" sz="800" baseline="30000" dirty="0">
                <a:solidFill>
                  <a:schemeClr val="tx2"/>
                </a:solidFill>
                <a:latin typeface="Arial" panose="020B0604020202020204" pitchFamily="34" charset="0"/>
                <a:cs typeface="Arial" panose="020B0604020202020204" pitchFamily="34" charset="0"/>
              </a:rPr>
              <a:t>1</a:t>
            </a:r>
            <a:r>
              <a:rPr lang="en-US" sz="800" dirty="0">
                <a:solidFill>
                  <a:schemeClr val="tx2"/>
                </a:solidFill>
                <a:latin typeface="Arial" panose="020B0604020202020204" pitchFamily="34" charset="0"/>
                <a:cs typeface="Arial" panose="020B0604020202020204" pitchFamily="34" charset="0"/>
              </a:rPr>
              <a:t> Returns prior to 2015 include the impact of FX. Returns calculation is based on source currency.</a:t>
            </a:r>
          </a:p>
          <a:p>
            <a:pPr defTabSz="914126">
              <a:defRPr/>
            </a:pPr>
            <a:r>
              <a:rPr lang="en-US" sz="800" baseline="30000" dirty="0">
                <a:solidFill>
                  <a:schemeClr val="tx2"/>
                </a:solidFill>
                <a:latin typeface="Arial" panose="020B0604020202020204" pitchFamily="34" charset="0"/>
                <a:cs typeface="Arial" panose="020B0604020202020204" pitchFamily="34" charset="0"/>
              </a:rPr>
              <a:t>2</a:t>
            </a:r>
            <a:r>
              <a:rPr lang="en-US" sz="800" dirty="0">
                <a:solidFill>
                  <a:schemeClr val="tx2"/>
                </a:solidFill>
                <a:latin typeface="Arial" panose="020B0604020202020204" pitchFamily="34" charset="0"/>
                <a:cs typeface="Arial" panose="020B0604020202020204" pitchFamily="34" charset="0"/>
              </a:rPr>
              <a:t> Average return represents the 10-year annualized average, weighted by the holdings in each category. S&amp;P 500 and TSX data sourced from Bloomberg.</a:t>
            </a:r>
          </a:p>
          <a:p>
            <a:pPr defTabSz="914126">
              <a:defRPr/>
            </a:pPr>
            <a:r>
              <a:rPr lang="en-US" sz="800" dirty="0">
                <a:solidFill>
                  <a:schemeClr val="tx2"/>
                </a:solidFill>
                <a:latin typeface="Arial" panose="020B0604020202020204" pitchFamily="34" charset="0"/>
                <a:cs typeface="Arial" panose="020B0604020202020204" pitchFamily="34" charset="0"/>
              </a:rPr>
              <a:t>Manulife Financial Corporation (MFC) is the parent company of John Hancock Insurance Company (USA).</a:t>
            </a:r>
          </a:p>
          <a:p>
            <a:pPr defTabSz="914126">
              <a:defRPr/>
            </a:pPr>
            <a:endParaRPr lang="en-US" sz="800" dirty="0">
              <a:solidFill>
                <a:schemeClr val="tx2"/>
              </a:solidFill>
              <a:latin typeface="Arial" panose="020B0604020202020204" pitchFamily="34" charset="0"/>
              <a:cs typeface="Arial" panose="020B0604020202020204" pitchFamily="34" charset="0"/>
            </a:endParaRPr>
          </a:p>
        </p:txBody>
      </p:sp>
      <p:pic>
        <p:nvPicPr>
          <p:cNvPr id="17" name="table">
            <a:extLst>
              <a:ext uri="{FF2B5EF4-FFF2-40B4-BE49-F238E27FC236}">
                <a16:creationId xmlns:a16="http://schemas.microsoft.com/office/drawing/2014/main" id="{0DBE9BF2-622F-B9D7-5E09-580BE29C0F9D}"/>
              </a:ext>
            </a:extLst>
          </p:cNvPr>
          <p:cNvPicPr>
            <a:picLocks noChangeAspect="1"/>
          </p:cNvPicPr>
          <p:nvPr/>
        </p:nvPicPr>
        <p:blipFill>
          <a:blip r:embed="rId3"/>
          <a:stretch>
            <a:fillRect/>
          </a:stretch>
        </p:blipFill>
        <p:spPr>
          <a:xfrm>
            <a:off x="3285704" y="5418743"/>
            <a:ext cx="8536197" cy="396137"/>
          </a:xfrm>
          <a:prstGeom prst="rect">
            <a:avLst/>
          </a:prstGeom>
        </p:spPr>
      </p:pic>
      <p:graphicFrame>
        <p:nvGraphicFramePr>
          <p:cNvPr id="18" name="Chart 17">
            <a:extLst>
              <a:ext uri="{FF2B5EF4-FFF2-40B4-BE49-F238E27FC236}">
                <a16:creationId xmlns:a16="http://schemas.microsoft.com/office/drawing/2014/main" id="{3C853EE5-29C9-40D3-9CC7-723AA6AB0FC6}"/>
              </a:ext>
            </a:extLst>
          </p:cNvPr>
          <p:cNvGraphicFramePr>
            <a:graphicFrameLocks/>
          </p:cNvGraphicFramePr>
          <p:nvPr/>
        </p:nvGraphicFramePr>
        <p:xfrm>
          <a:off x="3899168" y="1947173"/>
          <a:ext cx="7922733" cy="355992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3">
            <a:extLst>
              <a:ext uri="{FF2B5EF4-FFF2-40B4-BE49-F238E27FC236}">
                <a16:creationId xmlns:a16="http://schemas.microsoft.com/office/drawing/2014/main" id="{C2DBA50C-F903-1FC7-5AC5-05909DBBCF2C}"/>
              </a:ext>
            </a:extLst>
          </p:cNvPr>
          <p:cNvSpPr>
            <a:spLocks noGrp="1"/>
          </p:cNvSpPr>
          <p:nvPr>
            <p:ph type="sldNum" sz="quarter" idx="12"/>
          </p:nvPr>
        </p:nvSpPr>
        <p:spPr>
          <a:xfrm>
            <a:off x="11527231" y="6597324"/>
            <a:ext cx="437207" cy="175694"/>
          </a:xfrm>
        </p:spPr>
        <p:txBody>
          <a:bodyPr/>
          <a:lstStyle/>
          <a:p>
            <a:r>
              <a:rPr lang="en-CA" dirty="0"/>
              <a:t>10 of 28</a:t>
            </a:r>
          </a:p>
        </p:txBody>
      </p:sp>
    </p:spTree>
    <p:extLst>
      <p:ext uri="{BB962C8B-B14F-4D97-AF65-F5344CB8AC3E}">
        <p14:creationId xmlns:p14="http://schemas.microsoft.com/office/powerpoint/2010/main" val="159326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757E1-7212-46B1-BDB4-3BE1655E9A02}"/>
              </a:ext>
            </a:extLst>
          </p:cNvPr>
          <p:cNvSpPr>
            <a:spLocks noGrp="1"/>
          </p:cNvSpPr>
          <p:nvPr>
            <p:ph type="title"/>
          </p:nvPr>
        </p:nvSpPr>
        <p:spPr/>
        <p:txBody>
          <a:bodyPr/>
          <a:lstStyle/>
          <a:p>
            <a:r>
              <a:rPr lang="en-US" sz="3200" b="1" dirty="0">
                <a:solidFill>
                  <a:schemeClr val="bg1"/>
                </a:solidFill>
                <a:latin typeface="+mj-lt"/>
                <a:ea typeface="+mj-ea"/>
                <a:cs typeface="+mj-cs"/>
              </a:rPr>
              <a:t>Pay less, get more</a:t>
            </a:r>
            <a:br>
              <a:rPr lang="en-US" sz="3200" b="1" dirty="0">
                <a:solidFill>
                  <a:schemeClr val="bg1"/>
                </a:solidFill>
                <a:latin typeface="+mj-lt"/>
                <a:ea typeface="+mj-ea"/>
                <a:cs typeface="+mj-cs"/>
              </a:rPr>
            </a:br>
            <a:br>
              <a:rPr lang="en-US" sz="3200" b="1" dirty="0">
                <a:solidFill>
                  <a:schemeClr val="bg1"/>
                </a:solidFill>
                <a:latin typeface="+mj-lt"/>
                <a:ea typeface="+mj-ea"/>
                <a:cs typeface="+mj-cs"/>
              </a:rPr>
            </a:br>
            <a:endParaRPr lang="en-US" sz="2400" dirty="0">
              <a:solidFill>
                <a:schemeClr val="tx1"/>
              </a:solidFill>
            </a:endParaRPr>
          </a:p>
        </p:txBody>
      </p:sp>
      <p:sp>
        <p:nvSpPr>
          <p:cNvPr id="4" name="Slide Number Placeholder 3">
            <a:extLst>
              <a:ext uri="{FF2B5EF4-FFF2-40B4-BE49-F238E27FC236}">
                <a16:creationId xmlns:a16="http://schemas.microsoft.com/office/drawing/2014/main" id="{8F61DA73-4E6E-4AD6-A64E-78CCF5E7C9B7}"/>
              </a:ext>
            </a:extLst>
          </p:cNvPr>
          <p:cNvSpPr>
            <a:spLocks noGrp="1"/>
          </p:cNvSpPr>
          <p:nvPr>
            <p:ph type="sldNum" sz="quarter" idx="12"/>
          </p:nvPr>
        </p:nvSpPr>
        <p:spPr/>
        <p:txBody>
          <a:bodyPr/>
          <a:lstStyle/>
          <a:p>
            <a:fld id="{BB333B34-C87C-402E-ABB0-13B7C9DEBBC4}" type="slidenum">
              <a:rPr lang="en-CA" smtClean="0"/>
              <a:pPr/>
              <a:t>11</a:t>
            </a:fld>
            <a:r>
              <a:rPr lang="en-CA" dirty="0"/>
              <a:t> of 31</a:t>
            </a:r>
          </a:p>
          <a:p>
            <a:endParaRPr lang="en-US" dirty="0"/>
          </a:p>
        </p:txBody>
      </p:sp>
      <p:sp>
        <p:nvSpPr>
          <p:cNvPr id="6" name="Content Placeholder 5">
            <a:extLst>
              <a:ext uri="{FF2B5EF4-FFF2-40B4-BE49-F238E27FC236}">
                <a16:creationId xmlns:a16="http://schemas.microsoft.com/office/drawing/2014/main" id="{27009711-A45B-4D47-9DF4-2A2B0E96809C}"/>
              </a:ext>
            </a:extLst>
          </p:cNvPr>
          <p:cNvSpPr>
            <a:spLocks noGrp="1"/>
          </p:cNvSpPr>
          <p:nvPr>
            <p:ph idx="4294967295"/>
          </p:nvPr>
        </p:nvSpPr>
        <p:spPr>
          <a:xfrm>
            <a:off x="3355975" y="5835650"/>
            <a:ext cx="8832850" cy="660400"/>
          </a:xfrm>
        </p:spPr>
        <p:txBody>
          <a:bodyPr/>
          <a:lstStyle/>
          <a:p>
            <a:pPr marL="0" indent="0">
              <a:buNone/>
            </a:pPr>
            <a:r>
              <a:rPr lang="en-US" sz="900" dirty="0"/>
              <a:t>$1,000,000 Face Amount, PUL solve for premium $1CSV at lifetime. GUL competitors guarantee for lifetime.. Competitors include </a:t>
            </a:r>
            <a:r>
              <a:rPr lang="en-US" sz="900" dirty="0" err="1"/>
              <a:t>Corebridge</a:t>
            </a:r>
            <a:r>
              <a:rPr lang="en-US" sz="900" dirty="0"/>
              <a:t>, Mass Mutual, Nationwide, New York Life,  North American, Penn Mutual, Protective, and Prudential. </a:t>
            </a:r>
            <a:r>
              <a:rPr lang="en-US" sz="900" dirty="0">
                <a:effectLst/>
                <a:ea typeface="Calibri" panose="020F0502020204030204" pitchFamily="34" charset="0"/>
              </a:rPr>
              <a:t>Competitor information is current and accurate to the best of our knowledge as of </a:t>
            </a:r>
            <a:r>
              <a:rPr lang="en-US" sz="900" dirty="0">
                <a:ea typeface="Calibri" panose="020F0502020204030204" pitchFamily="34" charset="0"/>
              </a:rPr>
              <a:t>March 2023</a:t>
            </a:r>
            <a:r>
              <a:rPr lang="en-US" sz="900" dirty="0">
                <a:effectLst/>
                <a:ea typeface="Calibri" panose="020F0502020204030204" pitchFamily="34" charset="0"/>
              </a:rPr>
              <a:t>. The data shown is taken from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which vary in premiums, rates, fees, expenses, features and benefits. These comparisons cannot be used with the public.  Please have your clients consult with their financial professionals to find out which type of life insurance is most suitable for their needs.</a:t>
            </a:r>
          </a:p>
          <a:p>
            <a:pPr marL="0" indent="0">
              <a:buNone/>
            </a:pPr>
            <a:endParaRPr lang="en-US" sz="900" dirty="0"/>
          </a:p>
        </p:txBody>
      </p:sp>
      <p:sp>
        <p:nvSpPr>
          <p:cNvPr id="10" name="TextBox 9">
            <a:extLst>
              <a:ext uri="{FF2B5EF4-FFF2-40B4-BE49-F238E27FC236}">
                <a16:creationId xmlns:a16="http://schemas.microsoft.com/office/drawing/2014/main" id="{87D0738A-FD13-48FE-A3DD-C3773B7DF02D}"/>
              </a:ext>
            </a:extLst>
          </p:cNvPr>
          <p:cNvSpPr txBox="1"/>
          <p:nvPr/>
        </p:nvSpPr>
        <p:spPr>
          <a:xfrm>
            <a:off x="3481330" y="503752"/>
            <a:ext cx="6588086" cy="461665"/>
          </a:xfrm>
          <a:prstGeom prst="rect">
            <a:avLst/>
          </a:prstGeom>
          <a:noFill/>
        </p:spPr>
        <p:txBody>
          <a:bodyPr wrap="square">
            <a:spAutoFit/>
          </a:bodyPr>
          <a:lstStyle/>
          <a:p>
            <a:r>
              <a:rPr lang="en-US" sz="2400" b="1" dirty="0">
                <a:solidFill>
                  <a:schemeClr val="tx1"/>
                </a:solidFill>
              </a:rPr>
              <a:t>Competitive positioning</a:t>
            </a:r>
            <a:endParaRPr lang="en-US" sz="2400" b="1" dirty="0"/>
          </a:p>
        </p:txBody>
      </p:sp>
      <p:graphicFrame>
        <p:nvGraphicFramePr>
          <p:cNvPr id="2" name="Table 1">
            <a:extLst>
              <a:ext uri="{FF2B5EF4-FFF2-40B4-BE49-F238E27FC236}">
                <a16:creationId xmlns:a16="http://schemas.microsoft.com/office/drawing/2014/main" id="{517BBC35-659A-A931-208D-6CA6FFE39CC6}"/>
              </a:ext>
            </a:extLst>
          </p:cNvPr>
          <p:cNvGraphicFramePr>
            <a:graphicFrameLocks noGrp="1"/>
          </p:cNvGraphicFramePr>
          <p:nvPr/>
        </p:nvGraphicFramePr>
        <p:xfrm>
          <a:off x="3966342" y="1041539"/>
          <a:ext cx="7366054" cy="4674771"/>
        </p:xfrm>
        <a:graphic>
          <a:graphicData uri="http://schemas.openxmlformats.org/drawingml/2006/table">
            <a:tbl>
              <a:tblPr/>
              <a:tblGrid>
                <a:gridCol w="566620">
                  <a:extLst>
                    <a:ext uri="{9D8B030D-6E8A-4147-A177-3AD203B41FA5}">
                      <a16:colId xmlns:a16="http://schemas.microsoft.com/office/drawing/2014/main" val="400468692"/>
                    </a:ext>
                  </a:extLst>
                </a:gridCol>
                <a:gridCol w="1133239">
                  <a:extLst>
                    <a:ext uri="{9D8B030D-6E8A-4147-A177-3AD203B41FA5}">
                      <a16:colId xmlns:a16="http://schemas.microsoft.com/office/drawing/2014/main" val="3858767091"/>
                    </a:ext>
                  </a:extLst>
                </a:gridCol>
                <a:gridCol w="1133239">
                  <a:extLst>
                    <a:ext uri="{9D8B030D-6E8A-4147-A177-3AD203B41FA5}">
                      <a16:colId xmlns:a16="http://schemas.microsoft.com/office/drawing/2014/main" val="4191091137"/>
                    </a:ext>
                  </a:extLst>
                </a:gridCol>
                <a:gridCol w="1133239">
                  <a:extLst>
                    <a:ext uri="{9D8B030D-6E8A-4147-A177-3AD203B41FA5}">
                      <a16:colId xmlns:a16="http://schemas.microsoft.com/office/drawing/2014/main" val="3853582376"/>
                    </a:ext>
                  </a:extLst>
                </a:gridCol>
                <a:gridCol w="1133239">
                  <a:extLst>
                    <a:ext uri="{9D8B030D-6E8A-4147-A177-3AD203B41FA5}">
                      <a16:colId xmlns:a16="http://schemas.microsoft.com/office/drawing/2014/main" val="1434524358"/>
                    </a:ext>
                  </a:extLst>
                </a:gridCol>
                <a:gridCol w="1133239">
                  <a:extLst>
                    <a:ext uri="{9D8B030D-6E8A-4147-A177-3AD203B41FA5}">
                      <a16:colId xmlns:a16="http://schemas.microsoft.com/office/drawing/2014/main" val="1559511939"/>
                    </a:ext>
                  </a:extLst>
                </a:gridCol>
                <a:gridCol w="1133239">
                  <a:extLst>
                    <a:ext uri="{9D8B030D-6E8A-4147-A177-3AD203B41FA5}">
                      <a16:colId xmlns:a16="http://schemas.microsoft.com/office/drawing/2014/main" val="107431554"/>
                    </a:ext>
                  </a:extLst>
                </a:gridCol>
              </a:tblGrid>
              <a:tr h="184185">
                <a:tc>
                  <a:txBody>
                    <a:bodyPr/>
                    <a:lstStyle/>
                    <a:p>
                      <a:pPr algn="l" rtl="0" fontAlgn="ctr"/>
                      <a:r>
                        <a:rPr lang="en-US" sz="1000" b="1" i="0" u="none" strike="noStrike" dirty="0">
                          <a:solidFill>
                            <a:srgbClr val="000000"/>
                          </a:solidFill>
                          <a:effectLst/>
                          <a:latin typeface="Calibri" panose="020F0502020204030204" pitchFamily="34" charset="0"/>
                        </a:rPr>
                        <a:t> </a:t>
                      </a:r>
                    </a:p>
                  </a:txBody>
                  <a:tcPr marL="7929" marR="7929" marT="7929" marB="0" anchor="ctr">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rtl="0" fontAlgn="ctr"/>
                      <a:r>
                        <a:rPr lang="en-US" sz="1000" b="1" i="0" u="none" strike="noStrike">
                          <a:solidFill>
                            <a:srgbClr val="000000"/>
                          </a:solidFill>
                          <a:effectLst/>
                          <a:latin typeface="Calibri" panose="020F0502020204030204" pitchFamily="34" charset="0"/>
                        </a:rPr>
                        <a:t>Full Pay</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3192979"/>
                  </a:ext>
                </a:extLst>
              </a:tr>
              <a:tr h="184185">
                <a:tc>
                  <a:txBody>
                    <a:bodyPr/>
                    <a:lstStyle/>
                    <a:p>
                      <a:pPr algn="l" rtl="0" fontAlgn="ctr"/>
                      <a:r>
                        <a:rPr lang="en-US" sz="1000" b="1" i="0" u="none" strike="noStrike">
                          <a:solidFill>
                            <a:srgbClr val="000000"/>
                          </a:solidFill>
                          <a:effectLst/>
                          <a:latin typeface="Calibri" panose="020F0502020204030204" pitchFamily="34" charset="0"/>
                        </a:rPr>
                        <a:t> </a:t>
                      </a:r>
                    </a:p>
                  </a:txBody>
                  <a:tcPr marL="7929" marR="7929" marT="7929"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rtl="0" fontAlgn="ctr"/>
                      <a:r>
                        <a:rPr lang="en-US" sz="1000" b="1" i="0" u="none" strike="noStrike" dirty="0">
                          <a:solidFill>
                            <a:srgbClr val="000000"/>
                          </a:solidFill>
                          <a:effectLst/>
                          <a:latin typeface="Calibri" panose="020F0502020204030204" pitchFamily="34" charset="0"/>
                        </a:rPr>
                        <a:t>Male</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000" b="1" i="0" u="none" strike="noStrike">
                          <a:solidFill>
                            <a:srgbClr val="000000"/>
                          </a:solidFill>
                          <a:effectLst/>
                          <a:latin typeface="Calibri" panose="020F0502020204030204" pitchFamily="34" charset="0"/>
                        </a:rPr>
                        <a:t>Female</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7972519"/>
                  </a:ext>
                </a:extLst>
              </a:tr>
              <a:tr h="184185">
                <a:tc>
                  <a:txBody>
                    <a:bodyPr/>
                    <a:lstStyle/>
                    <a:p>
                      <a:pPr algn="l" rtl="0" fontAlgn="ctr"/>
                      <a:r>
                        <a:rPr lang="en-US" sz="1000" b="1" i="0" u="none" strike="noStrike">
                          <a:solidFill>
                            <a:srgbClr val="000000"/>
                          </a:solidFill>
                          <a:effectLst/>
                          <a:latin typeface="Calibri" panose="020F0502020204030204" pitchFamily="34" charset="0"/>
                        </a:rPr>
                        <a:t> </a:t>
                      </a:r>
                    </a:p>
                  </a:txBody>
                  <a:tcPr marL="7929" marR="7929" marT="79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Preferred Best</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Preferred</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Std Plus</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Preferred Best</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Preferred</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Std Plus</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806649"/>
                  </a:ext>
                </a:extLst>
              </a:tr>
              <a:tr h="160160">
                <a:tc>
                  <a:txBody>
                    <a:bodyPr/>
                    <a:lstStyle/>
                    <a:p>
                      <a:pPr algn="ctr" rtl="0" fontAlgn="b"/>
                      <a:r>
                        <a:rPr lang="en-US" sz="1000" b="0" i="0" u="none" strike="noStrike">
                          <a:solidFill>
                            <a:srgbClr val="000000"/>
                          </a:solidFill>
                          <a:effectLst/>
                          <a:latin typeface="Calibri" panose="020F0502020204030204" pitchFamily="34" charset="0"/>
                        </a:rPr>
                        <a:t>35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a:solidFill>
                            <a:srgbClr val="FFFFFF"/>
                          </a:solidFill>
                          <a:effectLst/>
                          <a:latin typeface="Calibri" panose="020F0502020204030204" pitchFamily="34" charset="0"/>
                        </a:rPr>
                        <a:t>-12%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2695351476"/>
                  </a:ext>
                </a:extLst>
              </a:tr>
              <a:tr h="160160">
                <a:tc>
                  <a:txBody>
                    <a:bodyPr/>
                    <a:lstStyle/>
                    <a:p>
                      <a:pPr algn="ctr" rtl="0" fontAlgn="b"/>
                      <a:r>
                        <a:rPr lang="en-US" sz="1000" b="0" i="0" u="none" strike="noStrike">
                          <a:solidFill>
                            <a:srgbClr val="000000"/>
                          </a:solidFill>
                          <a:effectLst/>
                          <a:latin typeface="Calibri" panose="020F0502020204030204" pitchFamily="34" charset="0"/>
                        </a:rPr>
                        <a:t>40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4196912786"/>
                  </a:ext>
                </a:extLst>
              </a:tr>
              <a:tr h="160160">
                <a:tc>
                  <a:txBody>
                    <a:bodyPr/>
                    <a:lstStyle/>
                    <a:p>
                      <a:pPr algn="ctr" rtl="0" fontAlgn="b"/>
                      <a:r>
                        <a:rPr lang="en-US" sz="1000" b="0" i="0" u="none" strike="noStrike">
                          <a:solidFill>
                            <a:srgbClr val="000000"/>
                          </a:solidFill>
                          <a:effectLst/>
                          <a:latin typeface="Calibri" panose="020F0502020204030204" pitchFamily="34" charset="0"/>
                        </a:rPr>
                        <a:t>45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4269706082"/>
                  </a:ext>
                </a:extLst>
              </a:tr>
              <a:tr h="160160">
                <a:tc>
                  <a:txBody>
                    <a:bodyPr/>
                    <a:lstStyle/>
                    <a:p>
                      <a:pPr algn="ctr" rtl="0" fontAlgn="b"/>
                      <a:r>
                        <a:rPr lang="en-US" sz="1000" b="0" i="0" u="none" strike="noStrike">
                          <a:solidFill>
                            <a:srgbClr val="000000"/>
                          </a:solidFill>
                          <a:effectLst/>
                          <a:latin typeface="Calibri" panose="020F0502020204030204" pitchFamily="34" charset="0"/>
                        </a:rPr>
                        <a:t>50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483697190"/>
                  </a:ext>
                </a:extLst>
              </a:tr>
              <a:tr h="160160">
                <a:tc>
                  <a:txBody>
                    <a:bodyPr/>
                    <a:lstStyle/>
                    <a:p>
                      <a:pPr algn="ctr" rtl="0" fontAlgn="b"/>
                      <a:r>
                        <a:rPr lang="en-US" sz="1000" b="0" i="0" u="none" strike="noStrike">
                          <a:solidFill>
                            <a:srgbClr val="000000"/>
                          </a:solidFill>
                          <a:effectLst/>
                          <a:latin typeface="Calibri" panose="020F0502020204030204" pitchFamily="34" charset="0"/>
                        </a:rPr>
                        <a:t>55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1400350918"/>
                  </a:ext>
                </a:extLst>
              </a:tr>
              <a:tr h="160160">
                <a:tc>
                  <a:txBody>
                    <a:bodyPr/>
                    <a:lstStyle/>
                    <a:p>
                      <a:pPr algn="ctr" rtl="0" fontAlgn="b"/>
                      <a:r>
                        <a:rPr lang="en-US" sz="1000" b="0" i="0" u="none" strike="noStrike">
                          <a:solidFill>
                            <a:srgbClr val="000000"/>
                          </a:solidFill>
                          <a:effectLst/>
                          <a:latin typeface="Calibri" panose="020F0502020204030204" pitchFamily="34" charset="0"/>
                        </a:rPr>
                        <a:t>60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3268097605"/>
                  </a:ext>
                </a:extLst>
              </a:tr>
              <a:tr h="160160">
                <a:tc>
                  <a:txBody>
                    <a:bodyPr/>
                    <a:lstStyle/>
                    <a:p>
                      <a:pPr algn="ctr" rtl="0" fontAlgn="b"/>
                      <a:r>
                        <a:rPr lang="en-US" sz="1000" b="0" i="0" u="none" strike="noStrike">
                          <a:solidFill>
                            <a:srgbClr val="000000"/>
                          </a:solidFill>
                          <a:effectLst/>
                          <a:latin typeface="Calibri" panose="020F0502020204030204" pitchFamily="34" charset="0"/>
                        </a:rPr>
                        <a:t>65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96009874"/>
                  </a:ext>
                </a:extLst>
              </a:tr>
              <a:tr h="160160">
                <a:tc>
                  <a:txBody>
                    <a:bodyPr/>
                    <a:lstStyle/>
                    <a:p>
                      <a:pPr algn="ctr" rtl="0" fontAlgn="b"/>
                      <a:r>
                        <a:rPr lang="en-US" sz="1000" b="0" i="0" u="none" strike="noStrike">
                          <a:solidFill>
                            <a:srgbClr val="000000"/>
                          </a:solidFill>
                          <a:effectLst/>
                          <a:latin typeface="Calibri" panose="020F0502020204030204" pitchFamily="34" charset="0"/>
                        </a:rPr>
                        <a:t>70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3347307933"/>
                  </a:ext>
                </a:extLst>
              </a:tr>
              <a:tr h="160160">
                <a:tc>
                  <a:txBody>
                    <a:bodyPr/>
                    <a:lstStyle/>
                    <a:p>
                      <a:pPr algn="ctr" rtl="0" fontAlgn="b"/>
                      <a:r>
                        <a:rPr lang="en-US" sz="1000" b="0" i="0" u="none" strike="noStrike">
                          <a:solidFill>
                            <a:srgbClr val="000000"/>
                          </a:solidFill>
                          <a:effectLst/>
                          <a:latin typeface="Calibri" panose="020F0502020204030204" pitchFamily="34" charset="0"/>
                        </a:rPr>
                        <a:t>75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dirty="0">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999B"/>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2397904289"/>
                  </a:ext>
                </a:extLst>
              </a:tr>
              <a:tr h="160160">
                <a:tc>
                  <a:txBody>
                    <a:bodyPr/>
                    <a:lstStyle/>
                    <a:p>
                      <a:pPr algn="ctr" rtl="0" fontAlgn="b"/>
                      <a:r>
                        <a:rPr lang="en-US" sz="1000" b="0" i="0" u="none" strike="noStrike">
                          <a:solidFill>
                            <a:srgbClr val="000000"/>
                          </a:solidFill>
                          <a:effectLst/>
                          <a:latin typeface="Calibri" panose="020F0502020204030204" pitchFamily="34" charset="0"/>
                        </a:rPr>
                        <a:t>80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-12%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2519579101"/>
                  </a:ext>
                </a:extLst>
              </a:tr>
              <a:tr h="160160">
                <a:tc>
                  <a:txBody>
                    <a:bodyPr/>
                    <a:lstStyle/>
                    <a:p>
                      <a:pPr algn="l"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7929" marR="7929" marT="79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073399"/>
                  </a:ext>
                </a:extLst>
              </a:tr>
              <a:tr h="238879">
                <a:tc>
                  <a:txBody>
                    <a:bodyPr/>
                    <a:lstStyle/>
                    <a:p>
                      <a:pPr algn="l" fontAlgn="ctr"/>
                      <a:r>
                        <a:rPr lang="en-US" sz="1600" b="0" i="0" u="none" strike="noStrike">
                          <a:solidFill>
                            <a:srgbClr val="000000"/>
                          </a:solidFill>
                          <a:effectLst/>
                          <a:latin typeface="Arial" panose="020B0604020202020204" pitchFamily="34" charset="0"/>
                        </a:rPr>
                        <a:t> </a:t>
                      </a:r>
                    </a:p>
                  </a:txBody>
                  <a:tcPr marL="7929" marR="7929" marT="7929" marB="0" anchor="ctr">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rtl="0" fontAlgn="ctr"/>
                      <a:r>
                        <a:rPr lang="en-US" sz="1000" b="1" i="0" u="none" strike="noStrike" dirty="0">
                          <a:solidFill>
                            <a:srgbClr val="000000"/>
                          </a:solidFill>
                          <a:effectLst/>
                          <a:latin typeface="Calibri" panose="020F0502020204030204" pitchFamily="34" charset="0"/>
                        </a:rPr>
                        <a:t>Single Pay</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8866665"/>
                  </a:ext>
                </a:extLst>
              </a:tr>
              <a:tr h="238879">
                <a:tc>
                  <a:txBody>
                    <a:bodyPr/>
                    <a:lstStyle/>
                    <a:p>
                      <a:pPr algn="l" fontAlgn="ctr"/>
                      <a:r>
                        <a:rPr lang="en-US" sz="1600" b="0" i="0" u="none" strike="noStrike">
                          <a:solidFill>
                            <a:srgbClr val="000000"/>
                          </a:solidFill>
                          <a:effectLst/>
                          <a:latin typeface="Arial" panose="020B0604020202020204" pitchFamily="34" charset="0"/>
                        </a:rPr>
                        <a:t> </a:t>
                      </a:r>
                    </a:p>
                  </a:txBody>
                  <a:tcPr marL="7929" marR="7929" marT="7929"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rtl="0" fontAlgn="ctr"/>
                      <a:r>
                        <a:rPr lang="en-US" sz="1000" b="1" i="0" u="none" strike="noStrike">
                          <a:solidFill>
                            <a:srgbClr val="000000"/>
                          </a:solidFill>
                          <a:effectLst/>
                          <a:latin typeface="Calibri" panose="020F0502020204030204" pitchFamily="34" charset="0"/>
                        </a:rPr>
                        <a:t>Male</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000" b="1" i="0" u="none" strike="noStrike" dirty="0">
                          <a:solidFill>
                            <a:srgbClr val="000000"/>
                          </a:solidFill>
                          <a:effectLst/>
                          <a:latin typeface="Calibri" panose="020F0502020204030204" pitchFamily="34" charset="0"/>
                        </a:rPr>
                        <a:t>Female</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4036516"/>
                  </a:ext>
                </a:extLst>
              </a:tr>
              <a:tr h="238879">
                <a:tc>
                  <a:txBody>
                    <a:bodyPr/>
                    <a:lstStyle/>
                    <a:p>
                      <a:pPr algn="l" fontAlgn="ctr"/>
                      <a:r>
                        <a:rPr lang="en-US" sz="1600" b="0" i="0" u="none" strike="noStrike">
                          <a:solidFill>
                            <a:srgbClr val="000000"/>
                          </a:solidFill>
                          <a:effectLst/>
                          <a:latin typeface="Arial" panose="020B0604020202020204" pitchFamily="34" charset="0"/>
                        </a:rPr>
                        <a:t> </a:t>
                      </a:r>
                    </a:p>
                  </a:txBody>
                  <a:tcPr marL="7929" marR="7929" marT="79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Best </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Preferred</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Std Plus</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Calibri" panose="020F0502020204030204" pitchFamily="34" charset="0"/>
                        </a:rPr>
                        <a:t>Best</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Preferred</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anose="020F0502020204030204" pitchFamily="34" charset="0"/>
                        </a:rPr>
                        <a:t>Std Plus</a:t>
                      </a:r>
                    </a:p>
                  </a:txBody>
                  <a:tcPr marL="7929" marR="7929" marT="7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414923"/>
                  </a:ext>
                </a:extLst>
              </a:tr>
              <a:tr h="160160">
                <a:tc>
                  <a:txBody>
                    <a:bodyPr/>
                    <a:lstStyle/>
                    <a:p>
                      <a:pPr algn="ctr" rtl="0" fontAlgn="b"/>
                      <a:r>
                        <a:rPr lang="en-US" sz="1000" b="0" i="0" u="none" strike="noStrike">
                          <a:solidFill>
                            <a:srgbClr val="000000"/>
                          </a:solidFill>
                          <a:effectLst/>
                          <a:latin typeface="Calibri" panose="020F0502020204030204" pitchFamily="34" charset="0"/>
                        </a:rPr>
                        <a:t>35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-24%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1158785162"/>
                  </a:ext>
                </a:extLst>
              </a:tr>
              <a:tr h="160160">
                <a:tc>
                  <a:txBody>
                    <a:bodyPr/>
                    <a:lstStyle/>
                    <a:p>
                      <a:pPr algn="ctr" rtl="0" fontAlgn="b"/>
                      <a:r>
                        <a:rPr lang="en-US" sz="1000" b="0" i="0" u="none" strike="noStrike">
                          <a:solidFill>
                            <a:srgbClr val="000000"/>
                          </a:solidFill>
                          <a:effectLst/>
                          <a:latin typeface="Calibri" panose="020F0502020204030204" pitchFamily="34" charset="0"/>
                        </a:rPr>
                        <a:t>40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-23%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788825895"/>
                  </a:ext>
                </a:extLst>
              </a:tr>
              <a:tr h="160160">
                <a:tc>
                  <a:txBody>
                    <a:bodyPr/>
                    <a:lstStyle/>
                    <a:p>
                      <a:pPr algn="ctr" rtl="0" fontAlgn="b"/>
                      <a:r>
                        <a:rPr lang="en-US" sz="1000" b="0" i="0" u="none" strike="noStrike">
                          <a:solidFill>
                            <a:srgbClr val="000000"/>
                          </a:solidFill>
                          <a:effectLst/>
                          <a:latin typeface="Calibri" panose="020F0502020204030204" pitchFamily="34" charset="0"/>
                        </a:rPr>
                        <a:t>45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-32%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734571456"/>
                  </a:ext>
                </a:extLst>
              </a:tr>
              <a:tr h="160160">
                <a:tc>
                  <a:txBody>
                    <a:bodyPr/>
                    <a:lstStyle/>
                    <a:p>
                      <a:pPr algn="ctr" rtl="0" fontAlgn="b"/>
                      <a:r>
                        <a:rPr lang="en-US" sz="1000" b="0" i="0" u="none" strike="noStrike">
                          <a:solidFill>
                            <a:srgbClr val="000000"/>
                          </a:solidFill>
                          <a:effectLst/>
                          <a:latin typeface="Calibri" panose="020F0502020204030204" pitchFamily="34" charset="0"/>
                        </a:rPr>
                        <a:t>50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-18%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2594000006"/>
                  </a:ext>
                </a:extLst>
              </a:tr>
              <a:tr h="160160">
                <a:tc>
                  <a:txBody>
                    <a:bodyPr/>
                    <a:lstStyle/>
                    <a:p>
                      <a:pPr algn="ctr" rtl="0" fontAlgn="b"/>
                      <a:r>
                        <a:rPr lang="en-US" sz="1000" b="0" i="0" u="none" strike="noStrike">
                          <a:solidFill>
                            <a:srgbClr val="000000"/>
                          </a:solidFill>
                          <a:effectLst/>
                          <a:latin typeface="Calibri" panose="020F0502020204030204" pitchFamily="34" charset="0"/>
                        </a:rPr>
                        <a:t>55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-17%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2156973759"/>
                  </a:ext>
                </a:extLst>
              </a:tr>
              <a:tr h="160160">
                <a:tc>
                  <a:txBody>
                    <a:bodyPr/>
                    <a:lstStyle/>
                    <a:p>
                      <a:pPr algn="ctr" rtl="0" fontAlgn="b"/>
                      <a:r>
                        <a:rPr lang="en-US" sz="1000" b="0" i="0" u="none" strike="noStrike">
                          <a:solidFill>
                            <a:srgbClr val="000000"/>
                          </a:solidFill>
                          <a:effectLst/>
                          <a:latin typeface="Calibri" panose="020F0502020204030204" pitchFamily="34" charset="0"/>
                        </a:rPr>
                        <a:t>60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-25%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1225697877"/>
                  </a:ext>
                </a:extLst>
              </a:tr>
              <a:tr h="160160">
                <a:tc>
                  <a:txBody>
                    <a:bodyPr/>
                    <a:lstStyle/>
                    <a:p>
                      <a:pPr algn="ctr" rtl="0" fontAlgn="b"/>
                      <a:r>
                        <a:rPr lang="en-US" sz="1000" b="0" i="0" u="none" strike="noStrike">
                          <a:solidFill>
                            <a:srgbClr val="000000"/>
                          </a:solidFill>
                          <a:effectLst/>
                          <a:latin typeface="Calibri" panose="020F0502020204030204" pitchFamily="34" charset="0"/>
                        </a:rPr>
                        <a:t>65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-28%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4110461306"/>
                  </a:ext>
                </a:extLst>
              </a:tr>
              <a:tr h="160160">
                <a:tc>
                  <a:txBody>
                    <a:bodyPr/>
                    <a:lstStyle/>
                    <a:p>
                      <a:pPr algn="ctr" rtl="0" fontAlgn="b"/>
                      <a:r>
                        <a:rPr lang="en-US" sz="1000" b="0" i="0" u="none" strike="noStrike">
                          <a:solidFill>
                            <a:srgbClr val="000000"/>
                          </a:solidFill>
                          <a:effectLst/>
                          <a:latin typeface="Calibri" panose="020F0502020204030204" pitchFamily="34" charset="0"/>
                        </a:rPr>
                        <a:t>70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-19%</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-26%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-24%</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2675533576"/>
                  </a:ext>
                </a:extLst>
              </a:tr>
              <a:tr h="160160">
                <a:tc>
                  <a:txBody>
                    <a:bodyPr/>
                    <a:lstStyle/>
                    <a:p>
                      <a:pPr algn="ctr" rtl="0" fontAlgn="b"/>
                      <a:r>
                        <a:rPr lang="en-US" sz="1000" b="0" i="0" u="none" strike="noStrike">
                          <a:solidFill>
                            <a:srgbClr val="000000"/>
                          </a:solidFill>
                          <a:effectLst/>
                          <a:latin typeface="Calibri" panose="020F0502020204030204" pitchFamily="34" charset="0"/>
                        </a:rPr>
                        <a:t>75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-20%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-18%</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-25%</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-22%</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FFFFFF"/>
                          </a:solidFill>
                          <a:effectLst/>
                          <a:latin typeface="Calibri" panose="020F0502020204030204" pitchFamily="34" charset="0"/>
                        </a:rPr>
                        <a:t>-16%</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extLst>
                  <a:ext uri="{0D108BD9-81ED-4DB2-BD59-A6C34878D82A}">
                    <a16:rowId xmlns:a16="http://schemas.microsoft.com/office/drawing/2014/main" val="164338592"/>
                  </a:ext>
                </a:extLst>
              </a:tr>
              <a:tr h="160160">
                <a:tc>
                  <a:txBody>
                    <a:bodyPr/>
                    <a:lstStyle/>
                    <a:p>
                      <a:pPr algn="ctr" rtl="0" fontAlgn="b"/>
                      <a:r>
                        <a:rPr lang="en-US" sz="1000" b="0" i="0" u="none" strike="noStrike">
                          <a:solidFill>
                            <a:srgbClr val="000000"/>
                          </a:solidFill>
                          <a:effectLst/>
                          <a:latin typeface="Calibri" panose="020F0502020204030204" pitchFamily="34" charset="0"/>
                        </a:rPr>
                        <a:t>80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FFFF"/>
                          </a:solidFill>
                          <a:effectLst/>
                          <a:latin typeface="Calibri" panose="020F0502020204030204" pitchFamily="34" charset="0"/>
                        </a:rPr>
                        <a:t>-17%</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tc>
                  <a:txBody>
                    <a:bodyPr/>
                    <a:lstStyle/>
                    <a:p>
                      <a:pPr algn="ctr" fontAlgn="b"/>
                      <a:r>
                        <a:rPr lang="en-US" sz="1000" b="0" i="0" u="none" strike="noStrike">
                          <a:solidFill>
                            <a:srgbClr val="FFFFFF"/>
                          </a:solidFill>
                          <a:effectLst/>
                          <a:latin typeface="Calibri" panose="020F0502020204030204" pitchFamily="34" charset="0"/>
                        </a:rPr>
                        <a:t>-23%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a:solidFill>
                            <a:srgbClr val="FFFFFF"/>
                          </a:solidFill>
                          <a:effectLst/>
                          <a:latin typeface="Calibri" panose="020F0502020204030204" pitchFamily="34" charset="0"/>
                        </a:rPr>
                        <a:t>-11%</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9B67"/>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7929" marR="7929" marT="7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893"/>
                    </a:solidFill>
                  </a:tcPr>
                </a:tc>
                <a:extLst>
                  <a:ext uri="{0D108BD9-81ED-4DB2-BD59-A6C34878D82A}">
                    <a16:rowId xmlns:a16="http://schemas.microsoft.com/office/drawing/2014/main" val="4191832229"/>
                  </a:ext>
                </a:extLst>
              </a:tr>
            </a:tbl>
          </a:graphicData>
        </a:graphic>
      </p:graphicFrame>
    </p:spTree>
    <p:extLst>
      <p:ext uri="{BB962C8B-B14F-4D97-AF65-F5344CB8AC3E}">
        <p14:creationId xmlns:p14="http://schemas.microsoft.com/office/powerpoint/2010/main" val="287381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02DCDE-77E8-4C1A-8D4F-68810D547AE5}"/>
              </a:ext>
            </a:extLst>
          </p:cNvPr>
          <p:cNvSpPr>
            <a:spLocks noGrp="1"/>
          </p:cNvSpPr>
          <p:nvPr>
            <p:ph type="title"/>
          </p:nvPr>
        </p:nvSpPr>
        <p:spPr/>
        <p:txBody>
          <a:bodyPr/>
          <a:lstStyle/>
          <a:p>
            <a:r>
              <a:rPr lang="en-US" sz="3200" b="1" dirty="0">
                <a:solidFill>
                  <a:schemeClr val="bg1"/>
                </a:solidFill>
                <a:latin typeface="+mj-lt"/>
                <a:ea typeface="+mj-ea"/>
                <a:cs typeface="+mj-cs"/>
              </a:rPr>
              <a:t>Pay less, get more</a:t>
            </a:r>
            <a:br>
              <a:rPr lang="en-US" sz="3200" b="1" dirty="0">
                <a:solidFill>
                  <a:schemeClr val="bg1"/>
                </a:solidFill>
                <a:latin typeface="+mj-lt"/>
                <a:ea typeface="+mj-ea"/>
                <a:cs typeface="+mj-cs"/>
              </a:rPr>
            </a:br>
            <a:br>
              <a:rPr lang="en-US" sz="3200" b="1" dirty="0">
                <a:solidFill>
                  <a:schemeClr val="bg1"/>
                </a:solidFill>
                <a:latin typeface="+mj-lt"/>
                <a:ea typeface="+mj-ea"/>
                <a:cs typeface="+mj-cs"/>
              </a:rPr>
            </a:br>
            <a:endParaRPr lang="en-US" sz="3200" dirty="0"/>
          </a:p>
        </p:txBody>
      </p:sp>
      <p:sp>
        <p:nvSpPr>
          <p:cNvPr id="4" name="Slide Number Placeholder 3">
            <a:extLst>
              <a:ext uri="{FF2B5EF4-FFF2-40B4-BE49-F238E27FC236}">
                <a16:creationId xmlns:a16="http://schemas.microsoft.com/office/drawing/2014/main" id="{6AB375A5-E317-47AC-810C-01AE096B4C24}"/>
              </a:ext>
            </a:extLst>
          </p:cNvPr>
          <p:cNvSpPr>
            <a:spLocks noGrp="1"/>
          </p:cNvSpPr>
          <p:nvPr>
            <p:ph type="sldNum" sz="quarter" idx="12"/>
          </p:nvPr>
        </p:nvSpPr>
        <p:spPr>
          <a:xfrm>
            <a:off x="11449993" y="6592510"/>
            <a:ext cx="437207" cy="175694"/>
          </a:xfrm>
        </p:spPr>
        <p:txBody>
          <a:bodyPr/>
          <a:lstStyle/>
          <a:p>
            <a:r>
              <a:rPr lang="en-CA"/>
              <a:t>12 of 28</a:t>
            </a:r>
            <a:endParaRPr lang="en-US" dirty="0"/>
          </a:p>
        </p:txBody>
      </p:sp>
      <p:sp>
        <p:nvSpPr>
          <p:cNvPr id="6" name="Content Placeholder 5">
            <a:extLst>
              <a:ext uri="{FF2B5EF4-FFF2-40B4-BE49-F238E27FC236}">
                <a16:creationId xmlns:a16="http://schemas.microsoft.com/office/drawing/2014/main" id="{514F96BA-EFBA-4D6C-9AFD-FD30CAD02867}"/>
              </a:ext>
            </a:extLst>
          </p:cNvPr>
          <p:cNvSpPr>
            <a:spLocks noGrp="1"/>
          </p:cNvSpPr>
          <p:nvPr>
            <p:ph idx="4294967295"/>
          </p:nvPr>
        </p:nvSpPr>
        <p:spPr>
          <a:xfrm>
            <a:off x="3721100" y="5777174"/>
            <a:ext cx="8166100" cy="338137"/>
          </a:xfrm>
        </p:spPr>
        <p:txBody>
          <a:bodyPr/>
          <a:lstStyle/>
          <a:p>
            <a:pPr marL="0" indent="0">
              <a:buNone/>
            </a:pPr>
            <a:r>
              <a:rPr lang="en-US" sz="900" dirty="0">
                <a:latin typeface="+mj-lt"/>
              </a:rPr>
              <a:t>$1,000,000 Face Amount, PUL solve for premium $1CSV at lifetime. GUL competitors guarantee for lifetime</a:t>
            </a:r>
            <a:r>
              <a:rPr lang="en-US" sz="900" b="0" i="0" u="none" strike="noStrike" baseline="0" dirty="0">
                <a:latin typeface="+mj-lt"/>
              </a:rPr>
              <a:t> Competitor information is current and accurate to the best of our knowledge as of March 2023. The data shown is taken from various company illustrations. Current crediting rates may be different for each company and may not be guaranteed.</a:t>
            </a:r>
            <a:r>
              <a:rPr lang="en-US" sz="900" dirty="0">
                <a:latin typeface="+mj-lt"/>
              </a:rPr>
              <a:t> Values are not guaranteed and certain assumptions are subject to change by the insurer.</a:t>
            </a:r>
            <a:r>
              <a:rPr lang="en-US" sz="900" b="0" i="0" u="none" strike="noStrike" baseline="0" dirty="0">
                <a:latin typeface="+mj-lt"/>
              </a:rPr>
              <a:t> Actual results may be more or less favorable. The comparisons in this communication are of different products that vary in premiums, rates, fees, expenses, features and benefits. These comparisons cannot be used with the public. Please have your clients consult their financial professional to find out which type of life insurance is most suitable.</a:t>
            </a:r>
            <a:endParaRPr lang="en-US" sz="900" dirty="0">
              <a:latin typeface="+mj-lt"/>
            </a:endParaRPr>
          </a:p>
          <a:p>
            <a:pPr marL="0" indent="0">
              <a:buNone/>
            </a:pPr>
            <a:r>
              <a:rPr lang="en-US" sz="900" dirty="0"/>
              <a:t>.</a:t>
            </a:r>
          </a:p>
          <a:p>
            <a:endParaRPr lang="en-US" sz="900" dirty="0"/>
          </a:p>
        </p:txBody>
      </p:sp>
      <p:sp>
        <p:nvSpPr>
          <p:cNvPr id="8" name="TextBox 7">
            <a:extLst>
              <a:ext uri="{FF2B5EF4-FFF2-40B4-BE49-F238E27FC236}">
                <a16:creationId xmlns:a16="http://schemas.microsoft.com/office/drawing/2014/main" id="{B9582FA7-DDD1-4A9C-B9B2-93190B102000}"/>
              </a:ext>
            </a:extLst>
          </p:cNvPr>
          <p:cNvSpPr txBox="1"/>
          <p:nvPr/>
        </p:nvSpPr>
        <p:spPr>
          <a:xfrm>
            <a:off x="4022725" y="622490"/>
            <a:ext cx="3442581" cy="369332"/>
          </a:xfrm>
          <a:prstGeom prst="rect">
            <a:avLst/>
          </a:prstGeom>
          <a:noFill/>
        </p:spPr>
        <p:txBody>
          <a:bodyPr wrap="square" rtlCol="0">
            <a:spAutoFit/>
          </a:bodyPr>
          <a:lstStyle/>
          <a:p>
            <a:r>
              <a:rPr lang="en-US" b="1" dirty="0">
                <a:solidFill>
                  <a:prstClr val="black"/>
                </a:solidFill>
                <a:latin typeface="Calibri" panose="020F0502020204030204" pitchFamily="34" charset="0"/>
                <a:cs typeface="Calibri" panose="020F0502020204030204" pitchFamily="34" charset="0"/>
              </a:rPr>
              <a:t>Male 65, preferred, level-pay</a:t>
            </a:r>
          </a:p>
        </p:txBody>
      </p:sp>
      <p:sp>
        <p:nvSpPr>
          <p:cNvPr id="10" name="TextBox 9">
            <a:extLst>
              <a:ext uri="{FF2B5EF4-FFF2-40B4-BE49-F238E27FC236}">
                <a16:creationId xmlns:a16="http://schemas.microsoft.com/office/drawing/2014/main" id="{38C03C06-3792-405C-A79F-541164525924}"/>
              </a:ext>
            </a:extLst>
          </p:cNvPr>
          <p:cNvSpPr txBox="1"/>
          <p:nvPr/>
        </p:nvSpPr>
        <p:spPr>
          <a:xfrm>
            <a:off x="4073121" y="3508200"/>
            <a:ext cx="4839525" cy="369332"/>
          </a:xfrm>
          <a:prstGeom prst="rect">
            <a:avLst/>
          </a:prstGeom>
          <a:noFill/>
        </p:spPr>
        <p:txBody>
          <a:bodyPr wrap="square" rtlCol="0">
            <a:spAutoFit/>
          </a:bodyPr>
          <a:lstStyle/>
          <a:p>
            <a:r>
              <a:rPr lang="en-US" b="1" dirty="0">
                <a:solidFill>
                  <a:prstClr val="black"/>
                </a:solidFill>
                <a:latin typeface="Calibri" panose="020F0502020204030204" pitchFamily="34" charset="0"/>
                <a:cs typeface="Calibri" panose="020F0502020204030204" pitchFamily="34" charset="0"/>
              </a:rPr>
              <a:t>Female 65, super preferred, single-pay</a:t>
            </a:r>
          </a:p>
        </p:txBody>
      </p:sp>
      <p:sp>
        <p:nvSpPr>
          <p:cNvPr id="11" name="TextBox 10">
            <a:extLst>
              <a:ext uri="{FF2B5EF4-FFF2-40B4-BE49-F238E27FC236}">
                <a16:creationId xmlns:a16="http://schemas.microsoft.com/office/drawing/2014/main" id="{0B5DC92C-A5B6-431B-BD9F-D1C26F047E5C}"/>
              </a:ext>
            </a:extLst>
          </p:cNvPr>
          <p:cNvSpPr txBox="1"/>
          <p:nvPr/>
        </p:nvSpPr>
        <p:spPr>
          <a:xfrm>
            <a:off x="3404212" y="207261"/>
            <a:ext cx="6588086" cy="461665"/>
          </a:xfrm>
          <a:prstGeom prst="rect">
            <a:avLst/>
          </a:prstGeom>
          <a:noFill/>
        </p:spPr>
        <p:txBody>
          <a:bodyPr wrap="square">
            <a:spAutoFit/>
          </a:bodyPr>
          <a:lstStyle/>
          <a:p>
            <a:r>
              <a:rPr lang="en-US" sz="2400" b="1" dirty="0"/>
              <a:t>Premium savings across the board</a:t>
            </a:r>
          </a:p>
        </p:txBody>
      </p:sp>
      <p:graphicFrame>
        <p:nvGraphicFramePr>
          <p:cNvPr id="5" name="Table 4">
            <a:extLst>
              <a:ext uri="{FF2B5EF4-FFF2-40B4-BE49-F238E27FC236}">
                <a16:creationId xmlns:a16="http://schemas.microsoft.com/office/drawing/2014/main" id="{251CC338-9B17-4B13-AAFC-7CF29635E65C}"/>
              </a:ext>
            </a:extLst>
          </p:cNvPr>
          <p:cNvGraphicFramePr>
            <a:graphicFrameLocks noGrp="1"/>
          </p:cNvGraphicFramePr>
          <p:nvPr>
            <p:extLst>
              <p:ext uri="{D42A27DB-BD31-4B8C-83A1-F6EECF244321}">
                <p14:modId xmlns:p14="http://schemas.microsoft.com/office/powerpoint/2010/main" val="2059501145"/>
              </p:ext>
            </p:extLst>
          </p:nvPr>
        </p:nvGraphicFramePr>
        <p:xfrm>
          <a:off x="4100363" y="1198372"/>
          <a:ext cx="6884863" cy="2062424"/>
        </p:xfrm>
        <a:graphic>
          <a:graphicData uri="http://schemas.openxmlformats.org/drawingml/2006/table">
            <a:tbl>
              <a:tblPr/>
              <a:tblGrid>
                <a:gridCol w="2474103">
                  <a:extLst>
                    <a:ext uri="{9D8B030D-6E8A-4147-A177-3AD203B41FA5}">
                      <a16:colId xmlns:a16="http://schemas.microsoft.com/office/drawing/2014/main" val="4281241085"/>
                    </a:ext>
                  </a:extLst>
                </a:gridCol>
                <a:gridCol w="914275">
                  <a:extLst>
                    <a:ext uri="{9D8B030D-6E8A-4147-A177-3AD203B41FA5}">
                      <a16:colId xmlns:a16="http://schemas.microsoft.com/office/drawing/2014/main" val="861905296"/>
                    </a:ext>
                  </a:extLst>
                </a:gridCol>
                <a:gridCol w="1161376">
                  <a:extLst>
                    <a:ext uri="{9D8B030D-6E8A-4147-A177-3AD203B41FA5}">
                      <a16:colId xmlns:a16="http://schemas.microsoft.com/office/drawing/2014/main" val="4164418041"/>
                    </a:ext>
                  </a:extLst>
                </a:gridCol>
                <a:gridCol w="1408478">
                  <a:extLst>
                    <a:ext uri="{9D8B030D-6E8A-4147-A177-3AD203B41FA5}">
                      <a16:colId xmlns:a16="http://schemas.microsoft.com/office/drawing/2014/main" val="254303959"/>
                    </a:ext>
                  </a:extLst>
                </a:gridCol>
                <a:gridCol w="926631">
                  <a:extLst>
                    <a:ext uri="{9D8B030D-6E8A-4147-A177-3AD203B41FA5}">
                      <a16:colId xmlns:a16="http://schemas.microsoft.com/office/drawing/2014/main" val="4086533859"/>
                    </a:ext>
                  </a:extLst>
                </a:gridCol>
              </a:tblGrid>
              <a:tr h="257803">
                <a:tc>
                  <a:txBody>
                    <a:bodyPr/>
                    <a:lstStyle/>
                    <a:p>
                      <a:pPr algn="l" rtl="0" fontAlgn="b"/>
                      <a:r>
                        <a:rPr lang="en-US" sz="1200" b="1" i="0" u="none" strike="noStrike" dirty="0">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dirty="0">
                          <a:solidFill>
                            <a:srgbClr val="FFFFFF"/>
                          </a:solidFill>
                          <a:effectLst/>
                          <a:latin typeface="Calibri" panose="020F0502020204030204" pitchFamily="34" charset="0"/>
                        </a:rPr>
                        <a:t>% 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NLG Duration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1316392364"/>
                  </a:ext>
                </a:extLst>
              </a:tr>
              <a:tr h="257803">
                <a:tc>
                  <a:txBody>
                    <a:bodyPr/>
                    <a:lstStyle/>
                    <a:p>
                      <a:pPr algn="l" rtl="0" fontAlgn="b"/>
                      <a:r>
                        <a:rPr lang="en-US" sz="1200" b="1" i="0" u="none" strike="noStrike">
                          <a:solidFill>
                            <a:srgbClr val="000000"/>
                          </a:solidFill>
                          <a:effectLst/>
                          <a:latin typeface="Calibri" panose="020F0502020204030204" pitchFamily="34" charset="0"/>
                        </a:rPr>
                        <a:t>Protection UL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$20,369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$21,360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3521438096"/>
                  </a:ext>
                </a:extLst>
              </a:tr>
              <a:tr h="257803">
                <a:tc>
                  <a:txBody>
                    <a:bodyPr/>
                    <a:lstStyle/>
                    <a:p>
                      <a:pPr algn="l" rtl="0" fontAlgn="b"/>
                      <a:r>
                        <a:rPr lang="en-US" sz="1200" b="0" i="0" u="none" strike="noStrike">
                          <a:solidFill>
                            <a:srgbClr val="000000"/>
                          </a:solidFill>
                          <a:effectLst/>
                          <a:latin typeface="Calibri" panose="020F0502020204030204" pitchFamily="34" charset="0"/>
                        </a:rPr>
                        <a:t>Protective Lifetime Assurance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$22,764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$22,764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121223"/>
                  </a:ext>
                </a:extLst>
              </a:tr>
              <a:tr h="257803">
                <a:tc>
                  <a:txBody>
                    <a:bodyPr/>
                    <a:lstStyle/>
                    <a:p>
                      <a:pPr algn="l" rtl="0" fontAlgn="b"/>
                      <a:r>
                        <a:rPr lang="en-US" sz="1200" b="0" i="0" u="none" strike="noStrike">
                          <a:solidFill>
                            <a:srgbClr val="000000"/>
                          </a:solidFill>
                          <a:effectLst/>
                          <a:latin typeface="Calibri" panose="020F0502020204030204" pitchFamily="34" charset="0"/>
                        </a:rPr>
                        <a:t>Penn Mutual Guaranteed Protection 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$23,054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$24,850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265619"/>
                  </a:ext>
                </a:extLst>
              </a:tr>
              <a:tr h="257803">
                <a:tc>
                  <a:txBody>
                    <a:bodyPr/>
                    <a:lstStyle/>
                    <a:p>
                      <a:pPr algn="l" rtl="0" fontAlgn="b"/>
                      <a:r>
                        <a:rPr lang="en-US" sz="1200" b="0" i="0" u="none" strike="noStrike">
                          <a:solidFill>
                            <a:srgbClr val="000000"/>
                          </a:solidFill>
                          <a:effectLst/>
                          <a:latin typeface="Calibri" panose="020F0502020204030204" pitchFamily="34" charset="0"/>
                        </a:rPr>
                        <a:t>Nationwide No-Lapse GUL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$23,077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$24,265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58986"/>
                  </a:ext>
                </a:extLst>
              </a:tr>
              <a:tr h="257803">
                <a:tc>
                  <a:txBody>
                    <a:bodyPr/>
                    <a:lstStyle/>
                    <a:p>
                      <a:pPr algn="l" rtl="0" fontAlgn="b"/>
                      <a:r>
                        <a:rPr lang="en-US" sz="1200" b="0" i="0" u="none" strike="noStrike">
                          <a:solidFill>
                            <a:srgbClr val="000000"/>
                          </a:solidFill>
                          <a:effectLst/>
                          <a:latin typeface="Calibri" panose="020F0502020204030204" pitchFamily="34" charset="0"/>
                        </a:rPr>
                        <a:t>Corebridge Secure Lifetime GUL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$28,041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$21,646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94641"/>
                  </a:ext>
                </a:extLst>
              </a:tr>
              <a:tr h="257803">
                <a:tc>
                  <a:txBody>
                    <a:bodyPr/>
                    <a:lstStyle/>
                    <a:p>
                      <a:pPr algn="l" rtl="0" fontAlgn="b"/>
                      <a:r>
                        <a:rPr lang="en-US" sz="1200" b="0" i="0" u="none" strike="noStrike">
                          <a:solidFill>
                            <a:srgbClr val="000000"/>
                          </a:solidFill>
                          <a:effectLst/>
                          <a:latin typeface="Calibri" panose="020F0502020204030204" pitchFamily="34" charset="0"/>
                        </a:rPr>
                        <a:t>North American Custom Guarantee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$28,046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$21,130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32200"/>
                  </a:ext>
                </a:extLst>
              </a:tr>
              <a:tr h="257803">
                <a:tc>
                  <a:txBody>
                    <a:bodyPr/>
                    <a:lstStyle/>
                    <a:p>
                      <a:pPr algn="l" rtl="0" fontAlgn="b"/>
                      <a:r>
                        <a:rPr lang="en-US" sz="1200" b="0" i="0" u="none" strike="noStrike">
                          <a:solidFill>
                            <a:srgbClr val="000000"/>
                          </a:solidFill>
                          <a:effectLst/>
                          <a:latin typeface="Calibri" panose="020F0502020204030204" pitchFamily="34" charset="0"/>
                        </a:rPr>
                        <a:t>Prudential Founders Plus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$40,045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$25,330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706060"/>
                  </a:ext>
                </a:extLst>
              </a:tr>
            </a:tbl>
          </a:graphicData>
        </a:graphic>
      </p:graphicFrame>
      <p:graphicFrame>
        <p:nvGraphicFramePr>
          <p:cNvPr id="13" name="Table 12">
            <a:extLst>
              <a:ext uri="{FF2B5EF4-FFF2-40B4-BE49-F238E27FC236}">
                <a16:creationId xmlns:a16="http://schemas.microsoft.com/office/drawing/2014/main" id="{847BD39B-AC7D-4B27-8738-E1425B6B8523}"/>
              </a:ext>
            </a:extLst>
          </p:cNvPr>
          <p:cNvGraphicFramePr>
            <a:graphicFrameLocks noGrp="1"/>
          </p:cNvGraphicFramePr>
          <p:nvPr>
            <p:extLst>
              <p:ext uri="{D42A27DB-BD31-4B8C-83A1-F6EECF244321}">
                <p14:modId xmlns:p14="http://schemas.microsoft.com/office/powerpoint/2010/main" val="2006634384"/>
              </p:ext>
            </p:extLst>
          </p:nvPr>
        </p:nvGraphicFramePr>
        <p:xfrm>
          <a:off x="4100363" y="4000373"/>
          <a:ext cx="6884863" cy="1604616"/>
        </p:xfrm>
        <a:graphic>
          <a:graphicData uri="http://schemas.openxmlformats.org/drawingml/2006/table">
            <a:tbl>
              <a:tblPr/>
              <a:tblGrid>
                <a:gridCol w="2474103">
                  <a:extLst>
                    <a:ext uri="{9D8B030D-6E8A-4147-A177-3AD203B41FA5}">
                      <a16:colId xmlns:a16="http://schemas.microsoft.com/office/drawing/2014/main" val="2519707428"/>
                    </a:ext>
                  </a:extLst>
                </a:gridCol>
                <a:gridCol w="914275">
                  <a:extLst>
                    <a:ext uri="{9D8B030D-6E8A-4147-A177-3AD203B41FA5}">
                      <a16:colId xmlns:a16="http://schemas.microsoft.com/office/drawing/2014/main" val="2167755053"/>
                    </a:ext>
                  </a:extLst>
                </a:gridCol>
                <a:gridCol w="1161376">
                  <a:extLst>
                    <a:ext uri="{9D8B030D-6E8A-4147-A177-3AD203B41FA5}">
                      <a16:colId xmlns:a16="http://schemas.microsoft.com/office/drawing/2014/main" val="3154659215"/>
                    </a:ext>
                  </a:extLst>
                </a:gridCol>
                <a:gridCol w="1408478">
                  <a:extLst>
                    <a:ext uri="{9D8B030D-6E8A-4147-A177-3AD203B41FA5}">
                      <a16:colId xmlns:a16="http://schemas.microsoft.com/office/drawing/2014/main" val="663964613"/>
                    </a:ext>
                  </a:extLst>
                </a:gridCol>
                <a:gridCol w="926631">
                  <a:extLst>
                    <a:ext uri="{9D8B030D-6E8A-4147-A177-3AD203B41FA5}">
                      <a16:colId xmlns:a16="http://schemas.microsoft.com/office/drawing/2014/main" val="2232245502"/>
                    </a:ext>
                  </a:extLst>
                </a:gridCol>
              </a:tblGrid>
              <a:tr h="267436">
                <a:tc>
                  <a:txBody>
                    <a:bodyPr/>
                    <a:lstStyle/>
                    <a:p>
                      <a:pPr algn="l" rtl="0" fontAlgn="b"/>
                      <a:r>
                        <a:rPr lang="en-US" sz="1200" b="1" i="0" u="none" strike="noStrike" dirty="0">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dirty="0">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dirty="0">
                          <a:solidFill>
                            <a:srgbClr val="FFFFFF"/>
                          </a:solidFill>
                          <a:effectLst/>
                          <a:latin typeface="Calibri" panose="020F0502020204030204" pitchFamily="34" charset="0"/>
                        </a:rPr>
                        <a:t>% 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dirty="0">
                          <a:solidFill>
                            <a:srgbClr val="FFFFFF"/>
                          </a:solidFill>
                          <a:effectLst/>
                          <a:latin typeface="Calibri" panose="020F0502020204030204" pitchFamily="34" charset="0"/>
                        </a:rPr>
                        <a:t>NLG Duration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361505478"/>
                  </a:ext>
                </a:extLst>
              </a:tr>
              <a:tr h="267436">
                <a:tc>
                  <a:txBody>
                    <a:bodyPr/>
                    <a:lstStyle/>
                    <a:p>
                      <a:pPr algn="l" rtl="0" fontAlgn="b"/>
                      <a:r>
                        <a:rPr lang="en-US" sz="1200" b="1" i="0" u="none" strike="noStrike">
                          <a:solidFill>
                            <a:srgbClr val="000000"/>
                          </a:solidFill>
                          <a:effectLst/>
                          <a:latin typeface="Calibri" panose="020F0502020204030204" pitchFamily="34" charset="0"/>
                        </a:rPr>
                        <a:t>Protection UL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$275,452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$19,136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2465020368"/>
                  </a:ext>
                </a:extLst>
              </a:tr>
              <a:tr h="267436">
                <a:tc>
                  <a:txBody>
                    <a:bodyPr/>
                    <a:lstStyle/>
                    <a:p>
                      <a:pPr algn="l" rtl="0" fontAlgn="b"/>
                      <a:r>
                        <a:rPr lang="en-US" sz="1200" b="0" i="0" u="none" strike="noStrike">
                          <a:solidFill>
                            <a:srgbClr val="000000"/>
                          </a:solidFill>
                          <a:effectLst/>
                          <a:latin typeface="Calibri" panose="020F0502020204030204" pitchFamily="34" charset="0"/>
                        </a:rPr>
                        <a:t>Nationwide No-Lapse GUL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$386,079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$18,853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330029"/>
                  </a:ext>
                </a:extLst>
              </a:tr>
              <a:tr h="267436">
                <a:tc>
                  <a:txBody>
                    <a:bodyPr/>
                    <a:lstStyle/>
                    <a:p>
                      <a:pPr algn="l" rtl="0" fontAlgn="b"/>
                      <a:r>
                        <a:rPr lang="en-US" sz="1200" b="0" i="0" u="none" strike="noStrike">
                          <a:solidFill>
                            <a:srgbClr val="000000"/>
                          </a:solidFill>
                          <a:effectLst/>
                          <a:latin typeface="Calibri" panose="020F0502020204030204" pitchFamily="34" charset="0"/>
                        </a:rPr>
                        <a:t>Penn Mutual Guaranteed Protection 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$392,762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$18,750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593657"/>
                  </a:ext>
                </a:extLst>
              </a:tr>
              <a:tr h="267436">
                <a:tc>
                  <a:txBody>
                    <a:bodyPr/>
                    <a:lstStyle/>
                    <a:p>
                      <a:pPr algn="l" rtl="0" fontAlgn="b"/>
                      <a:r>
                        <a:rPr lang="en-US" sz="1200" b="0" i="0" u="none" strike="noStrike">
                          <a:solidFill>
                            <a:srgbClr val="000000"/>
                          </a:solidFill>
                          <a:effectLst/>
                          <a:latin typeface="Calibri" panose="020F0502020204030204" pitchFamily="34" charset="0"/>
                        </a:rPr>
                        <a:t>North American Custom Guarantee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$417,602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$15,890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77526"/>
                  </a:ext>
                </a:extLst>
              </a:tr>
              <a:tr h="267436">
                <a:tc>
                  <a:txBody>
                    <a:bodyPr/>
                    <a:lstStyle/>
                    <a:p>
                      <a:pPr algn="l" rtl="0" fontAlgn="b"/>
                      <a:r>
                        <a:rPr lang="en-US" sz="1200" b="0" i="0" u="none" strike="noStrike">
                          <a:solidFill>
                            <a:srgbClr val="000000"/>
                          </a:solidFill>
                          <a:effectLst/>
                          <a:latin typeface="Calibri" panose="020F0502020204030204" pitchFamily="34" charset="0"/>
                        </a:rPr>
                        <a:t>Corebridge Secure Lifetime GUL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$537,653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$16,773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660562"/>
                  </a:ext>
                </a:extLst>
              </a:tr>
            </a:tbl>
          </a:graphicData>
        </a:graphic>
      </p:graphicFrame>
    </p:spTree>
    <p:extLst>
      <p:ext uri="{BB962C8B-B14F-4D97-AF65-F5344CB8AC3E}">
        <p14:creationId xmlns:p14="http://schemas.microsoft.com/office/powerpoint/2010/main" val="262121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02DCDE-77E8-4C1A-8D4F-68810D547AE5}"/>
              </a:ext>
            </a:extLst>
          </p:cNvPr>
          <p:cNvSpPr>
            <a:spLocks noGrp="1"/>
          </p:cNvSpPr>
          <p:nvPr>
            <p:ph type="title"/>
          </p:nvPr>
        </p:nvSpPr>
        <p:spPr/>
        <p:txBody>
          <a:bodyPr/>
          <a:lstStyle/>
          <a:p>
            <a:r>
              <a:rPr lang="en-US" sz="3200" dirty="0"/>
              <a:t>Premium savings across the board </a:t>
            </a:r>
            <a:br>
              <a:rPr lang="en-US" sz="3200" dirty="0"/>
            </a:br>
            <a:br>
              <a:rPr lang="en-US" sz="3200" dirty="0"/>
            </a:br>
            <a:endParaRPr lang="en-US" sz="3200" dirty="0"/>
          </a:p>
        </p:txBody>
      </p:sp>
      <p:sp>
        <p:nvSpPr>
          <p:cNvPr id="4" name="Slide Number Placeholder 3">
            <a:extLst>
              <a:ext uri="{FF2B5EF4-FFF2-40B4-BE49-F238E27FC236}">
                <a16:creationId xmlns:a16="http://schemas.microsoft.com/office/drawing/2014/main" id="{6AB375A5-E317-47AC-810C-01AE096B4C24}"/>
              </a:ext>
            </a:extLst>
          </p:cNvPr>
          <p:cNvSpPr>
            <a:spLocks noGrp="1"/>
          </p:cNvSpPr>
          <p:nvPr>
            <p:ph type="sldNum" sz="quarter" idx="12"/>
          </p:nvPr>
        </p:nvSpPr>
        <p:spPr/>
        <p:txBody>
          <a:bodyPr/>
          <a:lstStyle/>
          <a:p>
            <a:r>
              <a:rPr lang="en-CA"/>
              <a:t>13 of 28</a:t>
            </a:r>
            <a:endParaRPr lang="en-US" dirty="0"/>
          </a:p>
        </p:txBody>
      </p:sp>
      <p:sp>
        <p:nvSpPr>
          <p:cNvPr id="6" name="Content Placeholder 5">
            <a:extLst>
              <a:ext uri="{FF2B5EF4-FFF2-40B4-BE49-F238E27FC236}">
                <a16:creationId xmlns:a16="http://schemas.microsoft.com/office/drawing/2014/main" id="{514F96BA-EFBA-4D6C-9AFD-FD30CAD02867}"/>
              </a:ext>
            </a:extLst>
          </p:cNvPr>
          <p:cNvSpPr>
            <a:spLocks noGrp="1"/>
          </p:cNvSpPr>
          <p:nvPr>
            <p:ph idx="4294967295"/>
          </p:nvPr>
        </p:nvSpPr>
        <p:spPr>
          <a:xfrm>
            <a:off x="3866919" y="5854977"/>
            <a:ext cx="7568589" cy="338554"/>
          </a:xfrm>
        </p:spPr>
        <p:txBody>
          <a:bodyPr/>
          <a:lstStyle/>
          <a:p>
            <a:pPr marL="0" indent="0">
              <a:buNone/>
            </a:pPr>
            <a:r>
              <a:rPr lang="en-US" sz="900" dirty="0">
                <a:latin typeface="Manulife JH Sans Optimized" panose="00000500000000000000" pitchFamily="2" charset="0"/>
              </a:rPr>
              <a:t>1,000,000 Face Amount, PUL solve for premium $1CSV at lifetime. GUL competitors guarantee for lifetime</a:t>
            </a:r>
            <a:r>
              <a:rPr lang="en-US" sz="900" b="0" i="0" u="none" strike="noStrike" baseline="0" dirty="0">
                <a:solidFill>
                  <a:srgbClr val="000000"/>
                </a:solidFill>
                <a:latin typeface="Manulife JH Sans Optimized" panose="00000500000000000000" pitchFamily="2" charset="0"/>
              </a:rPr>
              <a:t> </a:t>
            </a:r>
            <a:r>
              <a:rPr lang="en-US" sz="900" b="0" i="0" u="none" strike="noStrike" baseline="0" dirty="0">
                <a:solidFill>
                  <a:srgbClr val="221F20"/>
                </a:solidFill>
                <a:latin typeface="Manulife JH Sans Optimized" panose="00000500000000000000" pitchFamily="2" charset="0"/>
              </a:rPr>
              <a:t>Competitor information is current and accurate to the best of our knowledge as of March 2023. The data shown is taken from various company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that vary in premiums, rates, fees, expenses, features and benefits. These comparisons cannot be used with the public. Please have your clients consult their financial professional to find out which type of life insurance is most suitable.</a:t>
            </a:r>
          </a:p>
          <a:p>
            <a:pPr marL="0" indent="0">
              <a:buNone/>
            </a:pPr>
            <a:endParaRPr lang="en-US" dirty="0"/>
          </a:p>
        </p:txBody>
      </p:sp>
      <p:sp>
        <p:nvSpPr>
          <p:cNvPr id="8" name="TextBox 7">
            <a:extLst>
              <a:ext uri="{FF2B5EF4-FFF2-40B4-BE49-F238E27FC236}">
                <a16:creationId xmlns:a16="http://schemas.microsoft.com/office/drawing/2014/main" id="{B9582FA7-DDD1-4A9C-B9B2-93190B102000}"/>
              </a:ext>
            </a:extLst>
          </p:cNvPr>
          <p:cNvSpPr txBox="1"/>
          <p:nvPr/>
        </p:nvSpPr>
        <p:spPr>
          <a:xfrm>
            <a:off x="4180255" y="466420"/>
            <a:ext cx="3442581" cy="338554"/>
          </a:xfrm>
          <a:prstGeom prst="rect">
            <a:avLst/>
          </a:prstGeom>
          <a:noFill/>
        </p:spPr>
        <p:txBody>
          <a:bodyPr wrap="square" rtlCol="0">
            <a:spAutoFit/>
          </a:bodyPr>
          <a:lstStyle/>
          <a:p>
            <a:r>
              <a:rPr lang="en-US" sz="1600" b="1" dirty="0">
                <a:solidFill>
                  <a:prstClr val="black"/>
                </a:solidFill>
                <a:latin typeface="Calibri" panose="020F0502020204030204" pitchFamily="34" charset="0"/>
                <a:cs typeface="Calibri" panose="020F0502020204030204" pitchFamily="34" charset="0"/>
              </a:rPr>
              <a:t>Male 65, preferred, level-pay</a:t>
            </a:r>
            <a:endParaRPr lang="en-US" sz="1400" b="1" dirty="0">
              <a:solidFill>
                <a:prstClr val="black"/>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8C03C06-3792-405C-A79F-541164525924}"/>
              </a:ext>
            </a:extLst>
          </p:cNvPr>
          <p:cNvSpPr txBox="1"/>
          <p:nvPr/>
        </p:nvSpPr>
        <p:spPr>
          <a:xfrm>
            <a:off x="4100362" y="3562359"/>
            <a:ext cx="3442581" cy="338554"/>
          </a:xfrm>
          <a:prstGeom prst="rect">
            <a:avLst/>
          </a:prstGeom>
          <a:noFill/>
        </p:spPr>
        <p:txBody>
          <a:bodyPr wrap="square" rtlCol="0">
            <a:spAutoFit/>
          </a:bodyPr>
          <a:lstStyle/>
          <a:p>
            <a:r>
              <a:rPr lang="en-US" sz="1600" b="1" dirty="0">
                <a:solidFill>
                  <a:prstClr val="black"/>
                </a:solidFill>
                <a:latin typeface="Calibri" panose="020F0502020204030204" pitchFamily="34" charset="0"/>
                <a:cs typeface="Calibri" panose="020F0502020204030204" pitchFamily="34" charset="0"/>
              </a:rPr>
              <a:t>Female 65, super preferred, single-pay</a:t>
            </a:r>
            <a:endParaRPr lang="en-US" sz="1400" b="1" dirty="0">
              <a:solidFill>
                <a:prstClr val="black"/>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9E134B0-2B89-4D3B-A808-883CF63621C3}"/>
              </a:ext>
            </a:extLst>
          </p:cNvPr>
          <p:cNvSpPr txBox="1"/>
          <p:nvPr/>
        </p:nvSpPr>
        <p:spPr>
          <a:xfrm>
            <a:off x="3426246" y="97088"/>
            <a:ext cx="6588086" cy="461665"/>
          </a:xfrm>
          <a:prstGeom prst="rect">
            <a:avLst/>
          </a:prstGeom>
          <a:noFill/>
        </p:spPr>
        <p:txBody>
          <a:bodyPr wrap="square">
            <a:spAutoFit/>
          </a:bodyPr>
          <a:lstStyle/>
          <a:p>
            <a:r>
              <a:rPr lang="en-US" sz="2400" b="1" dirty="0"/>
              <a:t>Save even more with Vitality PLUS</a:t>
            </a:r>
          </a:p>
        </p:txBody>
      </p:sp>
      <p:graphicFrame>
        <p:nvGraphicFramePr>
          <p:cNvPr id="5" name="Table 4">
            <a:extLst>
              <a:ext uri="{FF2B5EF4-FFF2-40B4-BE49-F238E27FC236}">
                <a16:creationId xmlns:a16="http://schemas.microsoft.com/office/drawing/2014/main" id="{66FC734A-5DEA-4A95-BEE5-04B2A3C5877D}"/>
              </a:ext>
            </a:extLst>
          </p:cNvPr>
          <p:cNvGraphicFramePr>
            <a:graphicFrameLocks noGrp="1"/>
          </p:cNvGraphicFramePr>
          <p:nvPr>
            <p:extLst>
              <p:ext uri="{D42A27DB-BD31-4B8C-83A1-F6EECF244321}">
                <p14:modId xmlns:p14="http://schemas.microsoft.com/office/powerpoint/2010/main" val="1378130999"/>
              </p:ext>
            </p:extLst>
          </p:nvPr>
        </p:nvGraphicFramePr>
        <p:xfrm>
          <a:off x="4100362" y="955347"/>
          <a:ext cx="6973252" cy="2339852"/>
        </p:xfrm>
        <a:graphic>
          <a:graphicData uri="http://schemas.openxmlformats.org/drawingml/2006/table">
            <a:tbl>
              <a:tblPr/>
              <a:tblGrid>
                <a:gridCol w="2757913">
                  <a:extLst>
                    <a:ext uri="{9D8B030D-6E8A-4147-A177-3AD203B41FA5}">
                      <a16:colId xmlns:a16="http://schemas.microsoft.com/office/drawing/2014/main" val="987254774"/>
                    </a:ext>
                  </a:extLst>
                </a:gridCol>
                <a:gridCol w="1079523">
                  <a:extLst>
                    <a:ext uri="{9D8B030D-6E8A-4147-A177-3AD203B41FA5}">
                      <a16:colId xmlns:a16="http://schemas.microsoft.com/office/drawing/2014/main" val="3476110674"/>
                    </a:ext>
                  </a:extLst>
                </a:gridCol>
                <a:gridCol w="1025547">
                  <a:extLst>
                    <a:ext uri="{9D8B030D-6E8A-4147-A177-3AD203B41FA5}">
                      <a16:colId xmlns:a16="http://schemas.microsoft.com/office/drawing/2014/main" val="1849923188"/>
                    </a:ext>
                  </a:extLst>
                </a:gridCol>
                <a:gridCol w="1057933">
                  <a:extLst>
                    <a:ext uri="{9D8B030D-6E8A-4147-A177-3AD203B41FA5}">
                      <a16:colId xmlns:a16="http://schemas.microsoft.com/office/drawing/2014/main" val="3513742718"/>
                    </a:ext>
                  </a:extLst>
                </a:gridCol>
                <a:gridCol w="1052336">
                  <a:extLst>
                    <a:ext uri="{9D8B030D-6E8A-4147-A177-3AD203B41FA5}">
                      <a16:colId xmlns:a16="http://schemas.microsoft.com/office/drawing/2014/main" val="3406156586"/>
                    </a:ext>
                  </a:extLst>
                </a:gridCol>
              </a:tblGrid>
              <a:tr h="258721">
                <a:tc>
                  <a:txBody>
                    <a:bodyPr/>
                    <a:lstStyle/>
                    <a:p>
                      <a:pPr algn="l" rtl="0" fontAlgn="b"/>
                      <a:r>
                        <a:rPr lang="en-US" sz="1200" b="1" i="0" u="none" strike="noStrike">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 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NLG Duration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610847781"/>
                  </a:ext>
                </a:extLst>
              </a:tr>
              <a:tr h="258721">
                <a:tc>
                  <a:txBody>
                    <a:bodyPr/>
                    <a:lstStyle/>
                    <a:p>
                      <a:pPr algn="l" rtl="0" fontAlgn="b"/>
                      <a:r>
                        <a:rPr lang="en-US" sz="1200" b="1" i="0" u="none" strike="noStrike">
                          <a:solidFill>
                            <a:srgbClr val="000000"/>
                          </a:solidFill>
                          <a:effectLst/>
                          <a:latin typeface="Calibri" panose="020F0502020204030204" pitchFamily="34" charset="0"/>
                        </a:rPr>
                        <a:t>Protection UL 22 Vitality 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$18,693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$21,381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035163491"/>
                  </a:ext>
                </a:extLst>
              </a:tr>
              <a:tr h="258721">
                <a:tc>
                  <a:txBody>
                    <a:bodyPr/>
                    <a:lstStyle/>
                    <a:p>
                      <a:pPr algn="l" rtl="0" fontAlgn="b"/>
                      <a:r>
                        <a:rPr lang="en-US" sz="1200" b="1" i="0" u="none" strike="noStrike">
                          <a:solidFill>
                            <a:srgbClr val="000000"/>
                          </a:solidFill>
                          <a:effectLst/>
                          <a:latin typeface="Calibri" panose="020F0502020204030204" pitchFamily="34" charset="0"/>
                        </a:rPr>
                        <a:t>Protection UL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$20,369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$21,360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2946585285"/>
                  </a:ext>
                </a:extLst>
              </a:tr>
              <a:tr h="258721">
                <a:tc>
                  <a:txBody>
                    <a:bodyPr/>
                    <a:lstStyle/>
                    <a:p>
                      <a:pPr algn="l" rtl="0" fontAlgn="b"/>
                      <a:r>
                        <a:rPr lang="en-US" sz="1200" b="0" i="0" u="none" strike="noStrike">
                          <a:solidFill>
                            <a:srgbClr val="000000"/>
                          </a:solidFill>
                          <a:effectLst/>
                          <a:latin typeface="Calibri" panose="020F0502020204030204" pitchFamily="34" charset="0"/>
                        </a:rPr>
                        <a:t>Protective Lifetime Assurance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$22,764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$22,764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715829"/>
                  </a:ext>
                </a:extLst>
              </a:tr>
              <a:tr h="270084">
                <a:tc>
                  <a:txBody>
                    <a:bodyPr/>
                    <a:lstStyle/>
                    <a:p>
                      <a:pPr algn="l" rtl="0" fontAlgn="b"/>
                      <a:r>
                        <a:rPr lang="en-US" sz="1200" b="0" i="0" u="none" strike="noStrike">
                          <a:solidFill>
                            <a:srgbClr val="000000"/>
                          </a:solidFill>
                          <a:effectLst/>
                          <a:latin typeface="Calibri" panose="020F0502020204030204" pitchFamily="34" charset="0"/>
                        </a:rPr>
                        <a:t>Penn Mutual Guaranteed Protection 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$23,054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$24,850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993828"/>
                  </a:ext>
                </a:extLst>
              </a:tr>
              <a:tr h="258721">
                <a:tc>
                  <a:txBody>
                    <a:bodyPr/>
                    <a:lstStyle/>
                    <a:p>
                      <a:pPr algn="l" rtl="0" fontAlgn="b"/>
                      <a:r>
                        <a:rPr lang="en-US" sz="1200" b="0" i="0" u="none" strike="noStrike">
                          <a:solidFill>
                            <a:srgbClr val="000000"/>
                          </a:solidFill>
                          <a:effectLst/>
                          <a:latin typeface="Calibri" panose="020F0502020204030204" pitchFamily="34" charset="0"/>
                        </a:rPr>
                        <a:t>Nationwide No-Lapse GUL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$23,077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$24,265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28401"/>
                  </a:ext>
                </a:extLst>
              </a:tr>
              <a:tr h="258721">
                <a:tc>
                  <a:txBody>
                    <a:bodyPr/>
                    <a:lstStyle/>
                    <a:p>
                      <a:pPr algn="l" rtl="0" fontAlgn="b"/>
                      <a:r>
                        <a:rPr lang="en-US" sz="1200" b="0" i="0" u="none" strike="noStrike">
                          <a:solidFill>
                            <a:srgbClr val="000000"/>
                          </a:solidFill>
                          <a:effectLst/>
                          <a:latin typeface="Calibri" panose="020F0502020204030204" pitchFamily="34" charset="0"/>
                        </a:rPr>
                        <a:t>Corebridge Secure Lifetime GUL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$28,041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$21,646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277201"/>
                  </a:ext>
                </a:extLst>
              </a:tr>
              <a:tr h="258721">
                <a:tc>
                  <a:txBody>
                    <a:bodyPr/>
                    <a:lstStyle/>
                    <a:p>
                      <a:pPr algn="l" rtl="0" fontAlgn="b"/>
                      <a:r>
                        <a:rPr lang="en-US" sz="1200" b="0" i="0" u="none" strike="noStrike">
                          <a:solidFill>
                            <a:srgbClr val="000000"/>
                          </a:solidFill>
                          <a:effectLst/>
                          <a:latin typeface="Calibri" panose="020F0502020204030204" pitchFamily="34" charset="0"/>
                        </a:rPr>
                        <a:t>North American Custom Guarantee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$28,046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$21,130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346958"/>
                  </a:ext>
                </a:extLst>
              </a:tr>
              <a:tr h="258721">
                <a:tc>
                  <a:txBody>
                    <a:bodyPr/>
                    <a:lstStyle/>
                    <a:p>
                      <a:pPr algn="l" rtl="0" fontAlgn="b"/>
                      <a:r>
                        <a:rPr lang="en-US" sz="1200" b="0" i="0" u="none" strike="noStrike">
                          <a:solidFill>
                            <a:srgbClr val="000000"/>
                          </a:solidFill>
                          <a:effectLst/>
                          <a:latin typeface="Calibri" panose="020F0502020204030204" pitchFamily="34" charset="0"/>
                        </a:rPr>
                        <a:t>Prudential Founders Plus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$40,045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$25,330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442465"/>
                  </a:ext>
                </a:extLst>
              </a:tr>
            </a:tbl>
          </a:graphicData>
        </a:graphic>
      </p:graphicFrame>
      <p:graphicFrame>
        <p:nvGraphicFramePr>
          <p:cNvPr id="13" name="Table 12">
            <a:extLst>
              <a:ext uri="{FF2B5EF4-FFF2-40B4-BE49-F238E27FC236}">
                <a16:creationId xmlns:a16="http://schemas.microsoft.com/office/drawing/2014/main" id="{0A45F899-05B7-4712-8499-DBD861481895}"/>
              </a:ext>
            </a:extLst>
          </p:cNvPr>
          <p:cNvGraphicFramePr>
            <a:graphicFrameLocks noGrp="1"/>
          </p:cNvGraphicFramePr>
          <p:nvPr>
            <p:extLst>
              <p:ext uri="{D42A27DB-BD31-4B8C-83A1-F6EECF244321}">
                <p14:modId xmlns:p14="http://schemas.microsoft.com/office/powerpoint/2010/main" val="1494152969"/>
              </p:ext>
            </p:extLst>
          </p:nvPr>
        </p:nvGraphicFramePr>
        <p:xfrm>
          <a:off x="4100360" y="3952748"/>
          <a:ext cx="6973253" cy="1627303"/>
        </p:xfrm>
        <a:graphic>
          <a:graphicData uri="http://schemas.openxmlformats.org/drawingml/2006/table">
            <a:tbl>
              <a:tblPr/>
              <a:tblGrid>
                <a:gridCol w="2768709">
                  <a:extLst>
                    <a:ext uri="{9D8B030D-6E8A-4147-A177-3AD203B41FA5}">
                      <a16:colId xmlns:a16="http://schemas.microsoft.com/office/drawing/2014/main" val="1099004937"/>
                    </a:ext>
                  </a:extLst>
                </a:gridCol>
                <a:gridCol w="1068728">
                  <a:extLst>
                    <a:ext uri="{9D8B030D-6E8A-4147-A177-3AD203B41FA5}">
                      <a16:colId xmlns:a16="http://schemas.microsoft.com/office/drawing/2014/main" val="2638819644"/>
                    </a:ext>
                  </a:extLst>
                </a:gridCol>
                <a:gridCol w="1014753">
                  <a:extLst>
                    <a:ext uri="{9D8B030D-6E8A-4147-A177-3AD203B41FA5}">
                      <a16:colId xmlns:a16="http://schemas.microsoft.com/office/drawing/2014/main" val="255938353"/>
                    </a:ext>
                  </a:extLst>
                </a:gridCol>
                <a:gridCol w="1111909">
                  <a:extLst>
                    <a:ext uri="{9D8B030D-6E8A-4147-A177-3AD203B41FA5}">
                      <a16:colId xmlns:a16="http://schemas.microsoft.com/office/drawing/2014/main" val="1728284822"/>
                    </a:ext>
                  </a:extLst>
                </a:gridCol>
                <a:gridCol w="1009154">
                  <a:extLst>
                    <a:ext uri="{9D8B030D-6E8A-4147-A177-3AD203B41FA5}">
                      <a16:colId xmlns:a16="http://schemas.microsoft.com/office/drawing/2014/main" val="2162544235"/>
                    </a:ext>
                  </a:extLst>
                </a:gridCol>
              </a:tblGrid>
              <a:tr h="226426">
                <a:tc>
                  <a:txBody>
                    <a:bodyPr/>
                    <a:lstStyle/>
                    <a:p>
                      <a:pPr algn="l" rtl="0" fontAlgn="b"/>
                      <a:r>
                        <a:rPr lang="en-US" sz="1200" b="1" i="0" u="none" strike="noStrike">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 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NLG Duration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200" b="1" i="0" u="none" strike="noStrike">
                          <a:solidFill>
                            <a:srgbClr val="FFFFFF"/>
                          </a:solidFill>
                          <a:effectLst/>
                          <a:latin typeface="Calibri" panose="020F0502020204030204" pitchFamily="34" charset="0"/>
                        </a:rPr>
                        <a:t>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2471958095"/>
                  </a:ext>
                </a:extLst>
              </a:tr>
              <a:tr h="226426">
                <a:tc>
                  <a:txBody>
                    <a:bodyPr/>
                    <a:lstStyle/>
                    <a:p>
                      <a:pPr algn="l" rtl="0" fontAlgn="b"/>
                      <a:r>
                        <a:rPr lang="en-US" sz="1200" b="1" i="0" u="none" strike="noStrike">
                          <a:solidFill>
                            <a:srgbClr val="000000"/>
                          </a:solidFill>
                          <a:effectLst/>
                          <a:latin typeface="Calibri" panose="020F0502020204030204" pitchFamily="34" charset="0"/>
                        </a:rPr>
                        <a:t>Protection UL 22 Vitality 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$255,561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200" b="1" i="0" u="none" strike="noStrike">
                          <a:solidFill>
                            <a:srgbClr val="000000"/>
                          </a:solidFill>
                          <a:effectLst/>
                          <a:latin typeface="Calibri" panose="020F0502020204030204" pitchFamily="34" charset="0"/>
                        </a:rPr>
                        <a:t>$19,160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020596010"/>
                  </a:ext>
                </a:extLst>
              </a:tr>
              <a:tr h="226426">
                <a:tc>
                  <a:txBody>
                    <a:bodyPr/>
                    <a:lstStyle/>
                    <a:p>
                      <a:pPr algn="l" rtl="0" fontAlgn="b"/>
                      <a:r>
                        <a:rPr lang="en-US" sz="1200" b="1" i="0" u="none" strike="noStrike">
                          <a:solidFill>
                            <a:srgbClr val="000000"/>
                          </a:solidFill>
                          <a:effectLst/>
                          <a:latin typeface="Calibri" panose="020F0502020204030204" pitchFamily="34" charset="0"/>
                        </a:rPr>
                        <a:t>Protection UL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$275,452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200" b="1" i="0" u="none" strike="noStrike">
                          <a:solidFill>
                            <a:srgbClr val="000000"/>
                          </a:solidFill>
                          <a:effectLst/>
                          <a:latin typeface="Calibri" panose="020F0502020204030204" pitchFamily="34" charset="0"/>
                        </a:rPr>
                        <a:t>$19,136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2133028993"/>
                  </a:ext>
                </a:extLst>
              </a:tr>
              <a:tr h="268747">
                <a:tc>
                  <a:txBody>
                    <a:bodyPr/>
                    <a:lstStyle/>
                    <a:p>
                      <a:pPr algn="l" rtl="0" fontAlgn="b"/>
                      <a:r>
                        <a:rPr lang="en-US" sz="1200" b="0" i="0" u="none" strike="noStrike">
                          <a:solidFill>
                            <a:srgbClr val="000000"/>
                          </a:solidFill>
                          <a:effectLst/>
                          <a:latin typeface="Calibri" panose="020F0502020204030204" pitchFamily="34" charset="0"/>
                        </a:rPr>
                        <a:t>Nationwide No-Lapse GUL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$386,079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$18,853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231096"/>
                  </a:ext>
                </a:extLst>
              </a:tr>
              <a:tr h="226426">
                <a:tc>
                  <a:txBody>
                    <a:bodyPr/>
                    <a:lstStyle/>
                    <a:p>
                      <a:pPr algn="l" rtl="0" fontAlgn="b"/>
                      <a:r>
                        <a:rPr lang="en-US" sz="1200" b="0" i="0" u="none" strike="noStrike">
                          <a:solidFill>
                            <a:srgbClr val="000000"/>
                          </a:solidFill>
                          <a:effectLst/>
                          <a:latin typeface="Calibri" panose="020F0502020204030204" pitchFamily="34" charset="0"/>
                        </a:rPr>
                        <a:t>Penn Mutual Guaranteed Protection 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$392,762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$18,750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842071"/>
                  </a:ext>
                </a:extLst>
              </a:tr>
              <a:tr h="226426">
                <a:tc>
                  <a:txBody>
                    <a:bodyPr/>
                    <a:lstStyle/>
                    <a:p>
                      <a:pPr algn="l" rtl="0" fontAlgn="b"/>
                      <a:r>
                        <a:rPr lang="en-US" sz="1200" b="0" i="0" u="none" strike="noStrike">
                          <a:solidFill>
                            <a:srgbClr val="000000"/>
                          </a:solidFill>
                          <a:effectLst/>
                          <a:latin typeface="Calibri" panose="020F0502020204030204" pitchFamily="34" charset="0"/>
                        </a:rPr>
                        <a:t>North American Custom Guarantee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$417,602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$15,890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318343"/>
                  </a:ext>
                </a:extLst>
              </a:tr>
              <a:tr h="226426">
                <a:tc>
                  <a:txBody>
                    <a:bodyPr/>
                    <a:lstStyle/>
                    <a:p>
                      <a:pPr algn="l" rtl="0" fontAlgn="b"/>
                      <a:r>
                        <a:rPr lang="en-US" sz="1200" b="0" i="0" u="none" strike="noStrike">
                          <a:solidFill>
                            <a:srgbClr val="000000"/>
                          </a:solidFill>
                          <a:effectLst/>
                          <a:latin typeface="Calibri" panose="020F0502020204030204" pitchFamily="34" charset="0"/>
                        </a:rPr>
                        <a:t>Corebridge Secure Lifetime GUL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$537,653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Lifetime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$16,773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776615"/>
                  </a:ext>
                </a:extLst>
              </a:tr>
            </a:tbl>
          </a:graphicData>
        </a:graphic>
      </p:graphicFrame>
    </p:spTree>
    <p:extLst>
      <p:ext uri="{BB962C8B-B14F-4D97-AF65-F5344CB8AC3E}">
        <p14:creationId xmlns:p14="http://schemas.microsoft.com/office/powerpoint/2010/main" val="32849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E6126-D0F4-41A2-B36A-4F3ABD61A0EC}"/>
              </a:ext>
            </a:extLst>
          </p:cNvPr>
          <p:cNvSpPr>
            <a:spLocks noGrp="1"/>
          </p:cNvSpPr>
          <p:nvPr>
            <p:ph type="title"/>
          </p:nvPr>
        </p:nvSpPr>
        <p:spPr/>
        <p:txBody>
          <a:bodyPr/>
          <a:lstStyle/>
          <a:p>
            <a:r>
              <a:rPr lang="en-US" sz="3200" dirty="0"/>
              <a:t>Pay less, get more</a:t>
            </a:r>
            <a:br>
              <a:rPr lang="en-US" sz="3200" dirty="0"/>
            </a:br>
            <a:br>
              <a:rPr lang="en-US" sz="3200" dirty="0"/>
            </a:br>
            <a:endParaRPr lang="en-US" sz="3200" b="1" dirty="0"/>
          </a:p>
        </p:txBody>
      </p:sp>
      <p:sp>
        <p:nvSpPr>
          <p:cNvPr id="4" name="Slide Number Placeholder 3">
            <a:extLst>
              <a:ext uri="{FF2B5EF4-FFF2-40B4-BE49-F238E27FC236}">
                <a16:creationId xmlns:a16="http://schemas.microsoft.com/office/drawing/2014/main" id="{256EABDF-FAE2-4B20-BD6F-F13AAED04CBD}"/>
              </a:ext>
            </a:extLst>
          </p:cNvPr>
          <p:cNvSpPr>
            <a:spLocks noGrp="1"/>
          </p:cNvSpPr>
          <p:nvPr>
            <p:ph type="sldNum" sz="quarter" idx="12"/>
          </p:nvPr>
        </p:nvSpPr>
        <p:spPr>
          <a:xfrm>
            <a:off x="11449993" y="6445249"/>
            <a:ext cx="437207" cy="129727"/>
          </a:xfrm>
        </p:spPr>
        <p:txBody>
          <a:bodyPr/>
          <a:lstStyle/>
          <a:p>
            <a:r>
              <a:rPr lang="en-CA"/>
              <a:t>14 of 28</a:t>
            </a:r>
            <a:endParaRPr lang="en-US" dirty="0"/>
          </a:p>
        </p:txBody>
      </p:sp>
      <p:sp>
        <p:nvSpPr>
          <p:cNvPr id="6" name="Content Placeholder 5">
            <a:extLst>
              <a:ext uri="{FF2B5EF4-FFF2-40B4-BE49-F238E27FC236}">
                <a16:creationId xmlns:a16="http://schemas.microsoft.com/office/drawing/2014/main" id="{32115A93-7096-4801-933F-8582759B1ED3}"/>
              </a:ext>
            </a:extLst>
          </p:cNvPr>
          <p:cNvSpPr>
            <a:spLocks noGrp="1"/>
          </p:cNvSpPr>
          <p:nvPr>
            <p:ph idx="4294967295"/>
          </p:nvPr>
        </p:nvSpPr>
        <p:spPr>
          <a:xfrm>
            <a:off x="3518545" y="1021755"/>
            <a:ext cx="8162925" cy="1692275"/>
          </a:xfrm>
        </p:spPr>
        <p:txBody>
          <a:bodyPr/>
          <a:lstStyle/>
          <a:p>
            <a:r>
              <a:rPr lang="en-US" altLang="en-US" sz="1800" dirty="0"/>
              <a:t>Cash values provide the flexibility to adapt the policy as needs change.</a:t>
            </a:r>
          </a:p>
          <a:p>
            <a:r>
              <a:rPr lang="en-US" altLang="en-US" sz="1800" dirty="0"/>
              <a:t>If the clients’ needs change ever so slightly, often there are large consequences with guaranteed UL.</a:t>
            </a:r>
          </a:p>
          <a:p>
            <a:r>
              <a:rPr lang="en-US" altLang="en-US" sz="1800" dirty="0"/>
              <a:t>If a guaranteed UL policyholder’s needs change, there is limited flexibility to change the policy</a:t>
            </a:r>
          </a:p>
        </p:txBody>
      </p:sp>
      <p:sp>
        <p:nvSpPr>
          <p:cNvPr id="7" name="Content Placeholder 5">
            <a:extLst>
              <a:ext uri="{FF2B5EF4-FFF2-40B4-BE49-F238E27FC236}">
                <a16:creationId xmlns:a16="http://schemas.microsoft.com/office/drawing/2014/main" id="{FD2CAB04-79C8-496B-A089-360771503F5E}"/>
              </a:ext>
            </a:extLst>
          </p:cNvPr>
          <p:cNvSpPr txBox="1">
            <a:spLocks/>
          </p:cNvSpPr>
          <p:nvPr/>
        </p:nvSpPr>
        <p:spPr>
          <a:xfrm>
            <a:off x="3387618" y="5874082"/>
            <a:ext cx="8165784" cy="338554"/>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t>PUL22 premium solve $1CSV at lifetime. Protective solve guarantee for lifetime.</a:t>
            </a:r>
            <a:r>
              <a:rPr lang="en-US" sz="900" dirty="0">
                <a:effectLst/>
                <a:ea typeface="Calibri" panose="020F0502020204030204" pitchFamily="34" charset="0"/>
              </a:rPr>
              <a:t> Competitor information is current and accurate to the best of our knowledge as of March 2023. The data shown is taken from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which vary in premiums, rates, fees, expenses, features and benefits. These comparisons cannot be used with the public.  Please have your clients consult with their financial professionals to find out which type of life insurance is most suitable for their needs.</a:t>
            </a:r>
          </a:p>
          <a:p>
            <a:pPr marL="0" indent="0">
              <a:buFont typeface="Arial" panose="020B0604020202020204" pitchFamily="34" charset="0"/>
              <a:buNone/>
            </a:pPr>
            <a:endParaRPr lang="en-US" sz="1200" dirty="0"/>
          </a:p>
          <a:p>
            <a:endParaRPr lang="en-US" dirty="0"/>
          </a:p>
        </p:txBody>
      </p:sp>
      <p:sp>
        <p:nvSpPr>
          <p:cNvPr id="10" name="Content Placeholder 5">
            <a:extLst>
              <a:ext uri="{FF2B5EF4-FFF2-40B4-BE49-F238E27FC236}">
                <a16:creationId xmlns:a16="http://schemas.microsoft.com/office/drawing/2014/main" id="{CD1B6714-CA67-4A13-A393-49566CAD0004}"/>
              </a:ext>
            </a:extLst>
          </p:cNvPr>
          <p:cNvSpPr txBox="1">
            <a:spLocks/>
          </p:cNvSpPr>
          <p:nvPr/>
        </p:nvSpPr>
        <p:spPr>
          <a:xfrm>
            <a:off x="3505671" y="3232973"/>
            <a:ext cx="2775277" cy="338554"/>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dirty="0"/>
              <a:t>Male 55, preferred, $1,000,000</a:t>
            </a:r>
          </a:p>
          <a:p>
            <a:endParaRPr lang="en-US" dirty="0"/>
          </a:p>
        </p:txBody>
      </p:sp>
      <p:graphicFrame>
        <p:nvGraphicFramePr>
          <p:cNvPr id="11" name="Table 10">
            <a:extLst>
              <a:ext uri="{FF2B5EF4-FFF2-40B4-BE49-F238E27FC236}">
                <a16:creationId xmlns:a16="http://schemas.microsoft.com/office/drawing/2014/main" id="{1F6E0613-B26E-49C6-A20A-F2E94572AF10}"/>
              </a:ext>
            </a:extLst>
          </p:cNvPr>
          <p:cNvGraphicFramePr>
            <a:graphicFrameLocks noGrp="1"/>
          </p:cNvGraphicFramePr>
          <p:nvPr>
            <p:extLst>
              <p:ext uri="{D42A27DB-BD31-4B8C-83A1-F6EECF244321}">
                <p14:modId xmlns:p14="http://schemas.microsoft.com/office/powerpoint/2010/main" val="629253744"/>
              </p:ext>
            </p:extLst>
          </p:nvPr>
        </p:nvGraphicFramePr>
        <p:xfrm>
          <a:off x="3479777" y="3572303"/>
          <a:ext cx="3170498" cy="1124433"/>
        </p:xfrm>
        <a:graphic>
          <a:graphicData uri="http://schemas.openxmlformats.org/drawingml/2006/table">
            <a:tbl>
              <a:tblPr/>
              <a:tblGrid>
                <a:gridCol w="1519588">
                  <a:extLst>
                    <a:ext uri="{9D8B030D-6E8A-4147-A177-3AD203B41FA5}">
                      <a16:colId xmlns:a16="http://schemas.microsoft.com/office/drawing/2014/main" val="3705911532"/>
                    </a:ext>
                  </a:extLst>
                </a:gridCol>
                <a:gridCol w="825455">
                  <a:extLst>
                    <a:ext uri="{9D8B030D-6E8A-4147-A177-3AD203B41FA5}">
                      <a16:colId xmlns:a16="http://schemas.microsoft.com/office/drawing/2014/main" val="4108807490"/>
                    </a:ext>
                  </a:extLst>
                </a:gridCol>
                <a:gridCol w="825455">
                  <a:extLst>
                    <a:ext uri="{9D8B030D-6E8A-4147-A177-3AD203B41FA5}">
                      <a16:colId xmlns:a16="http://schemas.microsoft.com/office/drawing/2014/main" val="2342576539"/>
                    </a:ext>
                  </a:extLst>
                </a:gridCol>
              </a:tblGrid>
              <a:tr h="312197">
                <a:tc>
                  <a:txBody>
                    <a:bodyPr/>
                    <a:lstStyle/>
                    <a:p>
                      <a:pPr algn="l" fontAlgn="b"/>
                      <a:r>
                        <a:rPr lang="en-US" sz="1400" b="0" i="0" u="none" strike="noStrike" dirty="0">
                          <a:solidFill>
                            <a:schemeClr val="bg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chemeClr val="bg1"/>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chemeClr val="bg1"/>
                          </a:solidFill>
                          <a:effectLst/>
                          <a:latin typeface="Calibri" panose="020F0502020204030204" pitchFamily="34" charset="0"/>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115415462"/>
                  </a:ext>
                </a:extLst>
              </a:tr>
              <a:tr h="406118">
                <a:tc>
                  <a:txBody>
                    <a:bodyPr/>
                    <a:lstStyle/>
                    <a:p>
                      <a:pPr algn="l" fontAlgn="b"/>
                      <a:r>
                        <a:rPr lang="en-US" sz="1400" b="0" i="0" u="none" strike="noStrike" dirty="0">
                          <a:solidFill>
                            <a:srgbClr val="000000"/>
                          </a:solidFill>
                          <a:effectLst/>
                          <a:latin typeface="Calibri" panose="020F0502020204030204" pitchFamily="34" charset="0"/>
                        </a:rPr>
                        <a:t>Protection UL 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953243"/>
                  </a:ext>
                </a:extLst>
              </a:tr>
              <a:tr h="406118">
                <a:tc>
                  <a:txBody>
                    <a:bodyPr/>
                    <a:lstStyle/>
                    <a:p>
                      <a:pPr algn="l" fontAlgn="b"/>
                      <a:r>
                        <a:rPr lang="en-US" sz="1400" b="0" i="0" u="none" strike="noStrike">
                          <a:solidFill>
                            <a:srgbClr val="000000"/>
                          </a:solidFill>
                          <a:effectLst/>
                          <a:latin typeface="Calibri" panose="020F0502020204030204" pitchFamily="34" charset="0"/>
                        </a:rPr>
                        <a:t>Top GUL (Protective)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262030"/>
                  </a:ext>
                </a:extLst>
              </a:tr>
            </a:tbl>
          </a:graphicData>
        </a:graphic>
      </p:graphicFrame>
      <p:sp>
        <p:nvSpPr>
          <p:cNvPr id="12" name="TextBox 11">
            <a:extLst>
              <a:ext uri="{FF2B5EF4-FFF2-40B4-BE49-F238E27FC236}">
                <a16:creationId xmlns:a16="http://schemas.microsoft.com/office/drawing/2014/main" id="{DB01CEC1-145C-4B1E-81D6-6AB4D80301A5}"/>
              </a:ext>
            </a:extLst>
          </p:cNvPr>
          <p:cNvSpPr txBox="1"/>
          <p:nvPr/>
        </p:nvSpPr>
        <p:spPr>
          <a:xfrm>
            <a:off x="3150823" y="121576"/>
            <a:ext cx="6588086" cy="461665"/>
          </a:xfrm>
          <a:prstGeom prst="rect">
            <a:avLst/>
          </a:prstGeom>
          <a:noFill/>
        </p:spPr>
        <p:txBody>
          <a:bodyPr wrap="square">
            <a:spAutoFit/>
          </a:bodyPr>
          <a:lstStyle/>
          <a:p>
            <a:r>
              <a:rPr lang="en-US" sz="2400" b="1" dirty="0"/>
              <a:t>Cash </a:t>
            </a:r>
            <a:r>
              <a:rPr lang="en-US" sz="2400" dirty="0"/>
              <a:t>v</a:t>
            </a:r>
            <a:r>
              <a:rPr lang="en-US" sz="2400" b="1" dirty="0"/>
              <a:t>alues = flexibility</a:t>
            </a:r>
            <a:endParaRPr lang="en-US" sz="2400" dirty="0"/>
          </a:p>
        </p:txBody>
      </p:sp>
      <p:graphicFrame>
        <p:nvGraphicFramePr>
          <p:cNvPr id="13" name="Chart 12">
            <a:extLst>
              <a:ext uri="{FF2B5EF4-FFF2-40B4-BE49-F238E27FC236}">
                <a16:creationId xmlns:a16="http://schemas.microsoft.com/office/drawing/2014/main" id="{CD2E1DB1-42BD-4AE9-A49B-6AAA5EE8B0CD}"/>
              </a:ext>
            </a:extLst>
          </p:cNvPr>
          <p:cNvGraphicFramePr>
            <a:graphicFrameLocks/>
          </p:cNvGraphicFramePr>
          <p:nvPr>
            <p:extLst>
              <p:ext uri="{D42A27DB-BD31-4B8C-83A1-F6EECF244321}">
                <p14:modId xmlns:p14="http://schemas.microsoft.com/office/powerpoint/2010/main" val="172120763"/>
              </p:ext>
            </p:extLst>
          </p:nvPr>
        </p:nvGraphicFramePr>
        <p:xfrm>
          <a:off x="7096596" y="271403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578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EB482-DC0F-4421-8D79-0315B2D38FF6}"/>
              </a:ext>
            </a:extLst>
          </p:cNvPr>
          <p:cNvSpPr>
            <a:spLocks noGrp="1"/>
          </p:cNvSpPr>
          <p:nvPr>
            <p:ph type="title"/>
          </p:nvPr>
        </p:nvSpPr>
        <p:spPr/>
        <p:txBody>
          <a:bodyPr/>
          <a:lstStyle/>
          <a:p>
            <a:r>
              <a:rPr lang="en-US" sz="3200" b="1" dirty="0"/>
              <a:t>Pay less, get more</a:t>
            </a:r>
            <a:br>
              <a:rPr lang="en-US" sz="3200" b="1" dirty="0"/>
            </a:br>
            <a:br>
              <a:rPr lang="en-US" sz="3200" b="1" dirty="0"/>
            </a:br>
            <a:endParaRPr lang="en-US" sz="2400" dirty="0">
              <a:solidFill>
                <a:schemeClr val="tx1"/>
              </a:solidFill>
            </a:endParaRPr>
          </a:p>
        </p:txBody>
      </p:sp>
      <p:sp>
        <p:nvSpPr>
          <p:cNvPr id="4" name="Slide Number Placeholder 3">
            <a:extLst>
              <a:ext uri="{FF2B5EF4-FFF2-40B4-BE49-F238E27FC236}">
                <a16:creationId xmlns:a16="http://schemas.microsoft.com/office/drawing/2014/main" id="{B16819BD-4280-40FE-B4EB-9B3D2CC8929F}"/>
              </a:ext>
            </a:extLst>
          </p:cNvPr>
          <p:cNvSpPr>
            <a:spLocks noGrp="1"/>
          </p:cNvSpPr>
          <p:nvPr>
            <p:ph type="sldNum" sz="quarter" idx="12"/>
          </p:nvPr>
        </p:nvSpPr>
        <p:spPr/>
        <p:txBody>
          <a:bodyPr/>
          <a:lstStyle/>
          <a:p>
            <a:r>
              <a:rPr lang="en-CA"/>
              <a:t>15 of 28</a:t>
            </a:r>
            <a:endParaRPr lang="en-US" dirty="0"/>
          </a:p>
        </p:txBody>
      </p:sp>
      <p:sp>
        <p:nvSpPr>
          <p:cNvPr id="6" name="Content Placeholder 5">
            <a:extLst>
              <a:ext uri="{FF2B5EF4-FFF2-40B4-BE49-F238E27FC236}">
                <a16:creationId xmlns:a16="http://schemas.microsoft.com/office/drawing/2014/main" id="{DAAE3D3F-990D-4CA8-8EE1-80484CFE0BD1}"/>
              </a:ext>
            </a:extLst>
          </p:cNvPr>
          <p:cNvSpPr>
            <a:spLocks noGrp="1"/>
          </p:cNvSpPr>
          <p:nvPr>
            <p:ph idx="4294967295"/>
          </p:nvPr>
        </p:nvSpPr>
        <p:spPr>
          <a:xfrm>
            <a:off x="4025900" y="1773238"/>
            <a:ext cx="8162925" cy="4918075"/>
          </a:xfrm>
        </p:spPr>
        <p:txBody>
          <a:bodyPr/>
          <a:lstStyle/>
          <a:p>
            <a:r>
              <a:rPr lang="en-US" sz="1800" dirty="0"/>
              <a:t>Initial premium solve to 95</a:t>
            </a:r>
          </a:p>
          <a:p>
            <a:endParaRPr lang="en-US" dirty="0"/>
          </a:p>
          <a:p>
            <a:endParaRPr lang="en-US" dirty="0"/>
          </a:p>
          <a:p>
            <a:endParaRPr lang="en-US" dirty="0"/>
          </a:p>
          <a:p>
            <a:endParaRPr lang="en-US" dirty="0"/>
          </a:p>
          <a:p>
            <a:r>
              <a:rPr lang="en-US" sz="1800" dirty="0"/>
              <a:t>Scenarios</a:t>
            </a:r>
          </a:p>
          <a:p>
            <a:pPr lvl="1"/>
            <a:r>
              <a:rPr lang="en-US" sz="1600" dirty="0"/>
              <a:t>Pay age 95 premium for 20 years, then solve in years 21+ for new level pay to carry coverage through age 94 and 96</a:t>
            </a:r>
          </a:p>
        </p:txBody>
      </p:sp>
      <p:sp>
        <p:nvSpPr>
          <p:cNvPr id="7" name="Content Placeholder 5">
            <a:extLst>
              <a:ext uri="{FF2B5EF4-FFF2-40B4-BE49-F238E27FC236}">
                <a16:creationId xmlns:a16="http://schemas.microsoft.com/office/drawing/2014/main" id="{CC847A69-31DC-410F-9E41-59EBC0EBA8C0}"/>
              </a:ext>
            </a:extLst>
          </p:cNvPr>
          <p:cNvSpPr txBox="1">
            <a:spLocks/>
          </p:cNvSpPr>
          <p:nvPr/>
        </p:nvSpPr>
        <p:spPr>
          <a:xfrm>
            <a:off x="3848738" y="5273450"/>
            <a:ext cx="8165784" cy="338554"/>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PUL solve for premium $1CSV at age 95. Protective GUL guarantee through age 95.</a:t>
            </a:r>
            <a:r>
              <a:rPr lang="en-US" sz="1200" dirty="0">
                <a:latin typeface="Manulife JH Sans Optimized" panose="00000500000000000000" pitchFamily="2" charset="0"/>
              </a:rPr>
              <a:t> </a:t>
            </a:r>
            <a:r>
              <a:rPr lang="en-US" sz="1200" b="0" i="0" u="none" strike="noStrike" baseline="0" dirty="0">
                <a:solidFill>
                  <a:srgbClr val="221F20"/>
                </a:solidFill>
                <a:latin typeface="Manulife JH Sans Optimized" panose="00000500000000000000" pitchFamily="2" charset="0"/>
              </a:rPr>
              <a:t>Competitor information is current and accurate to the best of our knowledge as of March 2023. The data shown is taken from various company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that vary in premiums, rates, fees, expenses, features and benefits. These comparisons cannot be used with the public. Please have your clients consult their financial professional to find out which type of life insurance is most suitable for their needs.</a:t>
            </a:r>
          </a:p>
          <a:p>
            <a:endParaRPr lang="en-US" sz="1200" dirty="0"/>
          </a:p>
          <a:p>
            <a:pPr marL="0" indent="0">
              <a:buFont typeface="Arial" panose="020B0604020202020204" pitchFamily="34" charset="0"/>
              <a:buNone/>
            </a:pPr>
            <a:endParaRPr lang="en-US" sz="1200" dirty="0"/>
          </a:p>
          <a:p>
            <a:endParaRPr lang="en-US" dirty="0"/>
          </a:p>
        </p:txBody>
      </p:sp>
      <p:grpSp>
        <p:nvGrpSpPr>
          <p:cNvPr id="18" name="Group 17">
            <a:extLst>
              <a:ext uri="{FF2B5EF4-FFF2-40B4-BE49-F238E27FC236}">
                <a16:creationId xmlns:a16="http://schemas.microsoft.com/office/drawing/2014/main" id="{0EB98DB6-1C37-4787-8C10-4229FA65D5CF}"/>
              </a:ext>
            </a:extLst>
          </p:cNvPr>
          <p:cNvGrpSpPr/>
          <p:nvPr/>
        </p:nvGrpSpPr>
        <p:grpSpPr>
          <a:xfrm>
            <a:off x="3695903" y="2042100"/>
            <a:ext cx="5508018" cy="1425388"/>
            <a:chOff x="3837170" y="2006215"/>
            <a:chExt cx="5508018" cy="1425388"/>
          </a:xfrm>
        </p:grpSpPr>
        <p:pic>
          <p:nvPicPr>
            <p:cNvPr id="17" name="Picture 16">
              <a:extLst>
                <a:ext uri="{FF2B5EF4-FFF2-40B4-BE49-F238E27FC236}">
                  <a16:creationId xmlns:a16="http://schemas.microsoft.com/office/drawing/2014/main" id="{EE4EC789-A2D6-412E-B35E-64009B235E0E}"/>
                </a:ext>
              </a:extLst>
            </p:cNvPr>
            <p:cNvPicPr>
              <a:picLocks noChangeAspect="1"/>
            </p:cNvPicPr>
            <p:nvPr/>
          </p:nvPicPr>
          <p:blipFill>
            <a:blip r:embed="rId3"/>
            <a:stretch>
              <a:fillRect/>
            </a:stretch>
          </p:blipFill>
          <p:spPr>
            <a:xfrm>
              <a:off x="3837170" y="2006215"/>
              <a:ext cx="3370729" cy="1425388"/>
            </a:xfrm>
            <a:prstGeom prst="rect">
              <a:avLst/>
            </a:prstGeom>
          </p:spPr>
        </p:pic>
        <p:sp>
          <p:nvSpPr>
            <p:cNvPr id="12" name="TextBox 11">
              <a:extLst>
                <a:ext uri="{FF2B5EF4-FFF2-40B4-BE49-F238E27FC236}">
                  <a16:creationId xmlns:a16="http://schemas.microsoft.com/office/drawing/2014/main" id="{9F3B3E80-4769-445D-B80D-62585C9FD573}"/>
                </a:ext>
              </a:extLst>
            </p:cNvPr>
            <p:cNvSpPr txBox="1"/>
            <p:nvPr/>
          </p:nvSpPr>
          <p:spPr>
            <a:xfrm>
              <a:off x="3990005" y="2259099"/>
              <a:ext cx="2320413" cy="276999"/>
            </a:xfrm>
            <a:prstGeom prst="rect">
              <a:avLst/>
            </a:prstGeom>
            <a:noFill/>
          </p:spPr>
          <p:txBody>
            <a:bodyPr wrap="square" lIns="0" tIns="0" rIns="0" bIns="0" rtlCol="0">
              <a:spAutoFit/>
            </a:bodyPr>
            <a:lstStyle/>
            <a:p>
              <a:pPr algn="l">
                <a:spcBef>
                  <a:spcPts val="600"/>
                </a:spcBef>
              </a:pPr>
              <a:r>
                <a:rPr lang="en-US" dirty="0">
                  <a:solidFill>
                    <a:schemeClr val="bg1"/>
                  </a:solidFill>
                  <a:latin typeface="Arial Black" panose="020B0A04020102020204" pitchFamily="34" charset="0"/>
                </a:rPr>
                <a:t>Protection UL 22</a:t>
              </a:r>
            </a:p>
          </p:txBody>
        </p:sp>
        <p:sp>
          <p:nvSpPr>
            <p:cNvPr id="13" name="TextBox 12">
              <a:extLst>
                <a:ext uri="{FF2B5EF4-FFF2-40B4-BE49-F238E27FC236}">
                  <a16:creationId xmlns:a16="http://schemas.microsoft.com/office/drawing/2014/main" id="{FDBDE256-63F2-4E3B-922A-6A6C12A382B3}"/>
                </a:ext>
              </a:extLst>
            </p:cNvPr>
            <p:cNvSpPr txBox="1"/>
            <p:nvPr/>
          </p:nvSpPr>
          <p:spPr>
            <a:xfrm>
              <a:off x="3990005" y="2718909"/>
              <a:ext cx="2320413" cy="276999"/>
            </a:xfrm>
            <a:prstGeom prst="rect">
              <a:avLst/>
            </a:prstGeom>
            <a:noFill/>
          </p:spPr>
          <p:txBody>
            <a:bodyPr wrap="square" lIns="0" tIns="0" rIns="0" bIns="0" rtlCol="0">
              <a:spAutoFit/>
            </a:bodyPr>
            <a:lstStyle/>
            <a:p>
              <a:pPr algn="l">
                <a:spcBef>
                  <a:spcPts val="600"/>
                </a:spcBef>
              </a:pPr>
              <a:r>
                <a:rPr lang="en-US" dirty="0">
                  <a:solidFill>
                    <a:schemeClr val="bg1"/>
                  </a:solidFill>
                  <a:latin typeface="Arial Black" panose="020B0A04020102020204" pitchFamily="34" charset="0"/>
                </a:rPr>
                <a:t>Protective</a:t>
              </a:r>
            </a:p>
          </p:txBody>
        </p:sp>
        <p:sp>
          <p:nvSpPr>
            <p:cNvPr id="14" name="TextBox 13">
              <a:extLst>
                <a:ext uri="{FF2B5EF4-FFF2-40B4-BE49-F238E27FC236}">
                  <a16:creationId xmlns:a16="http://schemas.microsoft.com/office/drawing/2014/main" id="{790F66D2-CCA4-4DAD-B60E-4E99CBF47413}"/>
                </a:ext>
              </a:extLst>
            </p:cNvPr>
            <p:cNvSpPr txBox="1"/>
            <p:nvPr/>
          </p:nvSpPr>
          <p:spPr>
            <a:xfrm>
              <a:off x="6833420" y="2259098"/>
              <a:ext cx="2320413" cy="276999"/>
            </a:xfrm>
            <a:prstGeom prst="rect">
              <a:avLst/>
            </a:prstGeom>
            <a:noFill/>
          </p:spPr>
          <p:txBody>
            <a:bodyPr wrap="square" lIns="0" tIns="0" rIns="0" bIns="0" rtlCol="0">
              <a:spAutoFit/>
            </a:bodyPr>
            <a:lstStyle/>
            <a:p>
              <a:pPr algn="l">
                <a:spcBef>
                  <a:spcPts val="600"/>
                </a:spcBef>
              </a:pPr>
              <a:r>
                <a:rPr lang="en-US" dirty="0"/>
                <a:t>$19,361</a:t>
              </a:r>
            </a:p>
          </p:txBody>
        </p:sp>
        <p:sp>
          <p:nvSpPr>
            <p:cNvPr id="15" name="TextBox 14">
              <a:extLst>
                <a:ext uri="{FF2B5EF4-FFF2-40B4-BE49-F238E27FC236}">
                  <a16:creationId xmlns:a16="http://schemas.microsoft.com/office/drawing/2014/main" id="{7ABD00AE-AB39-4303-B416-014DA513DBD7}"/>
                </a:ext>
              </a:extLst>
            </p:cNvPr>
            <p:cNvSpPr txBox="1"/>
            <p:nvPr/>
          </p:nvSpPr>
          <p:spPr>
            <a:xfrm>
              <a:off x="7024775" y="2772968"/>
              <a:ext cx="2320413" cy="276999"/>
            </a:xfrm>
            <a:prstGeom prst="rect">
              <a:avLst/>
            </a:prstGeom>
            <a:noFill/>
          </p:spPr>
          <p:txBody>
            <a:bodyPr wrap="square" lIns="0" tIns="0" rIns="0" bIns="0" rtlCol="0">
              <a:spAutoFit/>
            </a:bodyPr>
            <a:lstStyle/>
            <a:p>
              <a:pPr algn="l">
                <a:spcBef>
                  <a:spcPts val="600"/>
                </a:spcBef>
              </a:pPr>
              <a:r>
                <a:rPr lang="en-US" dirty="0"/>
                <a:t>$20,088</a:t>
              </a:r>
            </a:p>
          </p:txBody>
        </p:sp>
      </p:grpSp>
      <p:sp>
        <p:nvSpPr>
          <p:cNvPr id="19" name="TextBox 18">
            <a:extLst>
              <a:ext uri="{FF2B5EF4-FFF2-40B4-BE49-F238E27FC236}">
                <a16:creationId xmlns:a16="http://schemas.microsoft.com/office/drawing/2014/main" id="{0EE2EC7D-17D5-4353-99C1-A2692F5915DE}"/>
              </a:ext>
            </a:extLst>
          </p:cNvPr>
          <p:cNvSpPr txBox="1"/>
          <p:nvPr/>
        </p:nvSpPr>
        <p:spPr>
          <a:xfrm>
            <a:off x="3661439" y="1369797"/>
            <a:ext cx="6444137" cy="276999"/>
          </a:xfrm>
          <a:prstGeom prst="rect">
            <a:avLst/>
          </a:prstGeom>
          <a:noFill/>
        </p:spPr>
        <p:txBody>
          <a:bodyPr wrap="square" lIns="0" tIns="0" rIns="0" bIns="0" rtlCol="0">
            <a:spAutoFit/>
          </a:bodyPr>
          <a:lstStyle/>
          <a:p>
            <a:pPr algn="l">
              <a:spcBef>
                <a:spcPts val="600"/>
              </a:spcBef>
            </a:pPr>
            <a:r>
              <a:rPr lang="en-US" b="1" dirty="0"/>
              <a:t>Male, 65, Preferred Non Smoker, $1,000,000 death benefit</a:t>
            </a:r>
          </a:p>
        </p:txBody>
      </p:sp>
      <p:sp>
        <p:nvSpPr>
          <p:cNvPr id="16" name="TextBox 15">
            <a:extLst>
              <a:ext uri="{FF2B5EF4-FFF2-40B4-BE49-F238E27FC236}">
                <a16:creationId xmlns:a16="http://schemas.microsoft.com/office/drawing/2014/main" id="{3C4E3C7F-8316-465D-95D4-D1C53C1F8194}"/>
              </a:ext>
            </a:extLst>
          </p:cNvPr>
          <p:cNvSpPr txBox="1"/>
          <p:nvPr/>
        </p:nvSpPr>
        <p:spPr>
          <a:xfrm>
            <a:off x="3398110" y="486377"/>
            <a:ext cx="6588086" cy="461665"/>
          </a:xfrm>
          <a:prstGeom prst="rect">
            <a:avLst/>
          </a:prstGeom>
          <a:noFill/>
        </p:spPr>
        <p:txBody>
          <a:bodyPr wrap="square">
            <a:spAutoFit/>
          </a:bodyPr>
          <a:lstStyle/>
          <a:p>
            <a:r>
              <a:rPr lang="en-US" sz="2400" b="1" dirty="0">
                <a:solidFill>
                  <a:schemeClr val="tx1"/>
                </a:solidFill>
              </a:rPr>
              <a:t>Post issue flexibility</a:t>
            </a:r>
            <a:endParaRPr lang="en-US" sz="2400" b="1" dirty="0"/>
          </a:p>
        </p:txBody>
      </p:sp>
    </p:spTree>
    <p:extLst>
      <p:ext uri="{BB962C8B-B14F-4D97-AF65-F5344CB8AC3E}">
        <p14:creationId xmlns:p14="http://schemas.microsoft.com/office/powerpoint/2010/main" val="187845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EB482-DC0F-4421-8D79-0315B2D38FF6}"/>
              </a:ext>
            </a:extLst>
          </p:cNvPr>
          <p:cNvSpPr>
            <a:spLocks noGrp="1"/>
          </p:cNvSpPr>
          <p:nvPr>
            <p:ph type="title"/>
          </p:nvPr>
        </p:nvSpPr>
        <p:spPr/>
        <p:txBody>
          <a:bodyPr/>
          <a:lstStyle/>
          <a:p>
            <a:r>
              <a:rPr lang="en-US" sz="3200" dirty="0"/>
              <a:t>Pay less, get more</a:t>
            </a:r>
            <a:br>
              <a:rPr lang="en-US" sz="3200" dirty="0"/>
            </a:br>
            <a:br>
              <a:rPr lang="en-US" sz="3200" dirty="0"/>
            </a:br>
            <a:endParaRPr lang="en-US" sz="2400" dirty="0">
              <a:solidFill>
                <a:schemeClr val="tx1"/>
              </a:solidFill>
            </a:endParaRPr>
          </a:p>
        </p:txBody>
      </p:sp>
      <p:sp>
        <p:nvSpPr>
          <p:cNvPr id="4" name="Slide Number Placeholder 3">
            <a:extLst>
              <a:ext uri="{FF2B5EF4-FFF2-40B4-BE49-F238E27FC236}">
                <a16:creationId xmlns:a16="http://schemas.microsoft.com/office/drawing/2014/main" id="{B16819BD-4280-40FE-B4EB-9B3D2CC8929F}"/>
              </a:ext>
            </a:extLst>
          </p:cNvPr>
          <p:cNvSpPr>
            <a:spLocks noGrp="1"/>
          </p:cNvSpPr>
          <p:nvPr>
            <p:ph type="sldNum" sz="quarter" idx="12"/>
          </p:nvPr>
        </p:nvSpPr>
        <p:spPr/>
        <p:txBody>
          <a:bodyPr/>
          <a:lstStyle/>
          <a:p>
            <a:r>
              <a:rPr lang="en-CA"/>
              <a:t>16 of 28</a:t>
            </a:r>
            <a:endParaRPr lang="en-US" dirty="0"/>
          </a:p>
        </p:txBody>
      </p:sp>
      <p:sp>
        <p:nvSpPr>
          <p:cNvPr id="6" name="Content Placeholder 5">
            <a:extLst>
              <a:ext uri="{FF2B5EF4-FFF2-40B4-BE49-F238E27FC236}">
                <a16:creationId xmlns:a16="http://schemas.microsoft.com/office/drawing/2014/main" id="{DAAE3D3F-990D-4CA8-8EE1-80484CFE0BD1}"/>
              </a:ext>
            </a:extLst>
          </p:cNvPr>
          <p:cNvSpPr>
            <a:spLocks noGrp="1"/>
          </p:cNvSpPr>
          <p:nvPr>
            <p:ph idx="4294967295"/>
          </p:nvPr>
        </p:nvSpPr>
        <p:spPr>
          <a:xfrm>
            <a:off x="3690579" y="915930"/>
            <a:ext cx="8162925" cy="1300162"/>
          </a:xfrm>
        </p:spPr>
        <p:txBody>
          <a:bodyPr/>
          <a:lstStyle/>
          <a:p>
            <a:r>
              <a:rPr lang="en-US" sz="1600" dirty="0"/>
              <a:t>Initial premium solve to 95</a:t>
            </a:r>
            <a:endParaRPr lang="en-US" dirty="0"/>
          </a:p>
          <a:p>
            <a:endParaRPr lang="en-US" dirty="0"/>
          </a:p>
          <a:p>
            <a:endParaRPr lang="en-US" dirty="0"/>
          </a:p>
          <a:p>
            <a:endParaRPr lang="en-US" dirty="0"/>
          </a:p>
        </p:txBody>
      </p:sp>
      <p:sp>
        <p:nvSpPr>
          <p:cNvPr id="7" name="Content Placeholder 5">
            <a:extLst>
              <a:ext uri="{FF2B5EF4-FFF2-40B4-BE49-F238E27FC236}">
                <a16:creationId xmlns:a16="http://schemas.microsoft.com/office/drawing/2014/main" id="{CC847A69-31DC-410F-9E41-59EBC0EBA8C0}"/>
              </a:ext>
            </a:extLst>
          </p:cNvPr>
          <p:cNvSpPr txBox="1">
            <a:spLocks/>
          </p:cNvSpPr>
          <p:nvPr/>
        </p:nvSpPr>
        <p:spPr>
          <a:xfrm>
            <a:off x="3769467" y="6285232"/>
            <a:ext cx="8165784" cy="338554"/>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grpSp>
        <p:nvGrpSpPr>
          <p:cNvPr id="18" name="Group 17">
            <a:extLst>
              <a:ext uri="{FF2B5EF4-FFF2-40B4-BE49-F238E27FC236}">
                <a16:creationId xmlns:a16="http://schemas.microsoft.com/office/drawing/2014/main" id="{0EB98DB6-1C37-4787-8C10-4229FA65D5CF}"/>
              </a:ext>
            </a:extLst>
          </p:cNvPr>
          <p:cNvGrpSpPr/>
          <p:nvPr/>
        </p:nvGrpSpPr>
        <p:grpSpPr>
          <a:xfrm>
            <a:off x="3729614" y="1159509"/>
            <a:ext cx="5508018" cy="1241874"/>
            <a:chOff x="3837170" y="2006215"/>
            <a:chExt cx="5508018" cy="1425388"/>
          </a:xfrm>
        </p:grpSpPr>
        <p:pic>
          <p:nvPicPr>
            <p:cNvPr id="17" name="Picture 16">
              <a:extLst>
                <a:ext uri="{FF2B5EF4-FFF2-40B4-BE49-F238E27FC236}">
                  <a16:creationId xmlns:a16="http://schemas.microsoft.com/office/drawing/2014/main" id="{EE4EC789-A2D6-412E-B35E-64009B235E0E}"/>
                </a:ext>
              </a:extLst>
            </p:cNvPr>
            <p:cNvPicPr>
              <a:picLocks noChangeAspect="1"/>
            </p:cNvPicPr>
            <p:nvPr/>
          </p:nvPicPr>
          <p:blipFill>
            <a:blip r:embed="rId3"/>
            <a:stretch>
              <a:fillRect/>
            </a:stretch>
          </p:blipFill>
          <p:spPr>
            <a:xfrm>
              <a:off x="3837170" y="2006215"/>
              <a:ext cx="3370729" cy="1425388"/>
            </a:xfrm>
            <a:prstGeom prst="rect">
              <a:avLst/>
            </a:prstGeom>
          </p:spPr>
        </p:pic>
        <p:sp>
          <p:nvSpPr>
            <p:cNvPr id="12" name="TextBox 11">
              <a:extLst>
                <a:ext uri="{FF2B5EF4-FFF2-40B4-BE49-F238E27FC236}">
                  <a16:creationId xmlns:a16="http://schemas.microsoft.com/office/drawing/2014/main" id="{9F3B3E80-4769-445D-B80D-62585C9FD573}"/>
                </a:ext>
              </a:extLst>
            </p:cNvPr>
            <p:cNvSpPr txBox="1"/>
            <p:nvPr/>
          </p:nvSpPr>
          <p:spPr>
            <a:xfrm>
              <a:off x="3990005" y="2259099"/>
              <a:ext cx="2320413" cy="282606"/>
            </a:xfrm>
            <a:prstGeom prst="rect">
              <a:avLst/>
            </a:prstGeom>
            <a:noFill/>
          </p:spPr>
          <p:txBody>
            <a:bodyPr wrap="square" lIns="0" tIns="0" rIns="0" bIns="0" rtlCol="0">
              <a:spAutoFit/>
            </a:bodyPr>
            <a:lstStyle/>
            <a:p>
              <a:pPr algn="l">
                <a:spcBef>
                  <a:spcPts val="600"/>
                </a:spcBef>
              </a:pPr>
              <a:r>
                <a:rPr lang="en-US" sz="1600" dirty="0">
                  <a:solidFill>
                    <a:schemeClr val="bg1"/>
                  </a:solidFill>
                  <a:latin typeface="Arial Black" panose="020B0A04020102020204" pitchFamily="34" charset="0"/>
                </a:rPr>
                <a:t>Protection UL 22</a:t>
              </a:r>
            </a:p>
          </p:txBody>
        </p:sp>
        <p:sp>
          <p:nvSpPr>
            <p:cNvPr id="13" name="TextBox 12">
              <a:extLst>
                <a:ext uri="{FF2B5EF4-FFF2-40B4-BE49-F238E27FC236}">
                  <a16:creationId xmlns:a16="http://schemas.microsoft.com/office/drawing/2014/main" id="{FDBDE256-63F2-4E3B-922A-6A6C12A382B3}"/>
                </a:ext>
              </a:extLst>
            </p:cNvPr>
            <p:cNvSpPr txBox="1"/>
            <p:nvPr/>
          </p:nvSpPr>
          <p:spPr>
            <a:xfrm>
              <a:off x="3990005" y="2718909"/>
              <a:ext cx="2320413" cy="282606"/>
            </a:xfrm>
            <a:prstGeom prst="rect">
              <a:avLst/>
            </a:prstGeom>
            <a:noFill/>
          </p:spPr>
          <p:txBody>
            <a:bodyPr wrap="square" lIns="0" tIns="0" rIns="0" bIns="0" rtlCol="0">
              <a:spAutoFit/>
            </a:bodyPr>
            <a:lstStyle/>
            <a:p>
              <a:pPr algn="l">
                <a:spcBef>
                  <a:spcPts val="600"/>
                </a:spcBef>
              </a:pPr>
              <a:r>
                <a:rPr lang="en-US" sz="1600" dirty="0">
                  <a:solidFill>
                    <a:schemeClr val="bg1"/>
                  </a:solidFill>
                  <a:latin typeface="Arial Black" panose="020B0A04020102020204" pitchFamily="34" charset="0"/>
                </a:rPr>
                <a:t>Protective</a:t>
              </a:r>
            </a:p>
          </p:txBody>
        </p:sp>
        <p:sp>
          <p:nvSpPr>
            <p:cNvPr id="14" name="TextBox 13">
              <a:extLst>
                <a:ext uri="{FF2B5EF4-FFF2-40B4-BE49-F238E27FC236}">
                  <a16:creationId xmlns:a16="http://schemas.microsoft.com/office/drawing/2014/main" id="{790F66D2-CCA4-4DAD-B60E-4E99CBF47413}"/>
                </a:ext>
              </a:extLst>
            </p:cNvPr>
            <p:cNvSpPr txBox="1"/>
            <p:nvPr/>
          </p:nvSpPr>
          <p:spPr>
            <a:xfrm>
              <a:off x="6833420" y="2259098"/>
              <a:ext cx="2320413" cy="282606"/>
            </a:xfrm>
            <a:prstGeom prst="rect">
              <a:avLst/>
            </a:prstGeom>
            <a:noFill/>
          </p:spPr>
          <p:txBody>
            <a:bodyPr wrap="square" lIns="0" tIns="0" rIns="0" bIns="0" rtlCol="0">
              <a:spAutoFit/>
            </a:bodyPr>
            <a:lstStyle/>
            <a:p>
              <a:pPr algn="l">
                <a:spcBef>
                  <a:spcPts val="600"/>
                </a:spcBef>
              </a:pPr>
              <a:r>
                <a:rPr lang="en-US" sz="1600" dirty="0"/>
                <a:t>$19,361</a:t>
              </a:r>
            </a:p>
          </p:txBody>
        </p:sp>
        <p:sp>
          <p:nvSpPr>
            <p:cNvPr id="15" name="TextBox 14">
              <a:extLst>
                <a:ext uri="{FF2B5EF4-FFF2-40B4-BE49-F238E27FC236}">
                  <a16:creationId xmlns:a16="http://schemas.microsoft.com/office/drawing/2014/main" id="{7ABD00AE-AB39-4303-B416-014DA513DBD7}"/>
                </a:ext>
              </a:extLst>
            </p:cNvPr>
            <p:cNvSpPr txBox="1"/>
            <p:nvPr/>
          </p:nvSpPr>
          <p:spPr>
            <a:xfrm>
              <a:off x="7024775" y="2772968"/>
              <a:ext cx="2320413" cy="282606"/>
            </a:xfrm>
            <a:prstGeom prst="rect">
              <a:avLst/>
            </a:prstGeom>
            <a:noFill/>
          </p:spPr>
          <p:txBody>
            <a:bodyPr wrap="square" lIns="0" tIns="0" rIns="0" bIns="0" rtlCol="0">
              <a:spAutoFit/>
            </a:bodyPr>
            <a:lstStyle/>
            <a:p>
              <a:pPr algn="l">
                <a:spcBef>
                  <a:spcPts val="600"/>
                </a:spcBef>
              </a:pPr>
              <a:r>
                <a:rPr lang="en-US" sz="1600" dirty="0"/>
                <a:t>$20,088</a:t>
              </a:r>
            </a:p>
          </p:txBody>
        </p:sp>
      </p:grpSp>
      <p:sp>
        <p:nvSpPr>
          <p:cNvPr id="19" name="TextBox 18">
            <a:extLst>
              <a:ext uri="{FF2B5EF4-FFF2-40B4-BE49-F238E27FC236}">
                <a16:creationId xmlns:a16="http://schemas.microsoft.com/office/drawing/2014/main" id="{0EE2EC7D-17D5-4353-99C1-A2692F5915DE}"/>
              </a:ext>
            </a:extLst>
          </p:cNvPr>
          <p:cNvSpPr txBox="1"/>
          <p:nvPr/>
        </p:nvSpPr>
        <p:spPr>
          <a:xfrm>
            <a:off x="3559179" y="582438"/>
            <a:ext cx="6565321" cy="246221"/>
          </a:xfrm>
          <a:prstGeom prst="rect">
            <a:avLst/>
          </a:prstGeom>
          <a:noFill/>
        </p:spPr>
        <p:txBody>
          <a:bodyPr wrap="square" lIns="0" tIns="0" rIns="0" bIns="0" rtlCol="0">
            <a:spAutoFit/>
          </a:bodyPr>
          <a:lstStyle/>
          <a:p>
            <a:pPr algn="l">
              <a:spcBef>
                <a:spcPts val="600"/>
              </a:spcBef>
            </a:pPr>
            <a:r>
              <a:rPr lang="en-US" sz="1600" b="1" dirty="0"/>
              <a:t>Male, 65, Preferred </a:t>
            </a:r>
            <a:r>
              <a:rPr lang="en-US" sz="1600" b="1" dirty="0" err="1"/>
              <a:t>NonSmoker</a:t>
            </a:r>
            <a:r>
              <a:rPr lang="en-US" sz="1600" b="1" dirty="0"/>
              <a:t>, $1,000,000 death benefit</a:t>
            </a:r>
          </a:p>
        </p:txBody>
      </p:sp>
      <p:grpSp>
        <p:nvGrpSpPr>
          <p:cNvPr id="16" name="Group 15">
            <a:extLst>
              <a:ext uri="{FF2B5EF4-FFF2-40B4-BE49-F238E27FC236}">
                <a16:creationId xmlns:a16="http://schemas.microsoft.com/office/drawing/2014/main" id="{74C8291D-70A0-4E2C-83CF-1C9A9D906882}"/>
              </a:ext>
            </a:extLst>
          </p:cNvPr>
          <p:cNvGrpSpPr/>
          <p:nvPr/>
        </p:nvGrpSpPr>
        <p:grpSpPr>
          <a:xfrm>
            <a:off x="3803946" y="2842090"/>
            <a:ext cx="5135138" cy="1031147"/>
            <a:chOff x="3729615" y="3865318"/>
            <a:chExt cx="5135138" cy="1031147"/>
          </a:xfrm>
        </p:grpSpPr>
        <p:pic>
          <p:nvPicPr>
            <p:cNvPr id="9" name="Picture 8">
              <a:extLst>
                <a:ext uri="{FF2B5EF4-FFF2-40B4-BE49-F238E27FC236}">
                  <a16:creationId xmlns:a16="http://schemas.microsoft.com/office/drawing/2014/main" id="{B5AFB14F-9B58-40FC-A73C-7B3DF6D1E5C9}"/>
                </a:ext>
              </a:extLst>
            </p:cNvPr>
            <p:cNvPicPr>
              <a:picLocks noChangeAspect="1"/>
            </p:cNvPicPr>
            <p:nvPr/>
          </p:nvPicPr>
          <p:blipFill>
            <a:blip r:embed="rId4"/>
            <a:stretch>
              <a:fillRect/>
            </a:stretch>
          </p:blipFill>
          <p:spPr>
            <a:xfrm>
              <a:off x="3729615" y="3865318"/>
              <a:ext cx="2782827" cy="1031147"/>
            </a:xfrm>
            <a:prstGeom prst="rect">
              <a:avLst/>
            </a:prstGeom>
          </p:spPr>
        </p:pic>
        <p:sp>
          <p:nvSpPr>
            <p:cNvPr id="20" name="TextBox 19">
              <a:extLst>
                <a:ext uri="{FF2B5EF4-FFF2-40B4-BE49-F238E27FC236}">
                  <a16:creationId xmlns:a16="http://schemas.microsoft.com/office/drawing/2014/main" id="{E9FCE164-B0DA-4EB8-9B76-E8039A5A9FD3}"/>
                </a:ext>
              </a:extLst>
            </p:cNvPr>
            <p:cNvSpPr txBox="1"/>
            <p:nvPr/>
          </p:nvSpPr>
          <p:spPr>
            <a:xfrm>
              <a:off x="3848737" y="3990791"/>
              <a:ext cx="2320413" cy="246221"/>
            </a:xfrm>
            <a:prstGeom prst="rect">
              <a:avLst/>
            </a:prstGeom>
            <a:noFill/>
          </p:spPr>
          <p:txBody>
            <a:bodyPr wrap="square" lIns="0" tIns="0" rIns="0" bIns="0" rtlCol="0">
              <a:spAutoFit/>
            </a:bodyPr>
            <a:lstStyle/>
            <a:p>
              <a:pPr algn="l">
                <a:spcBef>
                  <a:spcPts val="600"/>
                </a:spcBef>
              </a:pPr>
              <a:r>
                <a:rPr lang="en-US" sz="1600" dirty="0">
                  <a:solidFill>
                    <a:schemeClr val="bg1"/>
                  </a:solidFill>
                  <a:latin typeface="Arial Black" panose="020B0A04020102020204" pitchFamily="34" charset="0"/>
                </a:rPr>
                <a:t>Protection UL 22</a:t>
              </a:r>
            </a:p>
          </p:txBody>
        </p:sp>
        <p:sp>
          <p:nvSpPr>
            <p:cNvPr id="21" name="TextBox 20">
              <a:extLst>
                <a:ext uri="{FF2B5EF4-FFF2-40B4-BE49-F238E27FC236}">
                  <a16:creationId xmlns:a16="http://schemas.microsoft.com/office/drawing/2014/main" id="{3A05CE6B-9336-4AE2-A42E-027823F70FF5}"/>
                </a:ext>
              </a:extLst>
            </p:cNvPr>
            <p:cNvSpPr txBox="1"/>
            <p:nvPr/>
          </p:nvSpPr>
          <p:spPr>
            <a:xfrm>
              <a:off x="3867827" y="4444198"/>
              <a:ext cx="2320413" cy="246221"/>
            </a:xfrm>
            <a:prstGeom prst="rect">
              <a:avLst/>
            </a:prstGeom>
            <a:noFill/>
          </p:spPr>
          <p:txBody>
            <a:bodyPr wrap="square" lIns="0" tIns="0" rIns="0" bIns="0" rtlCol="0">
              <a:spAutoFit/>
            </a:bodyPr>
            <a:lstStyle/>
            <a:p>
              <a:pPr algn="l">
                <a:spcBef>
                  <a:spcPts val="600"/>
                </a:spcBef>
              </a:pPr>
              <a:r>
                <a:rPr lang="en-US" sz="1600" dirty="0">
                  <a:solidFill>
                    <a:schemeClr val="bg1"/>
                  </a:solidFill>
                  <a:latin typeface="Arial Black" panose="020B0A04020102020204" pitchFamily="34" charset="0"/>
                </a:rPr>
                <a:t>Protective</a:t>
              </a:r>
            </a:p>
          </p:txBody>
        </p:sp>
        <p:sp>
          <p:nvSpPr>
            <p:cNvPr id="22" name="TextBox 21">
              <a:extLst>
                <a:ext uri="{FF2B5EF4-FFF2-40B4-BE49-F238E27FC236}">
                  <a16:creationId xmlns:a16="http://schemas.microsoft.com/office/drawing/2014/main" id="{B0DDD3E1-E9BB-4933-BBF8-849C9A95229C}"/>
                </a:ext>
              </a:extLst>
            </p:cNvPr>
            <p:cNvSpPr txBox="1"/>
            <p:nvPr/>
          </p:nvSpPr>
          <p:spPr>
            <a:xfrm>
              <a:off x="6188240" y="3949986"/>
              <a:ext cx="2320413" cy="246221"/>
            </a:xfrm>
            <a:prstGeom prst="rect">
              <a:avLst/>
            </a:prstGeom>
            <a:noFill/>
          </p:spPr>
          <p:txBody>
            <a:bodyPr wrap="square" lIns="0" tIns="0" rIns="0" bIns="0" rtlCol="0">
              <a:spAutoFit/>
            </a:bodyPr>
            <a:lstStyle/>
            <a:p>
              <a:pPr algn="l">
                <a:spcBef>
                  <a:spcPts val="600"/>
                </a:spcBef>
              </a:pPr>
              <a:r>
                <a:rPr lang="en-US" sz="1600" dirty="0"/>
                <a:t>$17,367</a:t>
              </a:r>
            </a:p>
          </p:txBody>
        </p:sp>
        <p:sp>
          <p:nvSpPr>
            <p:cNvPr id="23" name="TextBox 22">
              <a:extLst>
                <a:ext uri="{FF2B5EF4-FFF2-40B4-BE49-F238E27FC236}">
                  <a16:creationId xmlns:a16="http://schemas.microsoft.com/office/drawing/2014/main" id="{ECA9EDE4-4B3E-45B7-8577-5A05C15CDF80}"/>
                </a:ext>
              </a:extLst>
            </p:cNvPr>
            <p:cNvSpPr txBox="1"/>
            <p:nvPr/>
          </p:nvSpPr>
          <p:spPr>
            <a:xfrm>
              <a:off x="6544340" y="4444198"/>
              <a:ext cx="2320413" cy="246221"/>
            </a:xfrm>
            <a:prstGeom prst="rect">
              <a:avLst/>
            </a:prstGeom>
            <a:noFill/>
          </p:spPr>
          <p:txBody>
            <a:bodyPr wrap="square" lIns="0" tIns="0" rIns="0" bIns="0" rtlCol="0">
              <a:spAutoFit/>
            </a:bodyPr>
            <a:lstStyle/>
            <a:p>
              <a:pPr algn="l">
                <a:spcBef>
                  <a:spcPts val="600"/>
                </a:spcBef>
              </a:pPr>
              <a:r>
                <a:rPr lang="en-US" sz="1600" dirty="0"/>
                <a:t>$18,925</a:t>
              </a:r>
            </a:p>
          </p:txBody>
        </p:sp>
      </p:grpSp>
      <p:sp>
        <p:nvSpPr>
          <p:cNvPr id="24" name="TextBox 23">
            <a:extLst>
              <a:ext uri="{FF2B5EF4-FFF2-40B4-BE49-F238E27FC236}">
                <a16:creationId xmlns:a16="http://schemas.microsoft.com/office/drawing/2014/main" id="{722012B4-E7AA-43B7-AE5A-00F682D221F7}"/>
              </a:ext>
            </a:extLst>
          </p:cNvPr>
          <p:cNvSpPr txBox="1"/>
          <p:nvPr/>
        </p:nvSpPr>
        <p:spPr>
          <a:xfrm>
            <a:off x="3769467" y="2452407"/>
            <a:ext cx="6082979" cy="246221"/>
          </a:xfrm>
          <a:prstGeom prst="rect">
            <a:avLst/>
          </a:prstGeom>
          <a:noFill/>
        </p:spPr>
        <p:txBody>
          <a:bodyPr wrap="square" lIns="0" tIns="0" rIns="0" bIns="0" rtlCol="0">
            <a:spAutoFit/>
          </a:bodyPr>
          <a:lstStyle/>
          <a:p>
            <a:pPr marL="233363" indent="-233363" algn="l">
              <a:spcBef>
                <a:spcPts val="600"/>
              </a:spcBef>
              <a:buFont typeface="Arial" panose="020B0604020202020204" pitchFamily="34" charset="0"/>
              <a:buChar char="•"/>
            </a:pPr>
            <a:r>
              <a:rPr lang="en-US" sz="1600" dirty="0"/>
              <a:t>Adjust for premium to 94</a:t>
            </a:r>
          </a:p>
        </p:txBody>
      </p:sp>
      <p:sp>
        <p:nvSpPr>
          <p:cNvPr id="26" name="TextBox 25">
            <a:extLst>
              <a:ext uri="{FF2B5EF4-FFF2-40B4-BE49-F238E27FC236}">
                <a16:creationId xmlns:a16="http://schemas.microsoft.com/office/drawing/2014/main" id="{98CE6935-B39E-43FA-9C99-C67FA16083A2}"/>
              </a:ext>
            </a:extLst>
          </p:cNvPr>
          <p:cNvSpPr txBox="1"/>
          <p:nvPr/>
        </p:nvSpPr>
        <p:spPr>
          <a:xfrm>
            <a:off x="3690579" y="4060600"/>
            <a:ext cx="6082979" cy="246221"/>
          </a:xfrm>
          <a:prstGeom prst="rect">
            <a:avLst/>
          </a:prstGeom>
          <a:noFill/>
        </p:spPr>
        <p:txBody>
          <a:bodyPr wrap="square" lIns="0" tIns="0" rIns="0" bIns="0" rtlCol="0">
            <a:spAutoFit/>
          </a:bodyPr>
          <a:lstStyle/>
          <a:p>
            <a:pPr marL="233363" indent="-233363" algn="l">
              <a:spcBef>
                <a:spcPts val="600"/>
              </a:spcBef>
              <a:buFont typeface="Arial" panose="020B0604020202020204" pitchFamily="34" charset="0"/>
              <a:buChar char="•"/>
            </a:pPr>
            <a:r>
              <a:rPr lang="en-US" sz="1600" dirty="0"/>
              <a:t>Adjust for premium to 96</a:t>
            </a:r>
          </a:p>
        </p:txBody>
      </p:sp>
      <p:grpSp>
        <p:nvGrpSpPr>
          <p:cNvPr id="37" name="Group 36">
            <a:extLst>
              <a:ext uri="{FF2B5EF4-FFF2-40B4-BE49-F238E27FC236}">
                <a16:creationId xmlns:a16="http://schemas.microsoft.com/office/drawing/2014/main" id="{E5944F5F-4E3A-4996-913E-176087B0DBA2}"/>
              </a:ext>
            </a:extLst>
          </p:cNvPr>
          <p:cNvGrpSpPr/>
          <p:nvPr/>
        </p:nvGrpSpPr>
        <p:grpSpPr>
          <a:xfrm>
            <a:off x="3729614" y="4447521"/>
            <a:ext cx="9345420" cy="1057230"/>
            <a:chOff x="3695903" y="4784220"/>
            <a:chExt cx="9345420" cy="1057230"/>
          </a:xfrm>
        </p:grpSpPr>
        <p:pic>
          <p:nvPicPr>
            <p:cNvPr id="29" name="Picture 28">
              <a:extLst>
                <a:ext uri="{FF2B5EF4-FFF2-40B4-BE49-F238E27FC236}">
                  <a16:creationId xmlns:a16="http://schemas.microsoft.com/office/drawing/2014/main" id="{D15B229A-3671-49A0-91F3-213BBAB47D97}"/>
                </a:ext>
              </a:extLst>
            </p:cNvPr>
            <p:cNvPicPr>
              <a:picLocks noChangeAspect="1"/>
            </p:cNvPicPr>
            <p:nvPr/>
          </p:nvPicPr>
          <p:blipFill>
            <a:blip r:embed="rId5"/>
            <a:stretch>
              <a:fillRect/>
            </a:stretch>
          </p:blipFill>
          <p:spPr>
            <a:xfrm>
              <a:off x="3695903" y="4784220"/>
              <a:ext cx="8104094" cy="1057230"/>
            </a:xfrm>
            <a:prstGeom prst="rect">
              <a:avLst/>
            </a:prstGeom>
          </p:spPr>
        </p:pic>
        <p:sp>
          <p:nvSpPr>
            <p:cNvPr id="30" name="TextBox 29">
              <a:extLst>
                <a:ext uri="{FF2B5EF4-FFF2-40B4-BE49-F238E27FC236}">
                  <a16:creationId xmlns:a16="http://schemas.microsoft.com/office/drawing/2014/main" id="{45B649A3-3F02-4F97-A8F9-4E067A30DB24}"/>
                </a:ext>
              </a:extLst>
            </p:cNvPr>
            <p:cNvSpPr txBox="1"/>
            <p:nvPr/>
          </p:nvSpPr>
          <p:spPr>
            <a:xfrm>
              <a:off x="3867827" y="4955578"/>
              <a:ext cx="2320413" cy="246221"/>
            </a:xfrm>
            <a:prstGeom prst="rect">
              <a:avLst/>
            </a:prstGeom>
            <a:noFill/>
          </p:spPr>
          <p:txBody>
            <a:bodyPr wrap="square" lIns="0" tIns="0" rIns="0" bIns="0" rtlCol="0">
              <a:spAutoFit/>
            </a:bodyPr>
            <a:lstStyle/>
            <a:p>
              <a:pPr algn="l">
                <a:spcBef>
                  <a:spcPts val="600"/>
                </a:spcBef>
              </a:pPr>
              <a:r>
                <a:rPr lang="en-US" sz="1600" dirty="0">
                  <a:solidFill>
                    <a:schemeClr val="bg1"/>
                  </a:solidFill>
                  <a:latin typeface="Arial Black" panose="020B0A04020102020204" pitchFamily="34" charset="0"/>
                </a:rPr>
                <a:t>Protection UL 22</a:t>
              </a:r>
            </a:p>
          </p:txBody>
        </p:sp>
        <p:sp>
          <p:nvSpPr>
            <p:cNvPr id="32" name="TextBox 31">
              <a:extLst>
                <a:ext uri="{FF2B5EF4-FFF2-40B4-BE49-F238E27FC236}">
                  <a16:creationId xmlns:a16="http://schemas.microsoft.com/office/drawing/2014/main" id="{3CE2C121-04CA-4515-BEAE-E013008E41F0}"/>
                </a:ext>
              </a:extLst>
            </p:cNvPr>
            <p:cNvSpPr txBox="1"/>
            <p:nvPr/>
          </p:nvSpPr>
          <p:spPr>
            <a:xfrm>
              <a:off x="3867827" y="5393255"/>
              <a:ext cx="2320413" cy="246221"/>
            </a:xfrm>
            <a:prstGeom prst="rect">
              <a:avLst/>
            </a:prstGeom>
            <a:noFill/>
          </p:spPr>
          <p:txBody>
            <a:bodyPr wrap="square" lIns="0" tIns="0" rIns="0" bIns="0" rtlCol="0">
              <a:spAutoFit/>
            </a:bodyPr>
            <a:lstStyle/>
            <a:p>
              <a:pPr algn="l">
                <a:spcBef>
                  <a:spcPts val="600"/>
                </a:spcBef>
              </a:pPr>
              <a:r>
                <a:rPr lang="en-US" sz="1600" dirty="0">
                  <a:solidFill>
                    <a:schemeClr val="bg1"/>
                  </a:solidFill>
                  <a:latin typeface="Arial Black" panose="020B0A04020102020204" pitchFamily="34" charset="0"/>
                </a:rPr>
                <a:t>Protective</a:t>
              </a:r>
            </a:p>
          </p:txBody>
        </p:sp>
        <p:sp>
          <p:nvSpPr>
            <p:cNvPr id="33" name="TextBox 32">
              <a:extLst>
                <a:ext uri="{FF2B5EF4-FFF2-40B4-BE49-F238E27FC236}">
                  <a16:creationId xmlns:a16="http://schemas.microsoft.com/office/drawing/2014/main" id="{32D9F2F0-CA5C-44F9-8753-625F4B43B82B}"/>
                </a:ext>
              </a:extLst>
            </p:cNvPr>
            <p:cNvSpPr txBox="1"/>
            <p:nvPr/>
          </p:nvSpPr>
          <p:spPr>
            <a:xfrm>
              <a:off x="7225543" y="4942406"/>
              <a:ext cx="2320413" cy="246221"/>
            </a:xfrm>
            <a:prstGeom prst="rect">
              <a:avLst/>
            </a:prstGeom>
            <a:noFill/>
          </p:spPr>
          <p:txBody>
            <a:bodyPr wrap="square" lIns="0" tIns="0" rIns="0" bIns="0" rtlCol="0">
              <a:spAutoFit/>
            </a:bodyPr>
            <a:lstStyle/>
            <a:p>
              <a:pPr algn="l">
                <a:spcBef>
                  <a:spcPts val="600"/>
                </a:spcBef>
              </a:pPr>
              <a:r>
                <a:rPr lang="en-US" sz="1600" dirty="0"/>
                <a:t>$20,725</a:t>
              </a:r>
            </a:p>
          </p:txBody>
        </p:sp>
        <p:sp>
          <p:nvSpPr>
            <p:cNvPr id="34" name="TextBox 33">
              <a:extLst>
                <a:ext uri="{FF2B5EF4-FFF2-40B4-BE49-F238E27FC236}">
                  <a16:creationId xmlns:a16="http://schemas.microsoft.com/office/drawing/2014/main" id="{381E3E22-B2C1-4980-9155-5C9594BEFF90}"/>
                </a:ext>
              </a:extLst>
            </p:cNvPr>
            <p:cNvSpPr txBox="1"/>
            <p:nvPr/>
          </p:nvSpPr>
          <p:spPr>
            <a:xfrm>
              <a:off x="10720910" y="5429976"/>
              <a:ext cx="2320413" cy="246221"/>
            </a:xfrm>
            <a:prstGeom prst="rect">
              <a:avLst/>
            </a:prstGeom>
            <a:noFill/>
          </p:spPr>
          <p:txBody>
            <a:bodyPr wrap="square" lIns="0" tIns="0" rIns="0" bIns="0" rtlCol="0">
              <a:spAutoFit/>
            </a:bodyPr>
            <a:lstStyle/>
            <a:p>
              <a:pPr algn="l">
                <a:spcBef>
                  <a:spcPts val="600"/>
                </a:spcBef>
              </a:pPr>
              <a:r>
                <a:rPr lang="en-US" sz="1600" dirty="0"/>
                <a:t>$68,500</a:t>
              </a:r>
            </a:p>
          </p:txBody>
        </p:sp>
      </p:grpSp>
      <p:sp>
        <p:nvSpPr>
          <p:cNvPr id="35" name="Text Box 15">
            <a:extLst>
              <a:ext uri="{FF2B5EF4-FFF2-40B4-BE49-F238E27FC236}">
                <a16:creationId xmlns:a16="http://schemas.microsoft.com/office/drawing/2014/main" id="{916D24C9-57F5-4D4C-8F4C-86AD18C99CC3}"/>
              </a:ext>
            </a:extLst>
          </p:cNvPr>
          <p:cNvSpPr txBox="1">
            <a:spLocks noChangeArrowheads="1"/>
          </p:cNvSpPr>
          <p:nvPr/>
        </p:nvSpPr>
        <p:spPr bwMode="auto">
          <a:xfrm>
            <a:off x="3695985" y="5575813"/>
            <a:ext cx="81657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800" dirty="0"/>
              <a:t>Scenarios: Pay age 95 premium for 20 years, then solve in years 21+ for new level pay to carry coverage through age 94 and 96. PUL solve for premium $1CSV at age 95. Protective GUL guarantee through age 95. </a:t>
            </a:r>
            <a:r>
              <a:rPr lang="en-US" altLang="en-US" sz="800" dirty="0">
                <a:latin typeface="Verdana" panose="020B0604030504040204" pitchFamily="34" charset="0"/>
              </a:rPr>
              <a:t>This is a comparison of different products which vary in premiums, rates, fees, expenses, features and benefits. Competitor information is current and accurate to the best of our knowledge as of March 2023. The data shown is taken from various company illustrations. Current rates may be different for each company and may not be guaranteed. Values are not guaranteed and certain assumptions are subject to change by the insurer. Actual results may be more or less favorable.  These comparisons cannot be used with the public. Please have your clients consult with their financial professional to find out which type of life insurance is more suitable.</a:t>
            </a:r>
          </a:p>
          <a:p>
            <a:pPr eaLnBrk="0" fontAlgn="base" hangingPunct="0">
              <a:spcBef>
                <a:spcPct val="0"/>
              </a:spcBef>
              <a:spcAft>
                <a:spcPct val="0"/>
              </a:spcAft>
            </a:pPr>
            <a:endParaRPr lang="en-US" altLang="en-US" sz="6000" dirty="0">
              <a:solidFill>
                <a:srgbClr val="003366"/>
              </a:solidFill>
              <a:latin typeface="Verdana" panose="020B0604030504040204" pitchFamily="34" charset="0"/>
            </a:endParaRPr>
          </a:p>
        </p:txBody>
      </p:sp>
      <p:sp>
        <p:nvSpPr>
          <p:cNvPr id="31" name="TextBox 30">
            <a:extLst>
              <a:ext uri="{FF2B5EF4-FFF2-40B4-BE49-F238E27FC236}">
                <a16:creationId xmlns:a16="http://schemas.microsoft.com/office/drawing/2014/main" id="{9456EEA3-D5C8-4559-92D0-DE19FCF03F23}"/>
              </a:ext>
            </a:extLst>
          </p:cNvPr>
          <p:cNvSpPr txBox="1"/>
          <p:nvPr/>
        </p:nvSpPr>
        <p:spPr>
          <a:xfrm>
            <a:off x="3316005" y="122881"/>
            <a:ext cx="6588086" cy="461665"/>
          </a:xfrm>
          <a:prstGeom prst="rect">
            <a:avLst/>
          </a:prstGeom>
          <a:noFill/>
        </p:spPr>
        <p:txBody>
          <a:bodyPr wrap="square">
            <a:spAutoFit/>
          </a:bodyPr>
          <a:lstStyle/>
          <a:p>
            <a:r>
              <a:rPr lang="en-US" sz="2400" b="1" dirty="0">
                <a:solidFill>
                  <a:schemeClr val="tx1"/>
                </a:solidFill>
              </a:rPr>
              <a:t>Post issue flexibility</a:t>
            </a:r>
            <a:endParaRPr lang="en-US" sz="2400" b="1" dirty="0"/>
          </a:p>
        </p:txBody>
      </p:sp>
    </p:spTree>
    <p:extLst>
      <p:ext uri="{BB962C8B-B14F-4D97-AF65-F5344CB8AC3E}">
        <p14:creationId xmlns:p14="http://schemas.microsoft.com/office/powerpoint/2010/main" val="135383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E5355-87D2-4978-9B63-5ECB20AA2D96}"/>
              </a:ext>
            </a:extLst>
          </p:cNvPr>
          <p:cNvSpPr>
            <a:spLocks noGrp="1"/>
          </p:cNvSpPr>
          <p:nvPr>
            <p:ph type="title"/>
          </p:nvPr>
        </p:nvSpPr>
        <p:spPr/>
        <p:txBody>
          <a:bodyPr/>
          <a:lstStyle/>
          <a:p>
            <a:r>
              <a:rPr lang="en-US" dirty="0"/>
              <a:t>Pay less, get more</a:t>
            </a:r>
            <a:br>
              <a:rPr lang="en-US" dirty="0"/>
            </a:br>
            <a:br>
              <a:rPr lang="en-US" dirty="0"/>
            </a:br>
            <a:endParaRPr lang="en-US" sz="2400" dirty="0">
              <a:solidFill>
                <a:schemeClr val="tx1"/>
              </a:solidFill>
            </a:endParaRPr>
          </a:p>
        </p:txBody>
      </p:sp>
      <p:sp>
        <p:nvSpPr>
          <p:cNvPr id="4" name="Slide Number Placeholder 3">
            <a:extLst>
              <a:ext uri="{FF2B5EF4-FFF2-40B4-BE49-F238E27FC236}">
                <a16:creationId xmlns:a16="http://schemas.microsoft.com/office/drawing/2014/main" id="{43DBE759-60C4-4FE3-BD10-A69427738351}"/>
              </a:ext>
            </a:extLst>
          </p:cNvPr>
          <p:cNvSpPr>
            <a:spLocks noGrp="1"/>
          </p:cNvSpPr>
          <p:nvPr>
            <p:ph type="sldNum" sz="quarter" idx="12"/>
          </p:nvPr>
        </p:nvSpPr>
        <p:spPr/>
        <p:txBody>
          <a:bodyPr/>
          <a:lstStyle/>
          <a:p>
            <a:r>
              <a:rPr lang="en-CA"/>
              <a:t>17 of 28</a:t>
            </a:r>
            <a:endParaRPr lang="en-US" dirty="0"/>
          </a:p>
        </p:txBody>
      </p:sp>
      <p:sp>
        <p:nvSpPr>
          <p:cNvPr id="6" name="Content Placeholder 5">
            <a:extLst>
              <a:ext uri="{FF2B5EF4-FFF2-40B4-BE49-F238E27FC236}">
                <a16:creationId xmlns:a16="http://schemas.microsoft.com/office/drawing/2014/main" id="{0C3F265E-B6F4-46A9-99CE-B294C31169AD}"/>
              </a:ext>
            </a:extLst>
          </p:cNvPr>
          <p:cNvSpPr>
            <a:spLocks noGrp="1"/>
          </p:cNvSpPr>
          <p:nvPr>
            <p:ph idx="4294967295"/>
          </p:nvPr>
        </p:nvSpPr>
        <p:spPr>
          <a:xfrm>
            <a:off x="3507654" y="1268074"/>
            <a:ext cx="8162925" cy="4586287"/>
          </a:xfrm>
        </p:spPr>
        <p:txBody>
          <a:bodyPr/>
          <a:lstStyle/>
          <a:p>
            <a:pPr marL="0" indent="0">
              <a:buNone/>
            </a:pPr>
            <a:r>
              <a:rPr lang="en-US" sz="1800" b="1" dirty="0"/>
              <a:t>Male 70, Preferred Non Smoker, $1,000,000 death benefit</a:t>
            </a:r>
          </a:p>
        </p:txBody>
      </p:sp>
      <p:graphicFrame>
        <p:nvGraphicFramePr>
          <p:cNvPr id="7" name="Group 39">
            <a:extLst>
              <a:ext uri="{FF2B5EF4-FFF2-40B4-BE49-F238E27FC236}">
                <a16:creationId xmlns:a16="http://schemas.microsoft.com/office/drawing/2014/main" id="{CD1D1EB5-A284-4E9A-85D3-325657070700}"/>
              </a:ext>
            </a:extLst>
          </p:cNvPr>
          <p:cNvGraphicFramePr>
            <a:graphicFrameLocks/>
          </p:cNvGraphicFramePr>
          <p:nvPr>
            <p:extLst>
              <p:ext uri="{D42A27DB-BD31-4B8C-83A1-F6EECF244321}">
                <p14:modId xmlns:p14="http://schemas.microsoft.com/office/powerpoint/2010/main" val="3001370398"/>
              </p:ext>
            </p:extLst>
          </p:nvPr>
        </p:nvGraphicFramePr>
        <p:xfrm>
          <a:off x="3554486" y="1763232"/>
          <a:ext cx="8069263" cy="2438929"/>
        </p:xfrm>
        <a:graphic>
          <a:graphicData uri="http://schemas.openxmlformats.org/drawingml/2006/table">
            <a:tbl>
              <a:tblPr/>
              <a:tblGrid>
                <a:gridCol w="2365733">
                  <a:extLst>
                    <a:ext uri="{9D8B030D-6E8A-4147-A177-3AD203B41FA5}">
                      <a16:colId xmlns:a16="http://schemas.microsoft.com/office/drawing/2014/main" val="1676137340"/>
                    </a:ext>
                  </a:extLst>
                </a:gridCol>
                <a:gridCol w="1958450">
                  <a:extLst>
                    <a:ext uri="{9D8B030D-6E8A-4147-A177-3AD203B41FA5}">
                      <a16:colId xmlns:a16="http://schemas.microsoft.com/office/drawing/2014/main" val="2046844181"/>
                    </a:ext>
                  </a:extLst>
                </a:gridCol>
                <a:gridCol w="1686400">
                  <a:extLst>
                    <a:ext uri="{9D8B030D-6E8A-4147-A177-3AD203B41FA5}">
                      <a16:colId xmlns:a16="http://schemas.microsoft.com/office/drawing/2014/main" val="3064735694"/>
                    </a:ext>
                  </a:extLst>
                </a:gridCol>
                <a:gridCol w="2058680">
                  <a:extLst>
                    <a:ext uri="{9D8B030D-6E8A-4147-A177-3AD203B41FA5}">
                      <a16:colId xmlns:a16="http://schemas.microsoft.com/office/drawing/2014/main" val="771143652"/>
                    </a:ext>
                  </a:extLst>
                </a:gridCol>
              </a:tblGrid>
              <a:tr h="489204">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endParaRPr kumimoji="0" lang="en-US" altLang="en-US" sz="1200" b="1" i="0" u="none" strike="noStrike" cap="none" normalizeH="0" baseline="0" dirty="0">
                        <a:ln>
                          <a:noFill/>
                        </a:ln>
                        <a:solidFill>
                          <a:schemeClr val="bg1"/>
                        </a:solidFill>
                        <a:effectLst/>
                        <a:latin typeface="Verdana" panose="020B0604030504040204" pitchFamily="34" charset="0"/>
                      </a:endParaRP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tabLst>
                          <a:tab pos="0" algn="l"/>
                        </a:tabLst>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tabLst>
                          <a:tab pos="0" algn="l"/>
                        </a:tabLst>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tabLst>
                          <a:tab pos="0" algn="l"/>
                        </a:tabLst>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tabLst>
                          <a:tab pos="0" algn="l"/>
                        </a:tabLst>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tabLst>
                          <a:tab pos="0" algn="l"/>
                        </a:tabLst>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tabLst>
                          <a:tab pos="0" algn="l"/>
                        </a:tabLst>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tabLst>
                          <a:tab pos="0" algn="l"/>
                        </a:tabLst>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tabLst>
                          <a:tab pos="0" algn="l"/>
                        </a:tabLst>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tabLst>
                          <a:tab pos="0" algn="l"/>
                        </a:tabLst>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tab pos="0" algn="l"/>
                        </a:tabLst>
                      </a:pPr>
                      <a:r>
                        <a:rPr kumimoji="0" lang="en-US" altLang="en-US" sz="1200" b="1" i="0" u="none" strike="noStrike" cap="none" normalizeH="0" baseline="0" dirty="0">
                          <a:ln>
                            <a:noFill/>
                          </a:ln>
                          <a:solidFill>
                            <a:schemeClr val="bg1"/>
                          </a:solidFill>
                          <a:effectLst/>
                          <a:latin typeface="Verdana" panose="020B0604030504040204" pitchFamily="34" charset="0"/>
                        </a:rPr>
                        <a:t>John Hancock’s Protection UL</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200" b="1" i="0" u="none" strike="noStrike" cap="none" normalizeH="0" baseline="0" dirty="0">
                          <a:ln>
                            <a:noFill/>
                          </a:ln>
                          <a:solidFill>
                            <a:schemeClr val="bg1"/>
                          </a:solidFill>
                          <a:effectLst/>
                          <a:latin typeface="Verdana" panose="020B0604030504040204" pitchFamily="34" charset="0"/>
                        </a:rPr>
                        <a:t>Penn Mutual</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200" b="1" i="0" u="none" strike="noStrike" cap="none" normalizeH="0" baseline="0" dirty="0">
                          <a:ln>
                            <a:noFill/>
                          </a:ln>
                          <a:solidFill>
                            <a:schemeClr val="bg1"/>
                          </a:solidFill>
                          <a:effectLst/>
                          <a:latin typeface="Verdana" panose="020B0604030504040204" pitchFamily="34" charset="0"/>
                        </a:rPr>
                        <a:t>Difference* Year 10</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826308801"/>
                  </a:ext>
                </a:extLst>
              </a:tr>
              <a:tr h="415425">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200" b="1" i="0" u="none" strike="noStrike" cap="none" normalizeH="0" baseline="0" dirty="0">
                          <a:ln>
                            <a:noFill/>
                          </a:ln>
                          <a:solidFill>
                            <a:schemeClr val="tx2"/>
                          </a:solidFill>
                          <a:effectLst/>
                          <a:latin typeface="Verdana" panose="020B0604030504040204" pitchFamily="34" charset="0"/>
                        </a:rPr>
                        <a:t>Premium</a:t>
                      </a:r>
                    </a:p>
                  </a:txBody>
                  <a:tcPr anchor="ct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$28,017</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$31,651</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rgbClr val="000000"/>
                          </a:solidFill>
                          <a:effectLst/>
                          <a:latin typeface="Verdana" panose="020B0604030504040204" pitchFamily="34" charset="0"/>
                        </a:rPr>
                        <a:t>$36,340</a:t>
                      </a:r>
                    </a:p>
                  </a:txBody>
                  <a:tcPr anchor="ct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941017332"/>
                  </a:ext>
                </a:extLst>
              </a:tr>
              <a:tr h="504048">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200" b="1" i="0" u="none" strike="noStrike" cap="none" normalizeH="0" baseline="0" dirty="0">
                          <a:ln>
                            <a:noFill/>
                          </a:ln>
                          <a:solidFill>
                            <a:schemeClr val="tx2"/>
                          </a:solidFill>
                          <a:effectLst/>
                          <a:latin typeface="Verdana" panose="020B0604030504040204" pitchFamily="34" charset="0"/>
                        </a:rPr>
                        <a:t>Cash Value in Year 10**</a:t>
                      </a:r>
                    </a:p>
                  </a:txBody>
                  <a:tcPr anchor="ct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$99,573</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$0</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rgbClr val="000000"/>
                          </a:solidFill>
                          <a:effectLst/>
                          <a:latin typeface="Verdana" panose="020B0604030504040204" pitchFamily="34" charset="0"/>
                        </a:rPr>
                        <a:t>$99,573</a:t>
                      </a:r>
                    </a:p>
                  </a:txBody>
                  <a:tcPr anchor="ct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931378281"/>
                  </a:ext>
                </a:extLst>
              </a:tr>
              <a:tr h="515126">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200" b="1" i="0" u="none" strike="noStrike" cap="none" normalizeH="0" baseline="0" dirty="0">
                          <a:ln>
                            <a:noFill/>
                          </a:ln>
                          <a:solidFill>
                            <a:schemeClr val="tx2"/>
                          </a:solidFill>
                          <a:effectLst/>
                          <a:latin typeface="Verdana" panose="020B0604030504040204" pitchFamily="34" charset="0"/>
                        </a:rPr>
                        <a:t>Death Benefit remains in force**</a:t>
                      </a:r>
                    </a:p>
                  </a:txBody>
                  <a:tcPr anchor="ct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Lifetime</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Lifetime</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rowSpan="2">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1" i="0" u="none" strike="noStrike" cap="none" normalizeH="0" baseline="0" dirty="0">
                          <a:ln>
                            <a:noFill/>
                          </a:ln>
                          <a:solidFill>
                            <a:srgbClr val="000000"/>
                          </a:solidFill>
                          <a:effectLst/>
                          <a:latin typeface="Verdana" panose="020B0604030504040204" pitchFamily="34" charset="0"/>
                        </a:rPr>
                        <a:t>= $135,913</a:t>
                      </a:r>
                    </a:p>
                  </a:txBody>
                  <a:tcPr anchor="ct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403735462"/>
                  </a:ext>
                </a:extLst>
              </a:tr>
              <a:tr h="515126">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200" b="1" i="0" u="none" strike="noStrike" cap="none" normalizeH="0" baseline="0" dirty="0">
                          <a:ln>
                            <a:noFill/>
                          </a:ln>
                          <a:solidFill>
                            <a:schemeClr val="tx2"/>
                          </a:solidFill>
                          <a:effectLst/>
                          <a:latin typeface="Verdana" panose="020B0604030504040204" pitchFamily="34" charset="0"/>
                        </a:rPr>
                        <a:t>Death Benefit Guarantee Period</a:t>
                      </a:r>
                    </a:p>
                  </a:txBody>
                  <a:tcPr anchor="ct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Age 87</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Lifetime</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711196654"/>
                  </a:ext>
                </a:extLst>
              </a:tr>
            </a:tbl>
          </a:graphicData>
        </a:graphic>
      </p:graphicFrame>
      <p:sp>
        <p:nvSpPr>
          <p:cNvPr id="8" name="Rectangle 35">
            <a:extLst>
              <a:ext uri="{FF2B5EF4-FFF2-40B4-BE49-F238E27FC236}">
                <a16:creationId xmlns:a16="http://schemas.microsoft.com/office/drawing/2014/main" id="{28D39F88-51D8-40DF-BE67-1FB7BE50AEEA}"/>
              </a:ext>
            </a:extLst>
          </p:cNvPr>
          <p:cNvSpPr>
            <a:spLocks noChangeArrowheads="1"/>
          </p:cNvSpPr>
          <p:nvPr/>
        </p:nvSpPr>
        <p:spPr bwMode="auto">
          <a:xfrm>
            <a:off x="3484238" y="4158884"/>
            <a:ext cx="8069263"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sz="900" dirty="0">
              <a:solidFill>
                <a:srgbClr val="003366"/>
              </a:solidFill>
              <a:latin typeface="Verdana" panose="020B0604030504040204" pitchFamily="34" charset="0"/>
            </a:endParaRPr>
          </a:p>
          <a:p>
            <a:pPr eaLnBrk="0" fontAlgn="base" hangingPunct="0">
              <a:spcBef>
                <a:spcPct val="0"/>
              </a:spcBef>
              <a:spcAft>
                <a:spcPct val="0"/>
              </a:spcAft>
            </a:pPr>
            <a:r>
              <a:rPr lang="en-US" altLang="en-US" sz="800" dirty="0"/>
              <a:t>*   Upon policy surrender.</a:t>
            </a:r>
          </a:p>
          <a:p>
            <a:pPr eaLnBrk="0" fontAlgn="base" hangingPunct="0">
              <a:spcBef>
                <a:spcPct val="0"/>
              </a:spcBef>
              <a:spcAft>
                <a:spcPct val="0"/>
              </a:spcAft>
            </a:pPr>
            <a:r>
              <a:rPr lang="en-US" altLang="en-US" sz="800" dirty="0"/>
              <a:t>** Assuming current interest rates and charges.</a:t>
            </a:r>
          </a:p>
          <a:p>
            <a:pPr eaLnBrk="0" fontAlgn="base" hangingPunct="0">
              <a:spcBef>
                <a:spcPct val="0"/>
              </a:spcBef>
              <a:spcAft>
                <a:spcPct val="0"/>
              </a:spcAft>
            </a:pPr>
            <a:endParaRPr lang="en-US" altLang="en-US" sz="800" dirty="0"/>
          </a:p>
          <a:p>
            <a:pPr eaLnBrk="0" fontAlgn="base" hangingPunct="0">
              <a:spcBef>
                <a:spcPct val="0"/>
              </a:spcBef>
              <a:spcAft>
                <a:spcPct val="0"/>
              </a:spcAft>
            </a:pPr>
            <a:r>
              <a:rPr lang="en-US" altLang="en-US" sz="800" dirty="0"/>
              <a:t>Protection UL  premium is based on current assumption and is guaranteed to age 87.. The competitor premium Penn Mutual is based on lifetime guarantee. Competitor information is current and accurate to the best of our knowledge as of March 2023. The data shown is taken from various company illustrations. Current interest rates may be different for each company and may not be guaranteed. Values are not guaranteed and certain assumptions are subject to change by the insurer. Actual results may be more or less favorable .The comparisons in this presentation are of different products which vary in premiums, rates, fees, expenses, features and benefits. These comparisons cannot be used with the public. Please have your clients consult with their financial professional to find out which type of life insurance is more suitable for their needs.</a:t>
            </a:r>
          </a:p>
          <a:p>
            <a:pPr eaLnBrk="0" fontAlgn="base" hangingPunct="0">
              <a:spcBef>
                <a:spcPct val="0"/>
              </a:spcBef>
              <a:spcAft>
                <a:spcPct val="0"/>
              </a:spcAft>
            </a:pPr>
            <a:endParaRPr lang="en-US" altLang="en-US" sz="800" dirty="0">
              <a:solidFill>
                <a:srgbClr val="003366"/>
              </a:solidFill>
              <a:latin typeface="Verdana" panose="020B0604030504040204" pitchFamily="34" charset="0"/>
            </a:endParaRPr>
          </a:p>
        </p:txBody>
      </p:sp>
      <p:sp>
        <p:nvSpPr>
          <p:cNvPr id="9" name="TextBox 8">
            <a:extLst>
              <a:ext uri="{FF2B5EF4-FFF2-40B4-BE49-F238E27FC236}">
                <a16:creationId xmlns:a16="http://schemas.microsoft.com/office/drawing/2014/main" id="{7AAC2216-0CD5-474E-9713-08E64024C2DD}"/>
              </a:ext>
            </a:extLst>
          </p:cNvPr>
          <p:cNvSpPr txBox="1"/>
          <p:nvPr/>
        </p:nvSpPr>
        <p:spPr>
          <a:xfrm>
            <a:off x="3305204" y="304967"/>
            <a:ext cx="6588086" cy="461665"/>
          </a:xfrm>
          <a:prstGeom prst="rect">
            <a:avLst/>
          </a:prstGeom>
          <a:noFill/>
        </p:spPr>
        <p:txBody>
          <a:bodyPr wrap="square">
            <a:spAutoFit/>
          </a:bodyPr>
          <a:lstStyle/>
          <a:p>
            <a:r>
              <a:rPr lang="en-US" sz="2400" b="1" dirty="0">
                <a:solidFill>
                  <a:schemeClr val="tx1"/>
                </a:solidFill>
              </a:rPr>
              <a:t>The value of getting more</a:t>
            </a:r>
            <a:endParaRPr lang="en-US" sz="2400" b="1" dirty="0"/>
          </a:p>
        </p:txBody>
      </p:sp>
    </p:spTree>
    <p:extLst>
      <p:ext uri="{BB962C8B-B14F-4D97-AF65-F5344CB8AC3E}">
        <p14:creationId xmlns:p14="http://schemas.microsoft.com/office/powerpoint/2010/main" val="36912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E2EC0-0D9D-4A6C-86EF-B8C04F3BE82F}"/>
              </a:ext>
            </a:extLst>
          </p:cNvPr>
          <p:cNvSpPr>
            <a:spLocks noGrp="1"/>
          </p:cNvSpPr>
          <p:nvPr>
            <p:ph type="title"/>
          </p:nvPr>
        </p:nvSpPr>
        <p:spPr/>
        <p:txBody>
          <a:bodyPr/>
          <a:lstStyle/>
          <a:p>
            <a:r>
              <a:rPr lang="en-US" sz="3200" dirty="0"/>
              <a:t>Pay less, get more</a:t>
            </a:r>
            <a:br>
              <a:rPr lang="en-US" sz="3200" dirty="0"/>
            </a:br>
            <a:br>
              <a:rPr lang="en-US" sz="3200" dirty="0"/>
            </a:br>
            <a:br>
              <a:rPr lang="en-US" sz="3200" dirty="0"/>
            </a:br>
            <a:endParaRPr lang="en-US" dirty="0"/>
          </a:p>
        </p:txBody>
      </p:sp>
      <p:sp>
        <p:nvSpPr>
          <p:cNvPr id="4" name="Slide Number Placeholder 3">
            <a:extLst>
              <a:ext uri="{FF2B5EF4-FFF2-40B4-BE49-F238E27FC236}">
                <a16:creationId xmlns:a16="http://schemas.microsoft.com/office/drawing/2014/main" id="{683DCD5F-0381-40E5-8A94-4F26B1255614}"/>
              </a:ext>
            </a:extLst>
          </p:cNvPr>
          <p:cNvSpPr>
            <a:spLocks noGrp="1"/>
          </p:cNvSpPr>
          <p:nvPr>
            <p:ph type="sldNum" sz="quarter" idx="12"/>
          </p:nvPr>
        </p:nvSpPr>
        <p:spPr/>
        <p:txBody>
          <a:bodyPr/>
          <a:lstStyle/>
          <a:p>
            <a:r>
              <a:rPr lang="en-CA"/>
              <a:t>18 of 28</a:t>
            </a:r>
            <a:endParaRPr lang="en-US" dirty="0"/>
          </a:p>
        </p:txBody>
      </p:sp>
      <p:graphicFrame>
        <p:nvGraphicFramePr>
          <p:cNvPr id="7" name="Group 47">
            <a:extLst>
              <a:ext uri="{FF2B5EF4-FFF2-40B4-BE49-F238E27FC236}">
                <a16:creationId xmlns:a16="http://schemas.microsoft.com/office/drawing/2014/main" id="{7950C10D-FC25-4022-924C-ED7D4FDCD784}"/>
              </a:ext>
            </a:extLst>
          </p:cNvPr>
          <p:cNvGraphicFramePr>
            <a:graphicFrameLocks noGrp="1"/>
          </p:cNvGraphicFramePr>
          <p:nvPr>
            <p:extLst>
              <p:ext uri="{D42A27DB-BD31-4B8C-83A1-F6EECF244321}">
                <p14:modId xmlns:p14="http://schemas.microsoft.com/office/powerpoint/2010/main" val="2401363516"/>
              </p:ext>
            </p:extLst>
          </p:nvPr>
        </p:nvGraphicFramePr>
        <p:xfrm>
          <a:off x="3743069" y="1734899"/>
          <a:ext cx="7594600" cy="3400553"/>
        </p:xfrm>
        <a:graphic>
          <a:graphicData uri="http://schemas.openxmlformats.org/drawingml/2006/table">
            <a:tbl>
              <a:tblPr/>
              <a:tblGrid>
                <a:gridCol w="2486025">
                  <a:extLst>
                    <a:ext uri="{9D8B030D-6E8A-4147-A177-3AD203B41FA5}">
                      <a16:colId xmlns:a16="http://schemas.microsoft.com/office/drawing/2014/main" val="561189427"/>
                    </a:ext>
                  </a:extLst>
                </a:gridCol>
                <a:gridCol w="2511425">
                  <a:extLst>
                    <a:ext uri="{9D8B030D-6E8A-4147-A177-3AD203B41FA5}">
                      <a16:colId xmlns:a16="http://schemas.microsoft.com/office/drawing/2014/main" val="666138528"/>
                    </a:ext>
                  </a:extLst>
                </a:gridCol>
                <a:gridCol w="2597150">
                  <a:extLst>
                    <a:ext uri="{9D8B030D-6E8A-4147-A177-3AD203B41FA5}">
                      <a16:colId xmlns:a16="http://schemas.microsoft.com/office/drawing/2014/main" val="15618608"/>
                    </a:ext>
                  </a:extLst>
                </a:gridCol>
              </a:tblGrid>
              <a:tr h="303213">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bg1"/>
                          </a:solidFill>
                          <a:effectLst/>
                          <a:latin typeface="Verdana" panose="020B0604030504040204" pitchFamily="34" charset="0"/>
                        </a:rPr>
                        <a:t>Crediting Rate</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bg1"/>
                          </a:solidFill>
                          <a:effectLst/>
                          <a:latin typeface="Verdana" panose="020B0604030504040204" pitchFamily="34" charset="0"/>
                        </a:rPr>
                        <a:t>Policy In-Force to* </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bg1"/>
                          </a:solidFill>
                          <a:effectLst/>
                          <a:latin typeface="Verdana" panose="020B0604030504040204" pitchFamily="34" charset="0"/>
                        </a:rPr>
                        <a:t>Probability of Survival**</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204357449"/>
                  </a:ext>
                </a:extLst>
              </a:tr>
              <a:tr h="358775">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4.95% (Current)</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Lifetime</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0%</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8157057"/>
                  </a:ext>
                </a:extLst>
              </a:tr>
              <a:tr h="357188">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4.45%</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Lifetime</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0%</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4830263"/>
                  </a:ext>
                </a:extLst>
              </a:tr>
              <a:tr h="360363">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3.95%</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Lifetime</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0%</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5501820"/>
                  </a:ext>
                </a:extLst>
              </a:tr>
              <a:tr h="358775">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1" i="0" u="none" strike="noStrike" cap="none" normalizeH="0" baseline="0" dirty="0">
                          <a:ln>
                            <a:noFill/>
                          </a:ln>
                          <a:solidFill>
                            <a:schemeClr val="tx2"/>
                          </a:solidFill>
                          <a:effectLst/>
                          <a:latin typeface="Verdana" panose="020B0604030504040204" pitchFamily="34" charset="0"/>
                        </a:rPr>
                        <a:t>3.45%</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1" i="0" u="none" strike="noStrike" cap="none" normalizeH="0" baseline="0" dirty="0">
                          <a:ln>
                            <a:noFill/>
                          </a:ln>
                          <a:solidFill>
                            <a:schemeClr val="tx2"/>
                          </a:solidFill>
                          <a:effectLst/>
                          <a:latin typeface="Verdana" panose="020B0604030504040204" pitchFamily="34" charset="0"/>
                        </a:rPr>
                        <a:t>Lifetime</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1" i="0" u="none" strike="noStrike" cap="none" normalizeH="0" baseline="0" dirty="0">
                          <a:ln>
                            <a:noFill/>
                          </a:ln>
                          <a:solidFill>
                            <a:schemeClr val="tx2"/>
                          </a:solidFill>
                          <a:effectLst/>
                          <a:latin typeface="Verdana" panose="020B0604030504040204" pitchFamily="34" charset="0"/>
                        </a:rPr>
                        <a:t>0%</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3692592"/>
                  </a:ext>
                </a:extLst>
              </a:tr>
              <a:tr h="358775">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2.95%</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Age 104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ct val="55000"/>
                        </a:spcBef>
                        <a:buClr>
                          <a:srgbClr val="5A85D7"/>
                        </a:buClr>
                        <a:buSzPct val="95000"/>
                        <a:buFont typeface="Verdana" panose="020B0604030504040204" pitchFamily="34" charset="0"/>
                        <a:defRPr sz="2000" kern="1200">
                          <a:solidFill>
                            <a:srgbClr val="000000"/>
                          </a:solidFill>
                          <a:latin typeface="Verdana" panose="020B0604030504040204" pitchFamily="34" charset="0"/>
                        </a:defRPr>
                      </a:lvl1pPr>
                      <a:lvl2pPr marL="344488" algn="l" defTabSz="914400" rtl="0" eaLnBrk="1" latinLnBrk="0" hangingPunct="1">
                        <a:lnSpc>
                          <a:spcPct val="90000"/>
                        </a:lnSpc>
                        <a:spcBef>
                          <a:spcPct val="20000"/>
                        </a:spcBef>
                        <a:buClr>
                          <a:srgbClr val="5A85D7"/>
                        </a:buClr>
                        <a:buFont typeface="Verdana" panose="020B0604030504040204" pitchFamily="34" charset="0"/>
                        <a:defRPr sz="2000" kern="1200">
                          <a:solidFill>
                            <a:srgbClr val="000000"/>
                          </a:solidFill>
                          <a:latin typeface="Verdana" panose="020B0604030504040204" pitchFamily="34" charset="0"/>
                        </a:defRPr>
                      </a:lvl2pPr>
                      <a:lvl3pPr marL="681038" algn="l" defTabSz="914400" rtl="0" eaLnBrk="1" latinLnBrk="0" hangingPunct="1">
                        <a:lnSpc>
                          <a:spcPct val="90000"/>
                        </a:lnSpc>
                        <a:spcBef>
                          <a:spcPct val="30000"/>
                        </a:spcBef>
                        <a:buClr>
                          <a:srgbClr val="5A85D7"/>
                        </a:buClr>
                        <a:defRPr sz="1800" kern="1200">
                          <a:solidFill>
                            <a:srgbClr val="000000"/>
                          </a:solidFill>
                          <a:latin typeface="Verdana" panose="020B0604030504040204" pitchFamily="34" charset="0"/>
                        </a:defRPr>
                      </a:lvl3pPr>
                      <a:lvl4pPr marL="973138" algn="l" defTabSz="914400" rtl="0" eaLnBrk="1" latinLnBrk="0" hangingPunct="1">
                        <a:lnSpc>
                          <a:spcPct val="90000"/>
                        </a:lnSpc>
                        <a:spcBef>
                          <a:spcPct val="30000"/>
                        </a:spcBef>
                        <a:buClr>
                          <a:srgbClr val="5A85D7"/>
                        </a:buClr>
                        <a:defRPr sz="1600" kern="1200">
                          <a:solidFill>
                            <a:srgbClr val="000000"/>
                          </a:solidFill>
                          <a:latin typeface="Verdana" panose="020B0604030504040204" pitchFamily="34" charset="0"/>
                        </a:defRPr>
                      </a:lvl4pPr>
                      <a:lvl5pPr marL="1316038" algn="l" defTabSz="914400" rtl="0" eaLnBrk="1" latinLnBrk="0" hangingPunct="1">
                        <a:lnSpc>
                          <a:spcPct val="90000"/>
                        </a:lnSpc>
                        <a:spcBef>
                          <a:spcPct val="30000"/>
                        </a:spcBef>
                        <a:buClr>
                          <a:srgbClr val="5A85D7"/>
                        </a:buClr>
                        <a:defRPr sz="1400" kern="1200">
                          <a:solidFill>
                            <a:srgbClr val="000000"/>
                          </a:solidFill>
                          <a:latin typeface="Verdana" panose="020B0604030504040204" pitchFamily="34" charset="0"/>
                        </a:defRPr>
                      </a:lvl5pPr>
                      <a:lvl6pPr marL="17732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6pPr>
                      <a:lvl7pPr marL="22304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7pPr>
                      <a:lvl8pPr marL="26876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8pPr>
                      <a:lvl9pPr marL="3144838" algn="l" defTabSz="914400" rtl="0" eaLnBrk="1" fontAlgn="base" latinLnBrk="0" hangingPunct="1">
                        <a:lnSpc>
                          <a:spcPct val="90000"/>
                        </a:lnSpc>
                        <a:spcBef>
                          <a:spcPct val="30000"/>
                        </a:spcBef>
                        <a:spcAft>
                          <a:spcPct val="0"/>
                        </a:spcAft>
                        <a:buClr>
                          <a:srgbClr val="5A85D7"/>
                        </a:buClr>
                        <a:defRPr sz="1400" kern="1200">
                          <a:solidFill>
                            <a:srgbClr val="000000"/>
                          </a:solidFill>
                          <a:latin typeface="Verdana" panose="020B0604030504040204" pitchFamily="34" charset="0"/>
                        </a:defRPr>
                      </a:lvl9p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1%</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5969799"/>
                  </a:ext>
                </a:extLst>
              </a:tr>
              <a:tr h="358775">
                <a:tc>
                  <a:txBody>
                    <a:body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1" i="0" u="none" strike="noStrike" cap="none" normalizeH="0" baseline="0" dirty="0">
                          <a:ln>
                            <a:noFill/>
                          </a:ln>
                          <a:solidFill>
                            <a:schemeClr val="tx2"/>
                          </a:solidFill>
                          <a:effectLst/>
                          <a:latin typeface="Verdana" panose="020B0604030504040204" pitchFamily="34" charset="0"/>
                        </a:rPr>
                        <a:t>2.45%</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1" i="0" u="none" strike="noStrike" cap="none" normalizeH="0" baseline="0" dirty="0">
                          <a:ln>
                            <a:noFill/>
                          </a:ln>
                          <a:solidFill>
                            <a:schemeClr val="tx2"/>
                          </a:solidFill>
                          <a:effectLst/>
                          <a:latin typeface="Verdana" panose="020B0604030504040204" pitchFamily="34" charset="0"/>
                        </a:rPr>
                        <a:t>Age 100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defRPr/>
                      </a:pPr>
                      <a:r>
                        <a:rPr kumimoji="0" lang="en-US" altLang="en-US" sz="1600" b="1" i="0" u="none" strike="noStrike" cap="none" normalizeH="0" baseline="0" dirty="0">
                          <a:ln>
                            <a:noFill/>
                          </a:ln>
                          <a:solidFill>
                            <a:schemeClr val="tx2"/>
                          </a:solidFill>
                          <a:effectLst/>
                          <a:latin typeface="Verdana" panose="020B0604030504040204" pitchFamily="34" charset="0"/>
                        </a:rPr>
                        <a:t>4%</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8285982"/>
                  </a:ext>
                </a:extLst>
              </a:tr>
              <a:tr h="358775">
                <a:tc>
                  <a:txBody>
                    <a:body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1.95%</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Age 97</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11%</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0369504"/>
                  </a:ext>
                </a:extLst>
              </a:tr>
              <a:tr h="358775">
                <a:tc>
                  <a:txBody>
                    <a:bodyPr/>
                    <a:lstStyle/>
                    <a:p>
                      <a:pPr marL="0" marR="0" lvl="0" indent="0" algn="l"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Guarantee</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Age 91 </a:t>
                      </a:r>
                      <a:r>
                        <a:rPr kumimoji="0" lang="en-US" altLang="en-US" sz="1600" b="1" i="0" u="none" strike="noStrike" cap="none" normalizeH="0" baseline="0" dirty="0">
                          <a:ln>
                            <a:noFill/>
                          </a:ln>
                          <a:solidFill>
                            <a:schemeClr val="tx2"/>
                          </a:solidFill>
                          <a:effectLst/>
                          <a:latin typeface="Verdana" panose="020B0604030504040204" pitchFamily="34" charset="0"/>
                        </a:rPr>
                        <a:t>(LE)</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5000"/>
                        </a:spcBef>
                        <a:spcAft>
                          <a:spcPct val="0"/>
                        </a:spcAft>
                        <a:buClr>
                          <a:srgbClr val="5A85D7"/>
                        </a:buClr>
                        <a:buSzPct val="95000"/>
                        <a:buFont typeface="Verdana" panose="020B0604030504040204" pitchFamily="34" charset="0"/>
                        <a:buNone/>
                        <a:tabLst/>
                      </a:pPr>
                      <a:r>
                        <a:rPr kumimoji="0" lang="en-US" altLang="en-US" sz="1600" b="0" i="0" u="none" strike="noStrike" cap="none" normalizeH="0" baseline="0" dirty="0">
                          <a:ln>
                            <a:noFill/>
                          </a:ln>
                          <a:solidFill>
                            <a:schemeClr val="tx2"/>
                          </a:solidFill>
                          <a:effectLst/>
                          <a:latin typeface="Verdana" panose="020B0604030504040204" pitchFamily="34" charset="0"/>
                        </a:rPr>
                        <a:t>48%</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7037179"/>
                  </a:ext>
                </a:extLst>
              </a:tr>
            </a:tbl>
          </a:graphicData>
        </a:graphic>
      </p:graphicFrame>
      <p:sp>
        <p:nvSpPr>
          <p:cNvPr id="8" name="Text Box 45">
            <a:extLst>
              <a:ext uri="{FF2B5EF4-FFF2-40B4-BE49-F238E27FC236}">
                <a16:creationId xmlns:a16="http://schemas.microsoft.com/office/drawing/2014/main" id="{900FF215-F9A3-49B8-A6A0-3604F105373A}"/>
              </a:ext>
            </a:extLst>
          </p:cNvPr>
          <p:cNvSpPr txBox="1">
            <a:spLocks noChangeArrowheads="1"/>
          </p:cNvSpPr>
          <p:nvPr/>
        </p:nvSpPr>
        <p:spPr bwMode="auto">
          <a:xfrm>
            <a:off x="3743069" y="1259079"/>
            <a:ext cx="78549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300" dirty="0"/>
              <a:t>When paying competitor’s premium of $31,651 …</a:t>
            </a:r>
          </a:p>
        </p:txBody>
      </p:sp>
      <p:sp>
        <p:nvSpPr>
          <p:cNvPr id="9" name="TextBox 8">
            <a:extLst>
              <a:ext uri="{FF2B5EF4-FFF2-40B4-BE49-F238E27FC236}">
                <a16:creationId xmlns:a16="http://schemas.microsoft.com/office/drawing/2014/main" id="{A787E55B-C1D0-471F-9D02-2892491E7458}"/>
              </a:ext>
            </a:extLst>
          </p:cNvPr>
          <p:cNvSpPr txBox="1"/>
          <p:nvPr/>
        </p:nvSpPr>
        <p:spPr>
          <a:xfrm>
            <a:off x="3337090" y="5530566"/>
            <a:ext cx="8260929" cy="1477328"/>
          </a:xfrm>
          <a:prstGeom prst="rect">
            <a:avLst/>
          </a:prstGeom>
          <a:noFill/>
        </p:spPr>
        <p:txBody>
          <a:bodyPr wrap="square">
            <a:spAutoFit/>
          </a:bodyPr>
          <a:lstStyle/>
          <a:p>
            <a:r>
              <a:rPr lang="en-US" sz="800" dirty="0"/>
              <a:t>*Competitor information is current and accurate to the best of our knowledge as of March 2023. The data shown is taken from various company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that vary in premiums, rates, fees, expenses, features and benefits. These comparisons cannot be used with the public. Please have your clients consult their financial professional to find out which type of life insurance is most suitable.</a:t>
            </a:r>
          </a:p>
          <a:p>
            <a:r>
              <a:rPr lang="en-US" sz="800" dirty="0"/>
              <a:t>**LE: Probability of surviving the policy beyond its guarantee is based on 2015 VBT Primary Table. Life Expectancy (LE) tables are based on actual mortality experience collected from sources such as the life insurance companies and the Social Security Administration. As used in this presentation, LE tables show the average probability of death by a certain age. The LE data provided in this presentation is not necessarily indicative of life expectancy, and the insured may live longer than indicated by the table. The LE tables used are not tailored to a particular situation or risk class; rather, they are based on population averages and are presented merely to help form a generalized idea of potential ages at death. </a:t>
            </a:r>
          </a:p>
          <a:p>
            <a:pPr marL="171450" indent="-171450">
              <a:buFont typeface="Arial" panose="020B0604020202020204" pitchFamily="34" charset="0"/>
              <a:buChar char="•"/>
            </a:pPr>
            <a:endParaRPr lang="en-US" sz="900" dirty="0"/>
          </a:p>
          <a:p>
            <a:endParaRPr lang="en-US" sz="900" dirty="0"/>
          </a:p>
        </p:txBody>
      </p:sp>
      <p:sp>
        <p:nvSpPr>
          <p:cNvPr id="10" name="TextBox 9">
            <a:extLst>
              <a:ext uri="{FF2B5EF4-FFF2-40B4-BE49-F238E27FC236}">
                <a16:creationId xmlns:a16="http://schemas.microsoft.com/office/drawing/2014/main" id="{560D32F5-3077-433D-A314-EA1CAC952C3E}"/>
              </a:ext>
            </a:extLst>
          </p:cNvPr>
          <p:cNvSpPr txBox="1"/>
          <p:nvPr/>
        </p:nvSpPr>
        <p:spPr>
          <a:xfrm>
            <a:off x="3558448" y="702069"/>
            <a:ext cx="6588086" cy="461665"/>
          </a:xfrm>
          <a:prstGeom prst="rect">
            <a:avLst/>
          </a:prstGeom>
          <a:noFill/>
        </p:spPr>
        <p:txBody>
          <a:bodyPr wrap="square">
            <a:spAutoFit/>
          </a:bodyPr>
          <a:lstStyle/>
          <a:p>
            <a:r>
              <a:rPr lang="en-US" sz="2400" b="1" dirty="0">
                <a:solidFill>
                  <a:schemeClr val="tx1"/>
                </a:solidFill>
              </a:rPr>
              <a:t>Pay competitors premium</a:t>
            </a:r>
            <a:endParaRPr lang="en-US" sz="2400" b="1" dirty="0"/>
          </a:p>
        </p:txBody>
      </p:sp>
    </p:spTree>
    <p:extLst>
      <p:ext uri="{BB962C8B-B14F-4D97-AF65-F5344CB8AC3E}">
        <p14:creationId xmlns:p14="http://schemas.microsoft.com/office/powerpoint/2010/main" val="20946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EB12C-212E-4CDC-AE21-172E3454D69A}"/>
              </a:ext>
            </a:extLst>
          </p:cNvPr>
          <p:cNvSpPr>
            <a:spLocks noGrp="1"/>
          </p:cNvSpPr>
          <p:nvPr>
            <p:ph type="title"/>
          </p:nvPr>
        </p:nvSpPr>
        <p:spPr/>
        <p:txBody>
          <a:bodyPr/>
          <a:lstStyle/>
          <a:p>
            <a:pPr marL="0" indent="0">
              <a:buNone/>
            </a:pPr>
            <a:r>
              <a:rPr lang="en-US" sz="3200" dirty="0"/>
              <a:t>Pay less, get more</a:t>
            </a:r>
            <a:br>
              <a:rPr lang="en-US" sz="3200" dirty="0"/>
            </a:br>
            <a:br>
              <a:rPr lang="en-US" sz="3200" dirty="0"/>
            </a:br>
            <a:endParaRPr lang="en-US" sz="2400" dirty="0">
              <a:solidFill>
                <a:schemeClr val="tx1"/>
              </a:solidFill>
            </a:endParaRPr>
          </a:p>
        </p:txBody>
      </p:sp>
      <p:sp>
        <p:nvSpPr>
          <p:cNvPr id="4" name="Slide Number Placeholder 3">
            <a:extLst>
              <a:ext uri="{FF2B5EF4-FFF2-40B4-BE49-F238E27FC236}">
                <a16:creationId xmlns:a16="http://schemas.microsoft.com/office/drawing/2014/main" id="{FC153F76-55A9-4F56-A563-7242D69741AE}"/>
              </a:ext>
            </a:extLst>
          </p:cNvPr>
          <p:cNvSpPr>
            <a:spLocks noGrp="1"/>
          </p:cNvSpPr>
          <p:nvPr>
            <p:ph type="sldNum" sz="quarter" idx="12"/>
          </p:nvPr>
        </p:nvSpPr>
        <p:spPr/>
        <p:txBody>
          <a:bodyPr/>
          <a:lstStyle/>
          <a:p>
            <a:r>
              <a:rPr lang="en-CA"/>
              <a:t>19 of 28</a:t>
            </a:r>
            <a:endParaRPr lang="en-US" dirty="0"/>
          </a:p>
        </p:txBody>
      </p:sp>
      <p:sp>
        <p:nvSpPr>
          <p:cNvPr id="6" name="Content Placeholder 5">
            <a:extLst>
              <a:ext uri="{FF2B5EF4-FFF2-40B4-BE49-F238E27FC236}">
                <a16:creationId xmlns:a16="http://schemas.microsoft.com/office/drawing/2014/main" id="{C610FB4F-F702-4CA8-8F8A-28BD5883D741}"/>
              </a:ext>
            </a:extLst>
          </p:cNvPr>
          <p:cNvSpPr>
            <a:spLocks noGrp="1"/>
          </p:cNvSpPr>
          <p:nvPr>
            <p:ph idx="4294967295"/>
          </p:nvPr>
        </p:nvSpPr>
        <p:spPr>
          <a:xfrm>
            <a:off x="3801513" y="1456680"/>
            <a:ext cx="8162925" cy="4586287"/>
          </a:xfrm>
        </p:spPr>
        <p:txBody>
          <a:bodyPr/>
          <a:lstStyle/>
          <a:p>
            <a:pPr marL="0" indent="0">
              <a:buNone/>
            </a:pPr>
            <a:r>
              <a:rPr lang="en-US" b="1" dirty="0"/>
              <a:t>Protection UL 22 still provides meaningful guarantee durations to around Life Expectancy</a:t>
            </a:r>
          </a:p>
        </p:txBody>
      </p:sp>
      <p:graphicFrame>
        <p:nvGraphicFramePr>
          <p:cNvPr id="7" name="Table 6">
            <a:extLst>
              <a:ext uri="{FF2B5EF4-FFF2-40B4-BE49-F238E27FC236}">
                <a16:creationId xmlns:a16="http://schemas.microsoft.com/office/drawing/2014/main" id="{3A0240B1-10CA-4B26-A3CD-58B11556285A}"/>
              </a:ext>
            </a:extLst>
          </p:cNvPr>
          <p:cNvGraphicFramePr>
            <a:graphicFrameLocks noGrp="1"/>
          </p:cNvGraphicFramePr>
          <p:nvPr>
            <p:extLst>
              <p:ext uri="{D42A27DB-BD31-4B8C-83A1-F6EECF244321}">
                <p14:modId xmlns:p14="http://schemas.microsoft.com/office/powerpoint/2010/main" val="2764318507"/>
              </p:ext>
            </p:extLst>
          </p:nvPr>
        </p:nvGraphicFramePr>
        <p:xfrm>
          <a:off x="4944549" y="2286114"/>
          <a:ext cx="4864490" cy="2285771"/>
        </p:xfrm>
        <a:graphic>
          <a:graphicData uri="http://schemas.openxmlformats.org/drawingml/2006/table">
            <a:tbl>
              <a:tblPr/>
              <a:tblGrid>
                <a:gridCol w="1056541">
                  <a:extLst>
                    <a:ext uri="{9D8B030D-6E8A-4147-A177-3AD203B41FA5}">
                      <a16:colId xmlns:a16="http://schemas.microsoft.com/office/drawing/2014/main" val="2640518187"/>
                    </a:ext>
                  </a:extLst>
                </a:gridCol>
                <a:gridCol w="2069059">
                  <a:extLst>
                    <a:ext uri="{9D8B030D-6E8A-4147-A177-3AD203B41FA5}">
                      <a16:colId xmlns:a16="http://schemas.microsoft.com/office/drawing/2014/main" val="3344600908"/>
                    </a:ext>
                  </a:extLst>
                </a:gridCol>
                <a:gridCol w="1738890">
                  <a:extLst>
                    <a:ext uri="{9D8B030D-6E8A-4147-A177-3AD203B41FA5}">
                      <a16:colId xmlns:a16="http://schemas.microsoft.com/office/drawing/2014/main" val="344288987"/>
                    </a:ext>
                  </a:extLst>
                </a:gridCol>
              </a:tblGrid>
              <a:tr h="401897">
                <a:tc>
                  <a:txBody>
                    <a:bodyPr/>
                    <a:lstStyle/>
                    <a:p>
                      <a:pPr algn="ctr" fontAlgn="b"/>
                      <a:r>
                        <a:rPr lang="en-US" sz="1800" b="1" i="0" u="none" strike="noStrike" dirty="0">
                          <a:solidFill>
                            <a:schemeClr val="bg1"/>
                          </a:solidFill>
                          <a:effectLst/>
                          <a:latin typeface="Calibri" panose="020F0502020204030204" pitchFamily="34" charset="0"/>
                        </a:rPr>
                        <a:t>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800" b="1" i="0" u="none" strike="noStrike" dirty="0">
                          <a:solidFill>
                            <a:schemeClr val="bg1"/>
                          </a:solidFill>
                          <a:effectLst/>
                          <a:latin typeface="Calibri" panose="020F0502020204030204" pitchFamily="34" charset="0"/>
                        </a:rPr>
                        <a:t>Life Expectancy*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800" b="1" i="0" u="none" strike="noStrike" dirty="0">
                          <a:solidFill>
                            <a:schemeClr val="bg1"/>
                          </a:solidFill>
                          <a:effectLst/>
                          <a:latin typeface="Calibri" panose="020F0502020204030204" pitchFamily="34" charset="0"/>
                        </a:rPr>
                        <a:t>NLG Duration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46924538"/>
                  </a:ext>
                </a:extLst>
              </a:tr>
              <a:tr h="627958">
                <a:tc>
                  <a:txBody>
                    <a:bodyPr/>
                    <a:lstStyle/>
                    <a:p>
                      <a:pPr algn="ctr" fontAlgn="ctr"/>
                      <a:r>
                        <a:rPr lang="en-US" sz="18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Age 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Age 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166960"/>
                  </a:ext>
                </a:extLst>
              </a:tr>
              <a:tr h="627958">
                <a:tc>
                  <a:txBody>
                    <a:bodyPr/>
                    <a:lstStyle/>
                    <a:p>
                      <a:pPr algn="ctr" fontAlgn="ctr"/>
                      <a:r>
                        <a:rPr lang="en-US" sz="18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Age 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Age 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611720"/>
                  </a:ext>
                </a:extLst>
              </a:tr>
              <a:tr h="627958">
                <a:tc>
                  <a:txBody>
                    <a:bodyPr/>
                    <a:lstStyle/>
                    <a:p>
                      <a:pPr algn="ctr" fontAlgn="ctr"/>
                      <a:r>
                        <a:rPr lang="en-US" sz="18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Age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Age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003798"/>
                  </a:ext>
                </a:extLst>
              </a:tr>
            </a:tbl>
          </a:graphicData>
        </a:graphic>
      </p:graphicFrame>
      <p:sp>
        <p:nvSpPr>
          <p:cNvPr id="9" name="Text Box 26">
            <a:extLst>
              <a:ext uri="{FF2B5EF4-FFF2-40B4-BE49-F238E27FC236}">
                <a16:creationId xmlns:a16="http://schemas.microsoft.com/office/drawing/2014/main" id="{775C3759-CCEB-4815-8A65-A2E690E6F415}"/>
              </a:ext>
            </a:extLst>
          </p:cNvPr>
          <p:cNvSpPr txBox="1">
            <a:spLocks noChangeArrowheads="1"/>
          </p:cNvSpPr>
          <p:nvPr/>
        </p:nvSpPr>
        <p:spPr bwMode="auto">
          <a:xfrm>
            <a:off x="4455722" y="5522225"/>
            <a:ext cx="59828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800" dirty="0">
                <a:latin typeface="+mj-lt"/>
              </a:rPr>
              <a:t>*Life Expectancy figures based on the 2015 VBT, Primary Table. The NLG Duration is based on current assumptions and is taken from basic illustrations. Life Expectancy (LE) tables are based on actual mortality experience collected from sources such as the life insurance companies and the Social Security Administration.  LE tables show the average probability of death by a certain age.  The LE data provided is not necessarily indicative of life expectancy and the insured may live longer than indicated by the table.  The LE tables used are not tailored to a particular situation or risk class; rather, they are based on population averages and are presented to help form a generalized idea of potential ages at death. </a:t>
            </a:r>
          </a:p>
          <a:p>
            <a:pPr eaLnBrk="0" fontAlgn="base" hangingPunct="0">
              <a:spcBef>
                <a:spcPct val="50000"/>
              </a:spcBef>
              <a:spcAft>
                <a:spcPct val="0"/>
              </a:spcAft>
            </a:pPr>
            <a:r>
              <a:rPr lang="en-US" altLang="en-US" sz="800" dirty="0">
                <a:latin typeface="Arial Narrow" panose="020B0606020202030204" pitchFamily="34" charset="0"/>
              </a:rPr>
              <a:t> </a:t>
            </a:r>
          </a:p>
        </p:txBody>
      </p:sp>
      <p:sp>
        <p:nvSpPr>
          <p:cNvPr id="10" name="TextBox 9">
            <a:extLst>
              <a:ext uri="{FF2B5EF4-FFF2-40B4-BE49-F238E27FC236}">
                <a16:creationId xmlns:a16="http://schemas.microsoft.com/office/drawing/2014/main" id="{32883300-47B9-4261-BA39-E3347D26ED0B}"/>
              </a:ext>
            </a:extLst>
          </p:cNvPr>
          <p:cNvSpPr txBox="1"/>
          <p:nvPr/>
        </p:nvSpPr>
        <p:spPr>
          <a:xfrm>
            <a:off x="3393195" y="630366"/>
            <a:ext cx="6588086" cy="461665"/>
          </a:xfrm>
          <a:prstGeom prst="rect">
            <a:avLst/>
          </a:prstGeom>
          <a:noFill/>
        </p:spPr>
        <p:txBody>
          <a:bodyPr wrap="square">
            <a:spAutoFit/>
          </a:bodyPr>
          <a:lstStyle/>
          <a:p>
            <a:r>
              <a:rPr lang="en-US" sz="2400" b="1" dirty="0">
                <a:solidFill>
                  <a:schemeClr val="tx1"/>
                </a:solidFill>
              </a:rPr>
              <a:t>No Lapse Guarantee vs Life Expectancy</a:t>
            </a:r>
            <a:endParaRPr lang="en-US" sz="2400" b="1" dirty="0"/>
          </a:p>
        </p:txBody>
      </p:sp>
    </p:spTree>
    <p:extLst>
      <p:ext uri="{BB962C8B-B14F-4D97-AF65-F5344CB8AC3E}">
        <p14:creationId xmlns:p14="http://schemas.microsoft.com/office/powerpoint/2010/main" val="4078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84" y="466858"/>
            <a:ext cx="11280656" cy="4771958"/>
          </a:xfrm>
        </p:spPr>
        <p:txBody>
          <a:bodyPr vert="horz" lIns="0" tIns="0" rIns="0" bIns="0" rtlCol="0" anchor="t">
            <a:normAutofit/>
          </a:bodyPr>
          <a:lstStyle/>
          <a:p>
            <a:r>
              <a:rPr lang="en-US" sz="4000" b="1" kern="1200" baseline="0" dirty="0">
                <a:latin typeface="+mj-lt"/>
                <a:ea typeface="+mj-ea"/>
                <a:cs typeface="+mj-cs"/>
              </a:rPr>
              <a:t>What is Protection UL?</a:t>
            </a:r>
          </a:p>
        </p:txBody>
      </p:sp>
      <p:sp>
        <p:nvSpPr>
          <p:cNvPr id="31" name="Content Placeholder 30">
            <a:extLst>
              <a:ext uri="{FF2B5EF4-FFF2-40B4-BE49-F238E27FC236}">
                <a16:creationId xmlns:a16="http://schemas.microsoft.com/office/drawing/2014/main" id="{D2B70AD6-D571-42C1-9A48-60FF6F1D3036}"/>
              </a:ext>
            </a:extLst>
          </p:cNvPr>
          <p:cNvSpPr>
            <a:spLocks noGrp="1"/>
          </p:cNvSpPr>
          <p:nvPr>
            <p:ph type="body" sz="quarter" idx="4294967295"/>
          </p:nvPr>
        </p:nvSpPr>
        <p:spPr>
          <a:xfrm>
            <a:off x="1255923" y="1977454"/>
            <a:ext cx="8950908" cy="4586287"/>
          </a:xfrm>
        </p:spPr>
        <p:txBody>
          <a:bodyPr vert="horz" lIns="0" tIns="0" rIns="0" bIns="0" rtlCol="0">
            <a:normAutofit/>
          </a:bodyPr>
          <a:lstStyle/>
          <a:p>
            <a:pPr marL="0" indent="0">
              <a:buNone/>
            </a:pPr>
            <a:r>
              <a:rPr lang="en-US" sz="4400" dirty="0">
                <a:solidFill>
                  <a:schemeClr val="bg1"/>
                </a:solidFill>
              </a:rPr>
              <a:t>“It’s a UL policy designed to deliver more than </a:t>
            </a:r>
            <a:r>
              <a:rPr lang="en-US" sz="4400" i="1" dirty="0">
                <a:solidFill>
                  <a:schemeClr val="bg1"/>
                </a:solidFill>
              </a:rPr>
              <a:t>just</a:t>
            </a:r>
            <a:r>
              <a:rPr lang="en-US" sz="4400" dirty="0">
                <a:solidFill>
                  <a:schemeClr val="bg1"/>
                </a:solidFill>
              </a:rPr>
              <a:t> a guarantee” </a:t>
            </a:r>
          </a:p>
          <a:p>
            <a:pPr marL="0" indent="0">
              <a:buNone/>
            </a:pPr>
            <a:r>
              <a:rPr lang="en-US" sz="2400" dirty="0">
                <a:solidFill>
                  <a:schemeClr val="bg1"/>
                </a:solidFill>
              </a:rPr>
              <a:t>– Protection UL 11 launch presentation</a:t>
            </a:r>
          </a:p>
        </p:txBody>
      </p:sp>
      <p:sp>
        <p:nvSpPr>
          <p:cNvPr id="14" name="Slide Number Placeholder 5">
            <a:extLst>
              <a:ext uri="{FF2B5EF4-FFF2-40B4-BE49-F238E27FC236}">
                <a16:creationId xmlns:a16="http://schemas.microsoft.com/office/drawing/2014/main" id="{72C588C6-3389-44E3-9723-D748DE6D9BAE}"/>
              </a:ext>
            </a:extLst>
          </p:cNvPr>
          <p:cNvSpPr txBox="1">
            <a:spLocks/>
          </p:cNvSpPr>
          <p:nvPr/>
        </p:nvSpPr>
        <p:spPr>
          <a:xfrm>
            <a:off x="11411783" y="6566532"/>
            <a:ext cx="4236689" cy="4594268"/>
          </a:xfrm>
          <a:prstGeom prst="rect">
            <a:avLst/>
          </a:prstGeom>
        </p:spPr>
        <p:txBody>
          <a:bodyPr vert="horz" lIns="0" tIns="0" rIns="0" bIns="0" rtlCol="0">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5000"/>
              </a:lnSpc>
              <a:spcAft>
                <a:spcPts val="600"/>
              </a:spcAft>
              <a:buClr>
                <a:schemeClr val="tx1"/>
              </a:buClr>
              <a:buSzPct val="115000"/>
            </a:pPr>
            <a:r>
              <a:rPr lang="en-US" sz="900">
                <a:solidFill>
                  <a:schemeClr val="bg1"/>
                </a:solidFill>
              </a:rPr>
              <a:t>2 of 28</a:t>
            </a:r>
            <a:endParaRPr lang="en-US" sz="900" dirty="0">
              <a:solidFill>
                <a:schemeClr val="bg1"/>
              </a:solidFill>
            </a:endParaRPr>
          </a:p>
        </p:txBody>
      </p:sp>
      <p:pic>
        <p:nvPicPr>
          <p:cNvPr id="3" name="Picture 2">
            <a:extLst>
              <a:ext uri="{FF2B5EF4-FFF2-40B4-BE49-F238E27FC236}">
                <a16:creationId xmlns:a16="http://schemas.microsoft.com/office/drawing/2014/main" id="{A8770D59-07C8-463E-A931-ECD183386BF5}"/>
              </a:ext>
            </a:extLst>
          </p:cNvPr>
          <p:cNvPicPr>
            <a:picLocks noChangeAspect="1"/>
          </p:cNvPicPr>
          <p:nvPr/>
        </p:nvPicPr>
        <p:blipFill>
          <a:blip r:embed="rId4"/>
          <a:stretch>
            <a:fillRect/>
          </a:stretch>
        </p:blipFill>
        <p:spPr>
          <a:xfrm>
            <a:off x="3122354" y="6391142"/>
            <a:ext cx="5944115" cy="432854"/>
          </a:xfrm>
          <a:prstGeom prst="rect">
            <a:avLst/>
          </a:prstGeom>
        </p:spPr>
      </p:pic>
    </p:spTree>
    <p:custDataLst>
      <p:tags r:id="rId1"/>
    </p:custDataLst>
    <p:extLst>
      <p:ext uri="{BB962C8B-B14F-4D97-AF65-F5344CB8AC3E}">
        <p14:creationId xmlns:p14="http://schemas.microsoft.com/office/powerpoint/2010/main" val="41704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17CE4-FDDC-400A-B96B-0DAF264EC908}"/>
              </a:ext>
            </a:extLst>
          </p:cNvPr>
          <p:cNvSpPr>
            <a:spLocks noGrp="1"/>
          </p:cNvSpPr>
          <p:nvPr>
            <p:ph type="title"/>
          </p:nvPr>
        </p:nvSpPr>
        <p:spPr/>
        <p:txBody>
          <a:bodyPr/>
          <a:lstStyle/>
          <a:p>
            <a:r>
              <a:rPr lang="en-US" sz="3200" dirty="0"/>
              <a:t>Living Benefits</a:t>
            </a:r>
            <a:br>
              <a:rPr lang="en-US" sz="3200" dirty="0"/>
            </a:br>
            <a:br>
              <a:rPr lang="en-US" sz="3200" dirty="0"/>
            </a:br>
            <a:endParaRPr lang="en-US" sz="2400" dirty="0">
              <a:solidFill>
                <a:schemeClr val="tx1"/>
              </a:solidFill>
            </a:endParaRPr>
          </a:p>
        </p:txBody>
      </p:sp>
      <p:sp>
        <p:nvSpPr>
          <p:cNvPr id="4" name="Slide Number Placeholder 3">
            <a:extLst>
              <a:ext uri="{FF2B5EF4-FFF2-40B4-BE49-F238E27FC236}">
                <a16:creationId xmlns:a16="http://schemas.microsoft.com/office/drawing/2014/main" id="{90867AB5-6AB7-473C-A2F7-A64919C2DCA2}"/>
              </a:ext>
            </a:extLst>
          </p:cNvPr>
          <p:cNvSpPr>
            <a:spLocks noGrp="1"/>
          </p:cNvSpPr>
          <p:nvPr>
            <p:ph type="sldNum" sz="quarter" idx="12"/>
          </p:nvPr>
        </p:nvSpPr>
        <p:spPr/>
        <p:txBody>
          <a:bodyPr/>
          <a:lstStyle/>
          <a:p>
            <a:r>
              <a:rPr lang="en-CA"/>
              <a:t>20 of 28</a:t>
            </a:r>
            <a:endParaRPr lang="en-US" dirty="0"/>
          </a:p>
        </p:txBody>
      </p:sp>
      <p:sp>
        <p:nvSpPr>
          <p:cNvPr id="6" name="Content Placeholder 5">
            <a:extLst>
              <a:ext uri="{FF2B5EF4-FFF2-40B4-BE49-F238E27FC236}">
                <a16:creationId xmlns:a16="http://schemas.microsoft.com/office/drawing/2014/main" id="{9E3F5AEE-C28F-4799-9024-596A1D80A614}"/>
              </a:ext>
            </a:extLst>
          </p:cNvPr>
          <p:cNvSpPr>
            <a:spLocks noGrp="1"/>
          </p:cNvSpPr>
          <p:nvPr>
            <p:ph idx="4294967295"/>
          </p:nvPr>
        </p:nvSpPr>
        <p:spPr>
          <a:xfrm>
            <a:off x="3887239" y="1043158"/>
            <a:ext cx="8162925" cy="403225"/>
          </a:xfrm>
        </p:spPr>
        <p:txBody>
          <a:bodyPr/>
          <a:lstStyle/>
          <a:p>
            <a:pPr marL="0" indent="0">
              <a:buNone/>
            </a:pPr>
            <a:r>
              <a:rPr lang="en-US" sz="1200" b="1" dirty="0"/>
              <a:t>Female 60, preferred, $500,000 death benefit, level-pay</a:t>
            </a:r>
          </a:p>
        </p:txBody>
      </p:sp>
      <p:sp>
        <p:nvSpPr>
          <p:cNvPr id="9" name="Content Placeholder 5">
            <a:extLst>
              <a:ext uri="{FF2B5EF4-FFF2-40B4-BE49-F238E27FC236}">
                <a16:creationId xmlns:a16="http://schemas.microsoft.com/office/drawing/2014/main" id="{6004C39B-E9A7-4557-993D-316B4E3D4649}"/>
              </a:ext>
            </a:extLst>
          </p:cNvPr>
          <p:cNvSpPr txBox="1">
            <a:spLocks/>
          </p:cNvSpPr>
          <p:nvPr/>
        </p:nvSpPr>
        <p:spPr>
          <a:xfrm>
            <a:off x="3886861" y="3265842"/>
            <a:ext cx="8163303" cy="40245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b="1" dirty="0"/>
              <a:t>Male 60, best, $500,000 death benefit, ten-pay</a:t>
            </a:r>
          </a:p>
        </p:txBody>
      </p:sp>
      <p:sp>
        <p:nvSpPr>
          <p:cNvPr id="12" name="TextBox 11">
            <a:extLst>
              <a:ext uri="{FF2B5EF4-FFF2-40B4-BE49-F238E27FC236}">
                <a16:creationId xmlns:a16="http://schemas.microsoft.com/office/drawing/2014/main" id="{1C3F207E-E29F-46D3-BDA4-AC740A625856}"/>
              </a:ext>
            </a:extLst>
          </p:cNvPr>
          <p:cNvSpPr txBox="1"/>
          <p:nvPr/>
        </p:nvSpPr>
        <p:spPr>
          <a:xfrm>
            <a:off x="3725694" y="5361732"/>
            <a:ext cx="7013641" cy="1323439"/>
          </a:xfrm>
          <a:prstGeom prst="rect">
            <a:avLst/>
          </a:prstGeom>
          <a:noFill/>
        </p:spPr>
        <p:txBody>
          <a:bodyPr wrap="square" lIns="0" tIns="0" rIns="0" bIns="0" rtlCol="0">
            <a:spAutoFit/>
          </a:bodyPr>
          <a:lstStyle/>
          <a:p>
            <a:pPr marL="0" indent="0">
              <a:buNone/>
            </a:pPr>
            <a:r>
              <a:rPr lang="en-US" sz="900" dirty="0"/>
              <a:t>Protection UL 22 female case guaranteed through age 82. Protection UL 22 male case guaranteed through age 82. GUL competitors guaranteed for lifetime. </a:t>
            </a:r>
            <a:r>
              <a:rPr lang="en-US" sz="900" b="0" i="0" u="none" strike="noStrike" baseline="0" dirty="0">
                <a:solidFill>
                  <a:srgbClr val="221F20"/>
                </a:solidFill>
              </a:rPr>
              <a:t>Competitor information is current and accurate to the best of our knowledge as of March 2023. The data shown is taken from various company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that vary in premiums, rates, fees, expenses, features and benefits. These comparisons cannot be used with the public. Please have your clients consult their financial professional to find out which type of life insurance is most suitable </a:t>
            </a:r>
            <a:r>
              <a:rPr lang="en-US" sz="900" b="0" i="0" u="none" strike="noStrike" baseline="0">
                <a:solidFill>
                  <a:srgbClr val="221F20"/>
                </a:solidFill>
              </a:rPr>
              <a:t>for their needs.</a:t>
            </a:r>
            <a:endParaRPr lang="en-US" sz="900" dirty="0"/>
          </a:p>
          <a:p>
            <a:endParaRPr lang="en-US" sz="900" dirty="0"/>
          </a:p>
          <a:p>
            <a:pPr>
              <a:spcBef>
                <a:spcPts val="600"/>
              </a:spcBef>
            </a:pPr>
            <a:endParaRPr lang="en-US" sz="900" dirty="0"/>
          </a:p>
        </p:txBody>
      </p:sp>
      <p:sp>
        <p:nvSpPr>
          <p:cNvPr id="10" name="TextBox 9">
            <a:extLst>
              <a:ext uri="{FF2B5EF4-FFF2-40B4-BE49-F238E27FC236}">
                <a16:creationId xmlns:a16="http://schemas.microsoft.com/office/drawing/2014/main" id="{77926A10-F97A-4768-9C94-3AF1A7FAAA3C}"/>
              </a:ext>
            </a:extLst>
          </p:cNvPr>
          <p:cNvSpPr txBox="1"/>
          <p:nvPr/>
        </p:nvSpPr>
        <p:spPr>
          <a:xfrm>
            <a:off x="3515302" y="346147"/>
            <a:ext cx="6588086" cy="461665"/>
          </a:xfrm>
          <a:prstGeom prst="rect">
            <a:avLst/>
          </a:prstGeom>
          <a:noFill/>
        </p:spPr>
        <p:txBody>
          <a:bodyPr wrap="square">
            <a:spAutoFit/>
          </a:bodyPr>
          <a:lstStyle/>
          <a:p>
            <a:r>
              <a:rPr lang="en-US" sz="2400" b="1" dirty="0">
                <a:solidFill>
                  <a:schemeClr val="tx1"/>
                </a:solidFill>
              </a:rPr>
              <a:t>Protection UL with LTC Rider</a:t>
            </a:r>
            <a:endParaRPr lang="en-US" sz="2400" b="1" dirty="0"/>
          </a:p>
        </p:txBody>
      </p:sp>
      <p:graphicFrame>
        <p:nvGraphicFramePr>
          <p:cNvPr id="2" name="Table 1">
            <a:extLst>
              <a:ext uri="{FF2B5EF4-FFF2-40B4-BE49-F238E27FC236}">
                <a16:creationId xmlns:a16="http://schemas.microsoft.com/office/drawing/2014/main" id="{CD712B60-EE7A-4761-BCF4-AD49FC5D6FE5}"/>
              </a:ext>
            </a:extLst>
          </p:cNvPr>
          <p:cNvGraphicFramePr>
            <a:graphicFrameLocks noGrp="1"/>
          </p:cNvGraphicFramePr>
          <p:nvPr>
            <p:extLst>
              <p:ext uri="{D42A27DB-BD31-4B8C-83A1-F6EECF244321}">
                <p14:modId xmlns:p14="http://schemas.microsoft.com/office/powerpoint/2010/main" val="4167082616"/>
              </p:ext>
            </p:extLst>
          </p:nvPr>
        </p:nvGraphicFramePr>
        <p:xfrm>
          <a:off x="3886481" y="1536531"/>
          <a:ext cx="6216149" cy="1491097"/>
        </p:xfrm>
        <a:graphic>
          <a:graphicData uri="http://schemas.openxmlformats.org/drawingml/2006/table">
            <a:tbl>
              <a:tblPr/>
              <a:tblGrid>
                <a:gridCol w="3566184">
                  <a:extLst>
                    <a:ext uri="{9D8B030D-6E8A-4147-A177-3AD203B41FA5}">
                      <a16:colId xmlns:a16="http://schemas.microsoft.com/office/drawing/2014/main" val="1817815961"/>
                    </a:ext>
                  </a:extLst>
                </a:gridCol>
                <a:gridCol w="850605">
                  <a:extLst>
                    <a:ext uri="{9D8B030D-6E8A-4147-A177-3AD203B41FA5}">
                      <a16:colId xmlns:a16="http://schemas.microsoft.com/office/drawing/2014/main" val="2014636740"/>
                    </a:ext>
                  </a:extLst>
                </a:gridCol>
                <a:gridCol w="925032">
                  <a:extLst>
                    <a:ext uri="{9D8B030D-6E8A-4147-A177-3AD203B41FA5}">
                      <a16:colId xmlns:a16="http://schemas.microsoft.com/office/drawing/2014/main" val="816579123"/>
                    </a:ext>
                  </a:extLst>
                </a:gridCol>
                <a:gridCol w="874328">
                  <a:extLst>
                    <a:ext uri="{9D8B030D-6E8A-4147-A177-3AD203B41FA5}">
                      <a16:colId xmlns:a16="http://schemas.microsoft.com/office/drawing/2014/main" val="4047192131"/>
                    </a:ext>
                  </a:extLst>
                </a:gridCol>
              </a:tblGrid>
              <a:tr h="426081">
                <a:tc>
                  <a:txBody>
                    <a:bodyPr/>
                    <a:lstStyle/>
                    <a:p>
                      <a:pPr algn="l" rtl="0" fontAlgn="b"/>
                      <a:r>
                        <a:rPr lang="en-US" sz="1400" b="1" i="0" u="none" strike="noStrike" dirty="0">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dirty="0">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dirty="0">
                          <a:solidFill>
                            <a:srgbClr val="FFFFFF"/>
                          </a:solidFill>
                          <a:effectLst/>
                          <a:latin typeface="Calibri" panose="020F0502020204030204" pitchFamily="34" charset="0"/>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MMBA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1300041049"/>
                  </a:ext>
                </a:extLst>
              </a:tr>
              <a:tr h="266254">
                <a:tc>
                  <a:txBody>
                    <a:bodyPr/>
                    <a:lstStyle/>
                    <a:p>
                      <a:pPr algn="l" rtl="0" fontAlgn="b"/>
                      <a:r>
                        <a:rPr lang="en-US" sz="1400" b="0" i="0" u="none" strike="noStrike">
                          <a:solidFill>
                            <a:srgbClr val="000000"/>
                          </a:solidFill>
                          <a:effectLst/>
                          <a:latin typeface="Calibri" panose="020F0502020204030204" pitchFamily="34" charset="0"/>
                        </a:rPr>
                        <a:t>Protection UL 22 with 4% Long-Term Care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400" b="0" i="0" u="none" strike="noStrike">
                          <a:solidFill>
                            <a:srgbClr val="000000"/>
                          </a:solidFill>
                          <a:effectLst/>
                          <a:latin typeface="Calibri" panose="020F0502020204030204" pitchFamily="34" charset="0"/>
                        </a:rPr>
                        <a:t>$7,764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3719931431"/>
                  </a:ext>
                </a:extLst>
              </a:tr>
              <a:tr h="266254">
                <a:tc>
                  <a:txBody>
                    <a:bodyPr/>
                    <a:lstStyle/>
                    <a:p>
                      <a:pPr algn="l" rtl="0" fontAlgn="b"/>
                      <a:r>
                        <a:rPr lang="en-US" sz="1400" b="0" i="0" u="none" strike="noStrike">
                          <a:solidFill>
                            <a:srgbClr val="000000"/>
                          </a:solidFill>
                          <a:effectLst/>
                          <a:latin typeface="Calibri" panose="020F0502020204030204" pitchFamily="34" charset="0"/>
                        </a:rPr>
                        <a:t>Nationwide with long-term care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368278"/>
                  </a:ext>
                </a:extLst>
              </a:tr>
              <a:tr h="266254">
                <a:tc>
                  <a:txBody>
                    <a:bodyPr/>
                    <a:lstStyle/>
                    <a:p>
                      <a:pPr algn="l" rtl="0" fontAlgn="b"/>
                      <a:r>
                        <a:rPr lang="en-US" sz="1400" b="0" i="0" u="none" strike="noStrike" dirty="0">
                          <a:solidFill>
                            <a:srgbClr val="000000"/>
                          </a:solidFill>
                          <a:effectLst/>
                          <a:latin typeface="Calibri" panose="020F0502020204030204" pitchFamily="34" charset="0"/>
                        </a:rPr>
                        <a:t>Protective with chronic illness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$10,164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418574"/>
                  </a:ext>
                </a:extLst>
              </a:tr>
              <a:tr h="266254">
                <a:tc>
                  <a:txBody>
                    <a:bodyPr/>
                    <a:lstStyle/>
                    <a:p>
                      <a:pPr algn="l" rtl="0" fontAlgn="b"/>
                      <a:r>
                        <a:rPr lang="en-US" sz="1400" b="0" i="0" u="none" strike="noStrike">
                          <a:solidFill>
                            <a:srgbClr val="000000"/>
                          </a:solidFill>
                          <a:effectLst/>
                          <a:latin typeface="Calibri" panose="020F0502020204030204" pitchFamily="34" charset="0"/>
                        </a:rPr>
                        <a:t>Corebridge with chronic illness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$10,784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41310"/>
                  </a:ext>
                </a:extLst>
              </a:tr>
            </a:tbl>
          </a:graphicData>
        </a:graphic>
      </p:graphicFrame>
      <p:graphicFrame>
        <p:nvGraphicFramePr>
          <p:cNvPr id="5" name="Table 4">
            <a:extLst>
              <a:ext uri="{FF2B5EF4-FFF2-40B4-BE49-F238E27FC236}">
                <a16:creationId xmlns:a16="http://schemas.microsoft.com/office/drawing/2014/main" id="{79DA7DE4-BE4F-4FC3-8E8E-F7DFC9E1736B}"/>
              </a:ext>
            </a:extLst>
          </p:cNvPr>
          <p:cNvGraphicFramePr>
            <a:graphicFrameLocks noGrp="1"/>
          </p:cNvGraphicFramePr>
          <p:nvPr>
            <p:extLst>
              <p:ext uri="{D42A27DB-BD31-4B8C-83A1-F6EECF244321}">
                <p14:modId xmlns:p14="http://schemas.microsoft.com/office/powerpoint/2010/main" val="2943713735"/>
              </p:ext>
            </p:extLst>
          </p:nvPr>
        </p:nvGraphicFramePr>
        <p:xfrm>
          <a:off x="3886481" y="3719097"/>
          <a:ext cx="6215391" cy="1166208"/>
        </p:xfrm>
        <a:graphic>
          <a:graphicData uri="http://schemas.openxmlformats.org/drawingml/2006/table">
            <a:tbl>
              <a:tblPr/>
              <a:tblGrid>
                <a:gridCol w="3576059">
                  <a:extLst>
                    <a:ext uri="{9D8B030D-6E8A-4147-A177-3AD203B41FA5}">
                      <a16:colId xmlns:a16="http://schemas.microsoft.com/office/drawing/2014/main" val="2470859244"/>
                    </a:ext>
                  </a:extLst>
                </a:gridCol>
                <a:gridCol w="861237">
                  <a:extLst>
                    <a:ext uri="{9D8B030D-6E8A-4147-A177-3AD203B41FA5}">
                      <a16:colId xmlns:a16="http://schemas.microsoft.com/office/drawing/2014/main" val="3758981063"/>
                    </a:ext>
                  </a:extLst>
                </a:gridCol>
                <a:gridCol w="914400">
                  <a:extLst>
                    <a:ext uri="{9D8B030D-6E8A-4147-A177-3AD203B41FA5}">
                      <a16:colId xmlns:a16="http://schemas.microsoft.com/office/drawing/2014/main" val="1246772317"/>
                    </a:ext>
                  </a:extLst>
                </a:gridCol>
                <a:gridCol w="863695">
                  <a:extLst>
                    <a:ext uri="{9D8B030D-6E8A-4147-A177-3AD203B41FA5}">
                      <a16:colId xmlns:a16="http://schemas.microsoft.com/office/drawing/2014/main" val="1363931672"/>
                    </a:ext>
                  </a:extLst>
                </a:gridCol>
              </a:tblGrid>
              <a:tr h="291552">
                <a:tc>
                  <a:txBody>
                    <a:bodyPr/>
                    <a:lstStyle/>
                    <a:p>
                      <a:pPr algn="l" rtl="0" fontAlgn="b"/>
                      <a:r>
                        <a:rPr lang="en-US" sz="1400" b="1" i="0" u="none" strike="noStrike">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MMBA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2559000860"/>
                  </a:ext>
                </a:extLst>
              </a:tr>
              <a:tr h="291552">
                <a:tc>
                  <a:txBody>
                    <a:bodyPr/>
                    <a:lstStyle/>
                    <a:p>
                      <a:pPr algn="l" rtl="0" fontAlgn="b"/>
                      <a:r>
                        <a:rPr lang="en-US" sz="1400" b="0" i="0" u="none" strike="noStrike">
                          <a:solidFill>
                            <a:srgbClr val="000000"/>
                          </a:solidFill>
                          <a:effectLst/>
                          <a:latin typeface="Calibri" panose="020F0502020204030204" pitchFamily="34" charset="0"/>
                        </a:rPr>
                        <a:t>Protection UL 22 with 4% Long-Term Care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400" b="0" i="0" u="none" strike="noStrike">
                          <a:solidFill>
                            <a:srgbClr val="000000"/>
                          </a:solidFill>
                          <a:effectLst/>
                          <a:latin typeface="Calibri" panose="020F0502020204030204" pitchFamily="34" charset="0"/>
                        </a:rPr>
                        <a:t>$15,412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510671865"/>
                  </a:ext>
                </a:extLst>
              </a:tr>
              <a:tr h="291552">
                <a:tc>
                  <a:txBody>
                    <a:bodyPr/>
                    <a:lstStyle/>
                    <a:p>
                      <a:pPr algn="l" rtl="0" fontAlgn="b"/>
                      <a:r>
                        <a:rPr lang="en-US" sz="1400" b="0" i="0" u="none" strike="noStrike">
                          <a:solidFill>
                            <a:srgbClr val="000000"/>
                          </a:solidFill>
                          <a:effectLst/>
                          <a:latin typeface="Calibri" panose="020F0502020204030204" pitchFamily="34" charset="0"/>
                        </a:rPr>
                        <a:t>Nationwide with long-term care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$23,241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770243"/>
                  </a:ext>
                </a:extLst>
              </a:tr>
              <a:tr h="291552">
                <a:tc>
                  <a:txBody>
                    <a:bodyPr/>
                    <a:lstStyle/>
                    <a:p>
                      <a:pPr algn="l" rtl="0" fontAlgn="b"/>
                      <a:r>
                        <a:rPr lang="en-US" sz="1400" b="0" i="0" u="none" strike="noStrike">
                          <a:solidFill>
                            <a:srgbClr val="000000"/>
                          </a:solidFill>
                          <a:effectLst/>
                          <a:latin typeface="Calibri" panose="020F0502020204030204" pitchFamily="34" charset="0"/>
                        </a:rPr>
                        <a:t>AIG with chronic illness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$26,649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63376"/>
                  </a:ext>
                </a:extLst>
              </a:tr>
            </a:tbl>
          </a:graphicData>
        </a:graphic>
      </p:graphicFrame>
    </p:spTree>
    <p:extLst>
      <p:ext uri="{BB962C8B-B14F-4D97-AF65-F5344CB8AC3E}">
        <p14:creationId xmlns:p14="http://schemas.microsoft.com/office/powerpoint/2010/main" val="98637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17CE4-FDDC-400A-B96B-0DAF264EC908}"/>
              </a:ext>
            </a:extLst>
          </p:cNvPr>
          <p:cNvSpPr>
            <a:spLocks noGrp="1"/>
          </p:cNvSpPr>
          <p:nvPr>
            <p:ph type="title"/>
          </p:nvPr>
        </p:nvSpPr>
        <p:spPr/>
        <p:txBody>
          <a:bodyPr/>
          <a:lstStyle/>
          <a:p>
            <a:r>
              <a:rPr lang="en-US" sz="3200" dirty="0"/>
              <a:t>Living benefits</a:t>
            </a:r>
            <a:br>
              <a:rPr lang="en-US" sz="3200" dirty="0"/>
            </a:br>
            <a:br>
              <a:rPr lang="en-US" sz="3200" dirty="0"/>
            </a:br>
            <a:endParaRPr lang="en-US" sz="3200" dirty="0"/>
          </a:p>
        </p:txBody>
      </p:sp>
      <p:sp>
        <p:nvSpPr>
          <p:cNvPr id="4" name="Slide Number Placeholder 3">
            <a:extLst>
              <a:ext uri="{FF2B5EF4-FFF2-40B4-BE49-F238E27FC236}">
                <a16:creationId xmlns:a16="http://schemas.microsoft.com/office/drawing/2014/main" id="{90867AB5-6AB7-473C-A2F7-A64919C2DCA2}"/>
              </a:ext>
            </a:extLst>
          </p:cNvPr>
          <p:cNvSpPr>
            <a:spLocks noGrp="1"/>
          </p:cNvSpPr>
          <p:nvPr>
            <p:ph type="sldNum" sz="quarter" idx="12"/>
          </p:nvPr>
        </p:nvSpPr>
        <p:spPr/>
        <p:txBody>
          <a:bodyPr/>
          <a:lstStyle/>
          <a:p>
            <a:r>
              <a:rPr lang="en-CA"/>
              <a:t>21 of 28</a:t>
            </a:r>
            <a:endParaRPr lang="en-US" dirty="0"/>
          </a:p>
        </p:txBody>
      </p:sp>
      <p:sp>
        <p:nvSpPr>
          <p:cNvPr id="6" name="Content Placeholder 5">
            <a:extLst>
              <a:ext uri="{FF2B5EF4-FFF2-40B4-BE49-F238E27FC236}">
                <a16:creationId xmlns:a16="http://schemas.microsoft.com/office/drawing/2014/main" id="{9E3F5AEE-C28F-4799-9024-596A1D80A614}"/>
              </a:ext>
            </a:extLst>
          </p:cNvPr>
          <p:cNvSpPr>
            <a:spLocks noGrp="1"/>
          </p:cNvSpPr>
          <p:nvPr>
            <p:ph idx="4294967295"/>
          </p:nvPr>
        </p:nvSpPr>
        <p:spPr>
          <a:xfrm>
            <a:off x="3711957" y="1067432"/>
            <a:ext cx="8162925" cy="403225"/>
          </a:xfrm>
        </p:spPr>
        <p:txBody>
          <a:bodyPr/>
          <a:lstStyle/>
          <a:p>
            <a:pPr marL="0" indent="0">
              <a:buNone/>
            </a:pPr>
            <a:r>
              <a:rPr lang="en-US" sz="1200" b="1" dirty="0"/>
              <a:t>Female 60, Preferred, $500,000 Death Benefit, Full Pay</a:t>
            </a:r>
          </a:p>
        </p:txBody>
      </p:sp>
      <p:sp>
        <p:nvSpPr>
          <p:cNvPr id="9" name="Content Placeholder 5">
            <a:extLst>
              <a:ext uri="{FF2B5EF4-FFF2-40B4-BE49-F238E27FC236}">
                <a16:creationId xmlns:a16="http://schemas.microsoft.com/office/drawing/2014/main" id="{6004C39B-E9A7-4557-993D-316B4E3D4649}"/>
              </a:ext>
            </a:extLst>
          </p:cNvPr>
          <p:cNvSpPr txBox="1">
            <a:spLocks/>
          </p:cNvSpPr>
          <p:nvPr/>
        </p:nvSpPr>
        <p:spPr>
          <a:xfrm>
            <a:off x="3711957" y="3248576"/>
            <a:ext cx="8163303" cy="40245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200" b="1" dirty="0"/>
              <a:t>Male 60, Best, $500,000 Death Benefit, Ten Pay</a:t>
            </a:r>
          </a:p>
        </p:txBody>
      </p:sp>
      <p:sp>
        <p:nvSpPr>
          <p:cNvPr id="13" name="TextBox 12">
            <a:extLst>
              <a:ext uri="{FF2B5EF4-FFF2-40B4-BE49-F238E27FC236}">
                <a16:creationId xmlns:a16="http://schemas.microsoft.com/office/drawing/2014/main" id="{A00A880A-C543-476B-808C-2560978E764C}"/>
              </a:ext>
            </a:extLst>
          </p:cNvPr>
          <p:cNvSpPr txBox="1"/>
          <p:nvPr/>
        </p:nvSpPr>
        <p:spPr>
          <a:xfrm>
            <a:off x="3620555" y="5281569"/>
            <a:ext cx="7347251" cy="1200329"/>
          </a:xfrm>
          <a:prstGeom prst="rect">
            <a:avLst/>
          </a:prstGeom>
          <a:noFill/>
        </p:spPr>
        <p:txBody>
          <a:bodyPr wrap="square">
            <a:spAutoFit/>
          </a:bodyPr>
          <a:lstStyle/>
          <a:p>
            <a:r>
              <a:rPr lang="en-US" sz="900" dirty="0"/>
              <a:t>Protection UL 22 female case guaranteed through age 79. Protection UL 22 male case guaranteed through age 82. GUL competitors guaranteed for lifetime. Competitor information is current and accurate to the best of our knowledge as of March 2023. The data shown is taken from various company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that vary in premiums, rates, fees, expenses, features and benefits. These comparisons cannot be used with the public. Please have your clients consult their financial professional to find out which type of life insurance is most suitable.</a:t>
            </a:r>
          </a:p>
          <a:p>
            <a:endParaRPr lang="en-US" sz="900" dirty="0"/>
          </a:p>
        </p:txBody>
      </p:sp>
      <p:sp>
        <p:nvSpPr>
          <p:cNvPr id="11" name="TextBox 10">
            <a:extLst>
              <a:ext uri="{FF2B5EF4-FFF2-40B4-BE49-F238E27FC236}">
                <a16:creationId xmlns:a16="http://schemas.microsoft.com/office/drawing/2014/main" id="{72E72AD1-A5F4-4F52-833A-1E8F15870B00}"/>
              </a:ext>
            </a:extLst>
          </p:cNvPr>
          <p:cNvSpPr txBox="1"/>
          <p:nvPr/>
        </p:nvSpPr>
        <p:spPr>
          <a:xfrm>
            <a:off x="3526100" y="360280"/>
            <a:ext cx="7892166" cy="461665"/>
          </a:xfrm>
          <a:prstGeom prst="rect">
            <a:avLst/>
          </a:prstGeom>
          <a:noFill/>
        </p:spPr>
        <p:txBody>
          <a:bodyPr wrap="square">
            <a:spAutoFit/>
          </a:bodyPr>
          <a:lstStyle/>
          <a:p>
            <a:r>
              <a:rPr lang="en-US" sz="2400" b="1" dirty="0"/>
              <a:t>Protection UL with LTC, CIBR &amp; Vitality PLUS rider</a:t>
            </a:r>
          </a:p>
        </p:txBody>
      </p:sp>
      <p:graphicFrame>
        <p:nvGraphicFramePr>
          <p:cNvPr id="5" name="Table 4">
            <a:extLst>
              <a:ext uri="{FF2B5EF4-FFF2-40B4-BE49-F238E27FC236}">
                <a16:creationId xmlns:a16="http://schemas.microsoft.com/office/drawing/2014/main" id="{F7D406E4-BF17-4526-B494-29FAB58C45D8}"/>
              </a:ext>
            </a:extLst>
          </p:cNvPr>
          <p:cNvGraphicFramePr>
            <a:graphicFrameLocks noGrp="1"/>
          </p:cNvGraphicFramePr>
          <p:nvPr>
            <p:extLst>
              <p:ext uri="{D42A27DB-BD31-4B8C-83A1-F6EECF244321}">
                <p14:modId xmlns:p14="http://schemas.microsoft.com/office/powerpoint/2010/main" val="1120168411"/>
              </p:ext>
            </p:extLst>
          </p:nvPr>
        </p:nvGraphicFramePr>
        <p:xfrm>
          <a:off x="3711957" y="1517507"/>
          <a:ext cx="7003485" cy="1401355"/>
        </p:xfrm>
        <a:graphic>
          <a:graphicData uri="http://schemas.openxmlformats.org/drawingml/2006/table">
            <a:tbl>
              <a:tblPr/>
              <a:tblGrid>
                <a:gridCol w="3613876">
                  <a:extLst>
                    <a:ext uri="{9D8B030D-6E8A-4147-A177-3AD203B41FA5}">
                      <a16:colId xmlns:a16="http://schemas.microsoft.com/office/drawing/2014/main" val="2294793432"/>
                    </a:ext>
                  </a:extLst>
                </a:gridCol>
                <a:gridCol w="818707">
                  <a:extLst>
                    <a:ext uri="{9D8B030D-6E8A-4147-A177-3AD203B41FA5}">
                      <a16:colId xmlns:a16="http://schemas.microsoft.com/office/drawing/2014/main" val="1357608210"/>
                    </a:ext>
                  </a:extLst>
                </a:gridCol>
                <a:gridCol w="893134">
                  <a:extLst>
                    <a:ext uri="{9D8B030D-6E8A-4147-A177-3AD203B41FA5}">
                      <a16:colId xmlns:a16="http://schemas.microsoft.com/office/drawing/2014/main" val="1745889402"/>
                    </a:ext>
                  </a:extLst>
                </a:gridCol>
                <a:gridCol w="871870">
                  <a:extLst>
                    <a:ext uri="{9D8B030D-6E8A-4147-A177-3AD203B41FA5}">
                      <a16:colId xmlns:a16="http://schemas.microsoft.com/office/drawing/2014/main" val="438785077"/>
                    </a:ext>
                  </a:extLst>
                </a:gridCol>
                <a:gridCol w="805898">
                  <a:extLst>
                    <a:ext uri="{9D8B030D-6E8A-4147-A177-3AD203B41FA5}">
                      <a16:colId xmlns:a16="http://schemas.microsoft.com/office/drawing/2014/main" val="3085648800"/>
                    </a:ext>
                  </a:extLst>
                </a:gridCol>
              </a:tblGrid>
              <a:tr h="280271">
                <a:tc>
                  <a:txBody>
                    <a:bodyPr/>
                    <a:lstStyle/>
                    <a:p>
                      <a:pPr algn="l" rtl="0" fontAlgn="b"/>
                      <a:r>
                        <a:rPr lang="en-US" sz="1400" b="1" i="0" u="none" strike="noStrike" dirty="0">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dirty="0">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dirty="0">
                          <a:solidFill>
                            <a:srgbClr val="FFFFFF"/>
                          </a:solidFill>
                          <a:effectLst/>
                          <a:latin typeface="Calibri" panose="020F0502020204030204" pitchFamily="34" charset="0"/>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dirty="0">
                          <a:solidFill>
                            <a:srgbClr val="FFFFFF"/>
                          </a:solidFill>
                          <a:effectLst/>
                          <a:latin typeface="Calibri" panose="020F0502020204030204" pitchFamily="34" charset="0"/>
                        </a:rPr>
                        <a:t>MMBA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CI Benfit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953891093"/>
                  </a:ext>
                </a:extLst>
              </a:tr>
              <a:tr h="280271">
                <a:tc>
                  <a:txBody>
                    <a:bodyPr/>
                    <a:lstStyle/>
                    <a:p>
                      <a:pPr algn="l" rtl="0" fontAlgn="b"/>
                      <a:r>
                        <a:rPr lang="en-US" sz="1400" b="0" i="0" u="none" strike="noStrike" dirty="0">
                          <a:solidFill>
                            <a:srgbClr val="000000"/>
                          </a:solidFill>
                          <a:effectLst/>
                          <a:latin typeface="Calibri" panose="020F0502020204030204" pitchFamily="34" charset="0"/>
                        </a:rPr>
                        <a:t>Protection UL 22 Vitality Gold, 4% LTCR, 10% CIBR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dirty="0">
                          <a:solidFill>
                            <a:srgbClr val="000000"/>
                          </a:solidFill>
                          <a:effectLst/>
                          <a:latin typeface="Calibri" panose="020F0502020204030204" pitchFamily="34" charset="0"/>
                        </a:rPr>
                        <a:t>$7,470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dirty="0">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a:solidFill>
                            <a:srgbClr val="000000"/>
                          </a:solidFill>
                          <a:effectLst/>
                          <a:latin typeface="Calibri" panose="020F0502020204030204" pitchFamily="34" charset="0"/>
                        </a:rPr>
                        <a:t>$50,000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6824752"/>
                  </a:ext>
                </a:extLst>
              </a:tr>
              <a:tr h="280271">
                <a:tc>
                  <a:txBody>
                    <a:bodyPr/>
                    <a:lstStyle/>
                    <a:p>
                      <a:pPr algn="l" rtl="0" fontAlgn="b"/>
                      <a:r>
                        <a:rPr lang="en-US" sz="1400" b="0" i="0" u="none" strike="noStrike">
                          <a:solidFill>
                            <a:srgbClr val="000000"/>
                          </a:solidFill>
                          <a:effectLst/>
                          <a:latin typeface="Calibri" panose="020F0502020204030204" pitchFamily="34" charset="0"/>
                        </a:rPr>
                        <a:t>Nationwide with long-term care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4113470071"/>
                  </a:ext>
                </a:extLst>
              </a:tr>
              <a:tr h="280271">
                <a:tc>
                  <a:txBody>
                    <a:bodyPr/>
                    <a:lstStyle/>
                    <a:p>
                      <a:pPr algn="l" rtl="0" fontAlgn="b"/>
                      <a:r>
                        <a:rPr lang="en-US" sz="1400" b="0" i="0" u="none" strike="noStrike">
                          <a:solidFill>
                            <a:srgbClr val="000000"/>
                          </a:solidFill>
                          <a:effectLst/>
                          <a:latin typeface="Calibri" panose="020F0502020204030204" pitchFamily="34" charset="0"/>
                        </a:rPr>
                        <a:t>Protective with chronic illness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$10,164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1958460808"/>
                  </a:ext>
                </a:extLst>
              </a:tr>
              <a:tr h="280271">
                <a:tc>
                  <a:txBody>
                    <a:bodyPr/>
                    <a:lstStyle/>
                    <a:p>
                      <a:pPr algn="l" rtl="0" fontAlgn="b"/>
                      <a:r>
                        <a:rPr lang="en-US" sz="1400" b="0" i="0" u="none" strike="noStrike">
                          <a:solidFill>
                            <a:srgbClr val="000000"/>
                          </a:solidFill>
                          <a:effectLst/>
                          <a:latin typeface="Calibri" panose="020F0502020204030204" pitchFamily="34" charset="0"/>
                        </a:rPr>
                        <a:t>AIG with chronic illness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$10,784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3424656448"/>
                  </a:ext>
                </a:extLst>
              </a:tr>
            </a:tbl>
          </a:graphicData>
        </a:graphic>
      </p:graphicFrame>
      <p:graphicFrame>
        <p:nvGraphicFramePr>
          <p:cNvPr id="12" name="Table 11">
            <a:extLst>
              <a:ext uri="{FF2B5EF4-FFF2-40B4-BE49-F238E27FC236}">
                <a16:creationId xmlns:a16="http://schemas.microsoft.com/office/drawing/2014/main" id="{07305936-FEE8-4F97-A5D6-1B8F07DB6E83}"/>
              </a:ext>
            </a:extLst>
          </p:cNvPr>
          <p:cNvGraphicFramePr>
            <a:graphicFrameLocks noGrp="1"/>
          </p:cNvGraphicFramePr>
          <p:nvPr>
            <p:extLst>
              <p:ext uri="{D42A27DB-BD31-4B8C-83A1-F6EECF244321}">
                <p14:modId xmlns:p14="http://schemas.microsoft.com/office/powerpoint/2010/main" val="2741253324"/>
              </p:ext>
            </p:extLst>
          </p:nvPr>
        </p:nvGraphicFramePr>
        <p:xfrm>
          <a:off x="3711957" y="3797312"/>
          <a:ext cx="7003485" cy="1094192"/>
        </p:xfrm>
        <a:graphic>
          <a:graphicData uri="http://schemas.openxmlformats.org/drawingml/2006/table">
            <a:tbl>
              <a:tblPr/>
              <a:tblGrid>
                <a:gridCol w="3613875">
                  <a:extLst>
                    <a:ext uri="{9D8B030D-6E8A-4147-A177-3AD203B41FA5}">
                      <a16:colId xmlns:a16="http://schemas.microsoft.com/office/drawing/2014/main" val="1360702364"/>
                    </a:ext>
                  </a:extLst>
                </a:gridCol>
                <a:gridCol w="829339">
                  <a:extLst>
                    <a:ext uri="{9D8B030D-6E8A-4147-A177-3AD203B41FA5}">
                      <a16:colId xmlns:a16="http://schemas.microsoft.com/office/drawing/2014/main" val="3462772641"/>
                    </a:ext>
                  </a:extLst>
                </a:gridCol>
                <a:gridCol w="882502">
                  <a:extLst>
                    <a:ext uri="{9D8B030D-6E8A-4147-A177-3AD203B41FA5}">
                      <a16:colId xmlns:a16="http://schemas.microsoft.com/office/drawing/2014/main" val="305910762"/>
                    </a:ext>
                  </a:extLst>
                </a:gridCol>
                <a:gridCol w="861238">
                  <a:extLst>
                    <a:ext uri="{9D8B030D-6E8A-4147-A177-3AD203B41FA5}">
                      <a16:colId xmlns:a16="http://schemas.microsoft.com/office/drawing/2014/main" val="2770164836"/>
                    </a:ext>
                  </a:extLst>
                </a:gridCol>
                <a:gridCol w="816531">
                  <a:extLst>
                    <a:ext uri="{9D8B030D-6E8A-4147-A177-3AD203B41FA5}">
                      <a16:colId xmlns:a16="http://schemas.microsoft.com/office/drawing/2014/main" val="887207363"/>
                    </a:ext>
                  </a:extLst>
                </a:gridCol>
              </a:tblGrid>
              <a:tr h="273548">
                <a:tc>
                  <a:txBody>
                    <a:bodyPr/>
                    <a:lstStyle/>
                    <a:p>
                      <a:pPr algn="l" rtl="0" fontAlgn="b"/>
                      <a:r>
                        <a:rPr lang="en-US" sz="1400" b="1" i="0" u="none" strike="noStrike" dirty="0">
                          <a:solidFill>
                            <a:srgbClr val="FFFFFF"/>
                          </a:solidFill>
                          <a:effectLst/>
                          <a:latin typeface="Calibri" panose="020F0502020204030204" pitchFamily="34" charset="0"/>
                        </a:rPr>
                        <a:t>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MMBA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CI Benefit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461166335"/>
                  </a:ext>
                </a:extLst>
              </a:tr>
              <a:tr h="273548">
                <a:tc>
                  <a:txBody>
                    <a:bodyPr/>
                    <a:lstStyle/>
                    <a:p>
                      <a:pPr algn="l" rtl="0" fontAlgn="b"/>
                      <a:r>
                        <a:rPr lang="en-US" sz="1400" b="0" i="0" u="none" strike="noStrike">
                          <a:solidFill>
                            <a:srgbClr val="000000"/>
                          </a:solidFill>
                          <a:effectLst/>
                          <a:latin typeface="Calibri" panose="020F0502020204030204" pitchFamily="34" charset="0"/>
                        </a:rPr>
                        <a:t>Protection UL 22 Vitality Gold, 4% LTCR, 10% CIBR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a:solidFill>
                            <a:srgbClr val="000000"/>
                          </a:solidFill>
                          <a:effectLst/>
                          <a:latin typeface="Calibri" panose="020F0502020204030204" pitchFamily="34" charset="0"/>
                        </a:rPr>
                        <a:t>$15,188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b"/>
                      <a:r>
                        <a:rPr lang="en-US" sz="1400" b="0" i="0" u="none" strike="noStrike">
                          <a:solidFill>
                            <a:srgbClr val="000000"/>
                          </a:solidFill>
                          <a:effectLst/>
                          <a:latin typeface="Calibri" panose="020F0502020204030204" pitchFamily="34" charset="0"/>
                        </a:rPr>
                        <a:t>$50,000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042928723"/>
                  </a:ext>
                </a:extLst>
              </a:tr>
              <a:tr h="273548">
                <a:tc>
                  <a:txBody>
                    <a:bodyPr/>
                    <a:lstStyle/>
                    <a:p>
                      <a:pPr algn="l" rtl="0" fontAlgn="b"/>
                      <a:r>
                        <a:rPr lang="en-US" sz="1400" b="0" i="0" u="none" strike="noStrike">
                          <a:solidFill>
                            <a:srgbClr val="000000"/>
                          </a:solidFill>
                          <a:effectLst/>
                          <a:latin typeface="Calibri" panose="020F0502020204030204" pitchFamily="34" charset="0"/>
                        </a:rPr>
                        <a:t>Nationwide with long-term care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$23,241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117035432"/>
                  </a:ext>
                </a:extLst>
              </a:tr>
              <a:tr h="273548">
                <a:tc>
                  <a:txBody>
                    <a:bodyPr/>
                    <a:lstStyle/>
                    <a:p>
                      <a:pPr algn="l" rtl="0" fontAlgn="b"/>
                      <a:r>
                        <a:rPr lang="en-US" sz="1400" b="0" i="0" u="none" strike="noStrike">
                          <a:solidFill>
                            <a:srgbClr val="000000"/>
                          </a:solidFill>
                          <a:effectLst/>
                          <a:latin typeface="Calibri" panose="020F0502020204030204" pitchFamily="34" charset="0"/>
                        </a:rPr>
                        <a:t>AIG with chronic illness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$26,649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panose="020F050202020403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CA"/>
                    </a:solidFill>
                  </a:tcPr>
                </a:tc>
                <a:extLst>
                  <a:ext uri="{0D108BD9-81ED-4DB2-BD59-A6C34878D82A}">
                    <a16:rowId xmlns:a16="http://schemas.microsoft.com/office/drawing/2014/main" val="2011684024"/>
                  </a:ext>
                </a:extLst>
              </a:tr>
            </a:tbl>
          </a:graphicData>
        </a:graphic>
      </p:graphicFrame>
    </p:spTree>
    <p:extLst>
      <p:ext uri="{BB962C8B-B14F-4D97-AF65-F5344CB8AC3E}">
        <p14:creationId xmlns:p14="http://schemas.microsoft.com/office/powerpoint/2010/main" val="319366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1D4EF-B1B9-44C4-B15A-5A623875BCD6}"/>
              </a:ext>
            </a:extLst>
          </p:cNvPr>
          <p:cNvSpPr>
            <a:spLocks noGrp="1"/>
          </p:cNvSpPr>
          <p:nvPr>
            <p:ph type="title"/>
          </p:nvPr>
        </p:nvSpPr>
        <p:spPr/>
        <p:txBody>
          <a:bodyPr/>
          <a:lstStyle/>
          <a:p>
            <a:r>
              <a:rPr lang="en-US" dirty="0"/>
              <a:t>New CVE rider</a:t>
            </a:r>
          </a:p>
        </p:txBody>
      </p:sp>
      <p:sp>
        <p:nvSpPr>
          <p:cNvPr id="4" name="Slide Number Placeholder 3">
            <a:extLst>
              <a:ext uri="{FF2B5EF4-FFF2-40B4-BE49-F238E27FC236}">
                <a16:creationId xmlns:a16="http://schemas.microsoft.com/office/drawing/2014/main" id="{0FCC5DEF-2C51-48EA-A46C-2591CCE80438}"/>
              </a:ext>
            </a:extLst>
          </p:cNvPr>
          <p:cNvSpPr>
            <a:spLocks noGrp="1"/>
          </p:cNvSpPr>
          <p:nvPr>
            <p:ph type="sldNum" sz="quarter" idx="12"/>
          </p:nvPr>
        </p:nvSpPr>
        <p:spPr/>
        <p:txBody>
          <a:bodyPr/>
          <a:lstStyle/>
          <a:p>
            <a:r>
              <a:rPr lang="en-CA"/>
              <a:t>22 of 28</a:t>
            </a:r>
            <a:endParaRPr lang="en-US" dirty="0"/>
          </a:p>
        </p:txBody>
      </p:sp>
      <p:sp>
        <p:nvSpPr>
          <p:cNvPr id="6" name="Content Placeholder 5">
            <a:extLst>
              <a:ext uri="{FF2B5EF4-FFF2-40B4-BE49-F238E27FC236}">
                <a16:creationId xmlns:a16="http://schemas.microsoft.com/office/drawing/2014/main" id="{11680CD1-1441-4779-9177-799DDEEDD76D}"/>
              </a:ext>
            </a:extLst>
          </p:cNvPr>
          <p:cNvSpPr>
            <a:spLocks noGrp="1"/>
          </p:cNvSpPr>
          <p:nvPr>
            <p:ph idx="4294967295"/>
          </p:nvPr>
        </p:nvSpPr>
        <p:spPr>
          <a:xfrm>
            <a:off x="3682769" y="439254"/>
            <a:ext cx="8162925" cy="4586287"/>
          </a:xfrm>
        </p:spPr>
        <p:txBody>
          <a:bodyPr/>
          <a:lstStyle/>
          <a:p>
            <a:r>
              <a:rPr lang="en-US" dirty="0"/>
              <a:t>Enhanced surrender value available upon full surrender in first 10 policy years</a:t>
            </a:r>
          </a:p>
          <a:p>
            <a:r>
              <a:rPr lang="en-US" dirty="0"/>
              <a:t>Charge equal to 3% of annual premium</a:t>
            </a:r>
          </a:p>
        </p:txBody>
      </p:sp>
      <p:sp>
        <p:nvSpPr>
          <p:cNvPr id="9" name="TextBox 8">
            <a:extLst>
              <a:ext uri="{FF2B5EF4-FFF2-40B4-BE49-F238E27FC236}">
                <a16:creationId xmlns:a16="http://schemas.microsoft.com/office/drawing/2014/main" id="{1E5732BC-79C4-4EE8-AE31-E8E6FA907941}"/>
              </a:ext>
            </a:extLst>
          </p:cNvPr>
          <p:cNvSpPr txBox="1"/>
          <p:nvPr/>
        </p:nvSpPr>
        <p:spPr>
          <a:xfrm>
            <a:off x="3886237" y="1808689"/>
            <a:ext cx="6740341" cy="184666"/>
          </a:xfrm>
          <a:prstGeom prst="rect">
            <a:avLst/>
          </a:prstGeom>
          <a:noFill/>
        </p:spPr>
        <p:txBody>
          <a:bodyPr wrap="square" lIns="0" tIns="0" rIns="0" bIns="0" rtlCol="0">
            <a:spAutoFit/>
          </a:bodyPr>
          <a:lstStyle/>
          <a:p>
            <a:pPr algn="l">
              <a:spcBef>
                <a:spcPts val="600"/>
              </a:spcBef>
            </a:pPr>
            <a:r>
              <a:rPr lang="en-US" sz="1200" b="1" dirty="0"/>
              <a:t>Male 65, Preferred Nonsmoker, $1,000,000 Coverage, Ten Pay solve for $1CSV at Lifetime</a:t>
            </a:r>
          </a:p>
        </p:txBody>
      </p:sp>
      <p:graphicFrame>
        <p:nvGraphicFramePr>
          <p:cNvPr id="5" name="Table 4">
            <a:extLst>
              <a:ext uri="{FF2B5EF4-FFF2-40B4-BE49-F238E27FC236}">
                <a16:creationId xmlns:a16="http://schemas.microsoft.com/office/drawing/2014/main" id="{E8C57BEA-B60C-44BD-9999-1874A020AA47}"/>
              </a:ext>
            </a:extLst>
          </p:cNvPr>
          <p:cNvGraphicFramePr>
            <a:graphicFrameLocks noGrp="1"/>
          </p:cNvGraphicFramePr>
          <p:nvPr>
            <p:extLst>
              <p:ext uri="{D42A27DB-BD31-4B8C-83A1-F6EECF244321}">
                <p14:modId xmlns:p14="http://schemas.microsoft.com/office/powerpoint/2010/main" val="768826495"/>
              </p:ext>
            </p:extLst>
          </p:nvPr>
        </p:nvGraphicFramePr>
        <p:xfrm>
          <a:off x="4371686" y="2405293"/>
          <a:ext cx="5578056" cy="3406140"/>
        </p:xfrm>
        <a:graphic>
          <a:graphicData uri="http://schemas.openxmlformats.org/drawingml/2006/table">
            <a:tbl>
              <a:tblPr/>
              <a:tblGrid>
                <a:gridCol w="311955">
                  <a:extLst>
                    <a:ext uri="{9D8B030D-6E8A-4147-A177-3AD203B41FA5}">
                      <a16:colId xmlns:a16="http://schemas.microsoft.com/office/drawing/2014/main" val="1181883926"/>
                    </a:ext>
                  </a:extLst>
                </a:gridCol>
                <a:gridCol w="1062186">
                  <a:extLst>
                    <a:ext uri="{9D8B030D-6E8A-4147-A177-3AD203B41FA5}">
                      <a16:colId xmlns:a16="http://schemas.microsoft.com/office/drawing/2014/main" val="1227953156"/>
                    </a:ext>
                  </a:extLst>
                </a:gridCol>
                <a:gridCol w="741867">
                  <a:extLst>
                    <a:ext uri="{9D8B030D-6E8A-4147-A177-3AD203B41FA5}">
                      <a16:colId xmlns:a16="http://schemas.microsoft.com/office/drawing/2014/main" val="3729009821"/>
                    </a:ext>
                  </a:extLst>
                </a:gridCol>
                <a:gridCol w="657385">
                  <a:extLst>
                    <a:ext uri="{9D8B030D-6E8A-4147-A177-3AD203B41FA5}">
                      <a16:colId xmlns:a16="http://schemas.microsoft.com/office/drawing/2014/main" val="3934965689"/>
                    </a:ext>
                  </a:extLst>
                </a:gridCol>
                <a:gridCol w="197509">
                  <a:extLst>
                    <a:ext uri="{9D8B030D-6E8A-4147-A177-3AD203B41FA5}">
                      <a16:colId xmlns:a16="http://schemas.microsoft.com/office/drawing/2014/main" val="3923919814"/>
                    </a:ext>
                  </a:extLst>
                </a:gridCol>
                <a:gridCol w="1014603">
                  <a:extLst>
                    <a:ext uri="{9D8B030D-6E8A-4147-A177-3AD203B41FA5}">
                      <a16:colId xmlns:a16="http://schemas.microsoft.com/office/drawing/2014/main" val="814633852"/>
                    </a:ext>
                  </a:extLst>
                </a:gridCol>
                <a:gridCol w="903767">
                  <a:extLst>
                    <a:ext uri="{9D8B030D-6E8A-4147-A177-3AD203B41FA5}">
                      <a16:colId xmlns:a16="http://schemas.microsoft.com/office/drawing/2014/main" val="3067465688"/>
                    </a:ext>
                  </a:extLst>
                </a:gridCol>
                <a:gridCol w="688784">
                  <a:extLst>
                    <a:ext uri="{9D8B030D-6E8A-4147-A177-3AD203B41FA5}">
                      <a16:colId xmlns:a16="http://schemas.microsoft.com/office/drawing/2014/main" val="3532703570"/>
                    </a:ext>
                  </a:extLst>
                </a:gridCol>
              </a:tblGrid>
              <a:tr h="249064">
                <a:tc>
                  <a:txBody>
                    <a:bodyPr/>
                    <a:lstStyle/>
                    <a:p>
                      <a:pPr algn="l" fontAlgn="b"/>
                      <a:r>
                        <a:rPr lang="en-US" sz="18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rtl="0" fontAlgn="b"/>
                      <a:r>
                        <a:rPr lang="en-US" sz="1400" b="1" i="0" u="none" strike="noStrike">
                          <a:solidFill>
                            <a:srgbClr val="FFFFFF"/>
                          </a:solidFill>
                          <a:effectLst/>
                          <a:latin typeface="Calibri" panose="020F0502020204030204" pitchFamily="34" charset="0"/>
                        </a:rPr>
                        <a:t>No CVE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rtl="0" fontAlgn="b"/>
                      <a:r>
                        <a:rPr lang="en-US" sz="1400" b="1" i="0" u="none" strike="noStrike" dirty="0">
                          <a:solidFill>
                            <a:srgbClr val="FFFFFF"/>
                          </a:solidFill>
                          <a:effectLst/>
                          <a:latin typeface="Calibri" panose="020F0502020204030204" pitchFamily="34" charset="0"/>
                        </a:rPr>
                        <a:t>With New CVE Rider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8777919"/>
                  </a:ext>
                </a:extLst>
              </a:tr>
              <a:tr h="249064">
                <a:tc>
                  <a:txBody>
                    <a:bodyPr/>
                    <a:lstStyle/>
                    <a:p>
                      <a:pPr algn="l" fontAlgn="b"/>
                      <a:r>
                        <a:rPr lang="en-US" sz="18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FFFFFF"/>
                          </a:solidFill>
                          <a:effectLst/>
                          <a:latin typeface="Calibri" panose="020F0502020204030204" pitchFamily="34" charset="0"/>
                        </a:rPr>
                        <a:t>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dirty="0">
                          <a:solidFill>
                            <a:srgbClr val="FFFFFF"/>
                          </a:solidFill>
                          <a:effectLst/>
                          <a:latin typeface="Calibri" panose="020F0502020204030204" pitchFamily="34" charset="0"/>
                        </a:rPr>
                        <a:t>CSV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CSV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1" i="0" u="none" strike="noStrike">
                          <a:solidFill>
                            <a:srgbClr val="FFFFFF"/>
                          </a:solidFill>
                          <a:effectLst/>
                          <a:latin typeface="Calibri" panose="020F0502020204030204" pitchFamily="34" charset="0"/>
                        </a:rPr>
                        <a:t>Ten Pay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ECSV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tc>
                  <a:txBody>
                    <a:bodyPr/>
                    <a:lstStyle/>
                    <a:p>
                      <a:pPr algn="ctr" rtl="0" fontAlgn="b"/>
                      <a:r>
                        <a:rPr lang="en-US" sz="1400" b="1" i="0" u="none" strike="noStrike">
                          <a:solidFill>
                            <a:srgbClr val="FFFFFF"/>
                          </a:solidFill>
                          <a:effectLst/>
                          <a:latin typeface="Calibri" panose="020F0502020204030204" pitchFamily="34" charset="0"/>
                        </a:rPr>
                        <a:t>CSV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58"/>
                    </a:solidFill>
                  </a:tcPr>
                </a:tc>
                <a:extLst>
                  <a:ext uri="{0D108BD9-81ED-4DB2-BD59-A6C34878D82A}">
                    <a16:rowId xmlns:a16="http://schemas.microsoft.com/office/drawing/2014/main" val="395456933"/>
                  </a:ext>
                </a:extLst>
              </a:tr>
              <a:tr h="249064">
                <a:tc>
                  <a:txBody>
                    <a:bodyPr/>
                    <a:lstStyle/>
                    <a:p>
                      <a:pPr algn="ctr" rtl="0"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234650"/>
                  </a:ext>
                </a:extLst>
              </a:tr>
              <a:tr h="249064">
                <a:tc>
                  <a:txBody>
                    <a:bodyPr/>
                    <a:lstStyle/>
                    <a:p>
                      <a:pPr algn="ctr" rtl="0"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$49,626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808462"/>
                  </a:ext>
                </a:extLst>
              </a:tr>
              <a:tr h="249064">
                <a:tc>
                  <a:txBody>
                    <a:bodyPr/>
                    <a:lstStyle/>
                    <a:p>
                      <a:pPr algn="ctr" rtl="0"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$71,944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187522"/>
                  </a:ext>
                </a:extLst>
              </a:tr>
              <a:tr h="249064">
                <a:tc>
                  <a:txBody>
                    <a:bodyPr/>
                    <a:lstStyle/>
                    <a:p>
                      <a:pPr algn="ctr" rtl="0"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$95,188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140926"/>
                  </a:ext>
                </a:extLst>
              </a:tr>
              <a:tr h="249064">
                <a:tc>
                  <a:txBody>
                    <a:bodyPr/>
                    <a:lstStyle/>
                    <a:p>
                      <a:pPr algn="ctr" rtl="0"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$62,086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$119,853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422036"/>
                  </a:ext>
                </a:extLst>
              </a:tr>
              <a:tr h="249064">
                <a:tc>
                  <a:txBody>
                    <a:bodyPr/>
                    <a:lstStyle/>
                    <a:p>
                      <a:pPr algn="ctr" rtl="0"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$145,378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088813"/>
                  </a:ext>
                </a:extLst>
              </a:tr>
              <a:tr h="249064">
                <a:tc>
                  <a:txBody>
                    <a:bodyPr/>
                    <a:lstStyle/>
                    <a:p>
                      <a:pPr algn="ctr" rtl="0"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$112,143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$175,165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338508"/>
                  </a:ext>
                </a:extLst>
              </a:tr>
              <a:tr h="249064">
                <a:tc>
                  <a:txBody>
                    <a:bodyPr/>
                    <a:lstStyle/>
                    <a:p>
                      <a:pPr algn="ctr" rtl="0"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$138,850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099326"/>
                  </a:ext>
                </a:extLst>
              </a:tr>
              <a:tr h="249064">
                <a:tc>
                  <a:txBody>
                    <a:bodyPr/>
                    <a:lstStyle/>
                    <a:p>
                      <a:pPr algn="ctr" rtl="0"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$166,857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$230,243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771956"/>
                  </a:ext>
                </a:extLst>
              </a:tr>
              <a:tr h="281037">
                <a:tc>
                  <a:txBody>
                    <a:bodyPr/>
                    <a:lstStyle/>
                    <a:p>
                      <a:pPr algn="ctr" rtl="0"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$36,755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$196,358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0" i="0" u="none" strike="noStrike">
                          <a:solidFill>
                            <a:srgbClr val="000000"/>
                          </a:solidFill>
                          <a:effectLst/>
                          <a:latin typeface="Calibri" panose="020F0502020204030204" pitchFamily="34" charset="0"/>
                        </a:rPr>
                        <a:t>$39,168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$259,030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07330"/>
                  </a:ext>
                </a:extLst>
              </a:tr>
            </a:tbl>
          </a:graphicData>
        </a:graphic>
      </p:graphicFrame>
      <p:sp>
        <p:nvSpPr>
          <p:cNvPr id="2" name="TextBox 1">
            <a:extLst>
              <a:ext uri="{FF2B5EF4-FFF2-40B4-BE49-F238E27FC236}">
                <a16:creationId xmlns:a16="http://schemas.microsoft.com/office/drawing/2014/main" id="{D61CC6DD-91C8-4249-81CB-BAEB2BB364D6}"/>
              </a:ext>
            </a:extLst>
          </p:cNvPr>
          <p:cNvSpPr txBox="1"/>
          <p:nvPr/>
        </p:nvSpPr>
        <p:spPr>
          <a:xfrm>
            <a:off x="4371686" y="6223371"/>
            <a:ext cx="5923547" cy="246221"/>
          </a:xfrm>
          <a:prstGeom prst="rect">
            <a:avLst/>
          </a:prstGeom>
          <a:noFill/>
        </p:spPr>
        <p:txBody>
          <a:bodyPr wrap="square" lIns="0" tIns="0" rIns="0" bIns="0" rtlCol="0">
            <a:spAutoFit/>
          </a:bodyPr>
          <a:lstStyle/>
          <a:p>
            <a:pPr algn="l">
              <a:spcBef>
                <a:spcPts val="600"/>
              </a:spcBef>
            </a:pPr>
            <a:r>
              <a:rPr lang="en-US" sz="800" dirty="0"/>
              <a:t>This is a supplemental illustration.  Not all benefits and values are guaranteed.  The assumptions on which the non-guaranteed elements are based are subject to change by the insurer.  Actual results may be more or less favorable.</a:t>
            </a:r>
          </a:p>
        </p:txBody>
      </p:sp>
    </p:spTree>
    <p:extLst>
      <p:ext uri="{BB962C8B-B14F-4D97-AF65-F5344CB8AC3E}">
        <p14:creationId xmlns:p14="http://schemas.microsoft.com/office/powerpoint/2010/main" val="33549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F346B-BD2F-47B9-B8C3-EFF671622534}"/>
              </a:ext>
            </a:extLst>
          </p:cNvPr>
          <p:cNvSpPr>
            <a:spLocks noGrp="1"/>
          </p:cNvSpPr>
          <p:nvPr>
            <p:ph type="title"/>
          </p:nvPr>
        </p:nvSpPr>
        <p:spPr>
          <a:xfrm>
            <a:off x="466342" y="463843"/>
            <a:ext cx="2425329" cy="3401475"/>
          </a:xfrm>
        </p:spPr>
        <p:txBody>
          <a:bodyPr anchor="t">
            <a:normAutofit/>
          </a:bodyPr>
          <a:lstStyle/>
          <a:p>
            <a:r>
              <a:rPr lang="en-US" dirty="0"/>
              <a:t>Pay less, get more</a:t>
            </a:r>
          </a:p>
        </p:txBody>
      </p:sp>
      <p:sp>
        <p:nvSpPr>
          <p:cNvPr id="4" name="Slide Number Placeholder 3">
            <a:extLst>
              <a:ext uri="{FF2B5EF4-FFF2-40B4-BE49-F238E27FC236}">
                <a16:creationId xmlns:a16="http://schemas.microsoft.com/office/drawing/2014/main" id="{012F395E-EA77-42A6-A8CB-A08BAC9044D2}"/>
              </a:ext>
            </a:extLst>
          </p:cNvPr>
          <p:cNvSpPr>
            <a:spLocks noGrp="1"/>
          </p:cNvSpPr>
          <p:nvPr>
            <p:ph type="sldNum" sz="quarter" idx="12"/>
          </p:nvPr>
        </p:nvSpPr>
        <p:spPr>
          <a:xfrm>
            <a:off x="11449993" y="6399283"/>
            <a:ext cx="283219" cy="175694"/>
          </a:xfrm>
        </p:spPr>
        <p:txBody>
          <a:bodyPr anchor="b">
            <a:normAutofit lnSpcReduction="10000"/>
          </a:bodyPr>
          <a:lstStyle/>
          <a:p>
            <a:pPr>
              <a:lnSpc>
                <a:spcPct val="90000"/>
              </a:lnSpc>
              <a:spcAft>
                <a:spcPts val="600"/>
              </a:spcAft>
            </a:pPr>
            <a:r>
              <a:rPr lang="en-CA" sz="700"/>
              <a:t>23 of 28</a:t>
            </a:r>
            <a:endParaRPr lang="en-US" sz="700"/>
          </a:p>
        </p:txBody>
      </p:sp>
      <p:sp>
        <p:nvSpPr>
          <p:cNvPr id="2" name="Text Placeholder 1">
            <a:extLst>
              <a:ext uri="{FF2B5EF4-FFF2-40B4-BE49-F238E27FC236}">
                <a16:creationId xmlns:a16="http://schemas.microsoft.com/office/drawing/2014/main" id="{0727755A-E7E6-4DC3-9E63-89967D54FADF}"/>
              </a:ext>
            </a:extLst>
          </p:cNvPr>
          <p:cNvSpPr>
            <a:spLocks noGrp="1"/>
          </p:cNvSpPr>
          <p:nvPr>
            <p:ph type="body" sz="quarter" idx="20"/>
          </p:nvPr>
        </p:nvSpPr>
        <p:spPr>
          <a:xfrm>
            <a:off x="3559179" y="297420"/>
            <a:ext cx="5207070" cy="792162"/>
          </a:xfrm>
        </p:spPr>
        <p:txBody>
          <a:bodyPr anchor="t">
            <a:normAutofit/>
          </a:bodyPr>
          <a:lstStyle/>
          <a:p>
            <a:pPr marL="0" indent="0">
              <a:spcAft>
                <a:spcPts val="600"/>
              </a:spcAft>
              <a:buNone/>
            </a:pPr>
            <a:r>
              <a:rPr lang="en-US" b="1" dirty="0"/>
              <a:t>The GUL value proposition</a:t>
            </a:r>
          </a:p>
        </p:txBody>
      </p:sp>
      <p:graphicFrame>
        <p:nvGraphicFramePr>
          <p:cNvPr id="8" name="Content Placeholder 5">
            <a:extLst>
              <a:ext uri="{FF2B5EF4-FFF2-40B4-BE49-F238E27FC236}">
                <a16:creationId xmlns:a16="http://schemas.microsoft.com/office/drawing/2014/main" id="{94082374-EEC9-464D-99AC-773BEBA6F9CA}"/>
              </a:ext>
            </a:extLst>
          </p:cNvPr>
          <p:cNvGraphicFramePr>
            <a:graphicFrameLocks noGrp="1"/>
          </p:cNvGraphicFramePr>
          <p:nvPr>
            <p:ph sz="quarter" idx="22"/>
            <p:extLst>
              <p:ext uri="{D42A27DB-BD31-4B8C-83A1-F6EECF244321}">
                <p14:modId xmlns:p14="http://schemas.microsoft.com/office/powerpoint/2010/main" val="988554792"/>
              </p:ext>
            </p:extLst>
          </p:nvPr>
        </p:nvGraphicFramePr>
        <p:xfrm>
          <a:off x="3841977" y="1214338"/>
          <a:ext cx="7043274" cy="459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67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C5658-8A81-4104-B345-0D7D1D1E48D0}"/>
              </a:ext>
            </a:extLst>
          </p:cNvPr>
          <p:cNvSpPr>
            <a:spLocks noGrp="1"/>
          </p:cNvSpPr>
          <p:nvPr>
            <p:ph type="title"/>
          </p:nvPr>
        </p:nvSpPr>
        <p:spPr>
          <a:xfrm>
            <a:off x="466342" y="463843"/>
            <a:ext cx="2425329" cy="3401475"/>
          </a:xfrm>
        </p:spPr>
        <p:txBody>
          <a:bodyPr anchor="t">
            <a:normAutofit/>
          </a:bodyPr>
          <a:lstStyle/>
          <a:p>
            <a:r>
              <a:rPr lang="en-US" dirty="0"/>
              <a:t>Pay less, get more</a:t>
            </a:r>
          </a:p>
        </p:txBody>
      </p:sp>
      <p:sp>
        <p:nvSpPr>
          <p:cNvPr id="4" name="Slide Number Placeholder 3">
            <a:extLst>
              <a:ext uri="{FF2B5EF4-FFF2-40B4-BE49-F238E27FC236}">
                <a16:creationId xmlns:a16="http://schemas.microsoft.com/office/drawing/2014/main" id="{7EBC7CBB-0158-4BD5-AE47-2EA0D3B5257C}"/>
              </a:ext>
            </a:extLst>
          </p:cNvPr>
          <p:cNvSpPr>
            <a:spLocks noGrp="1"/>
          </p:cNvSpPr>
          <p:nvPr>
            <p:ph type="sldNum" sz="quarter" idx="12"/>
          </p:nvPr>
        </p:nvSpPr>
        <p:spPr>
          <a:xfrm>
            <a:off x="11449993" y="6399283"/>
            <a:ext cx="283219" cy="175694"/>
          </a:xfrm>
        </p:spPr>
        <p:txBody>
          <a:bodyPr anchor="b">
            <a:normAutofit lnSpcReduction="10000"/>
          </a:bodyPr>
          <a:lstStyle/>
          <a:p>
            <a:pPr>
              <a:lnSpc>
                <a:spcPct val="90000"/>
              </a:lnSpc>
              <a:spcAft>
                <a:spcPts val="600"/>
              </a:spcAft>
            </a:pPr>
            <a:r>
              <a:rPr lang="en-CA" sz="700"/>
              <a:t>24 of 28</a:t>
            </a:r>
            <a:endParaRPr lang="en-US" sz="700"/>
          </a:p>
        </p:txBody>
      </p:sp>
      <p:sp>
        <p:nvSpPr>
          <p:cNvPr id="2" name="Text Placeholder 1">
            <a:extLst>
              <a:ext uri="{FF2B5EF4-FFF2-40B4-BE49-F238E27FC236}">
                <a16:creationId xmlns:a16="http://schemas.microsoft.com/office/drawing/2014/main" id="{D697EB45-D6E2-4928-A1E4-0B193803865F}"/>
              </a:ext>
            </a:extLst>
          </p:cNvPr>
          <p:cNvSpPr>
            <a:spLocks noGrp="1"/>
          </p:cNvSpPr>
          <p:nvPr>
            <p:ph type="body" sz="quarter" idx="20"/>
          </p:nvPr>
        </p:nvSpPr>
        <p:spPr>
          <a:xfrm>
            <a:off x="3404523" y="302941"/>
            <a:ext cx="5836753" cy="792162"/>
          </a:xfrm>
        </p:spPr>
        <p:txBody>
          <a:bodyPr anchor="t">
            <a:normAutofit/>
          </a:bodyPr>
          <a:lstStyle/>
          <a:p>
            <a:pPr marL="0" indent="0">
              <a:spcAft>
                <a:spcPts val="600"/>
              </a:spcAft>
              <a:buNone/>
            </a:pPr>
            <a:r>
              <a:rPr lang="en-US" b="1" dirty="0"/>
              <a:t>The Protection UL value proposition</a:t>
            </a:r>
          </a:p>
        </p:txBody>
      </p:sp>
      <p:graphicFrame>
        <p:nvGraphicFramePr>
          <p:cNvPr id="8" name="Content Placeholder 5">
            <a:extLst>
              <a:ext uri="{FF2B5EF4-FFF2-40B4-BE49-F238E27FC236}">
                <a16:creationId xmlns:a16="http://schemas.microsoft.com/office/drawing/2014/main" id="{9C075879-E9B5-4B80-93F6-7C9A1BF52DD1}"/>
              </a:ext>
            </a:extLst>
          </p:cNvPr>
          <p:cNvGraphicFramePr>
            <a:graphicFrameLocks noGrp="1"/>
          </p:cNvGraphicFramePr>
          <p:nvPr>
            <p:ph sz="quarter" idx="22"/>
            <p:extLst>
              <p:ext uri="{D42A27DB-BD31-4B8C-83A1-F6EECF244321}">
                <p14:modId xmlns:p14="http://schemas.microsoft.com/office/powerpoint/2010/main" val="2146952317"/>
              </p:ext>
            </p:extLst>
          </p:nvPr>
        </p:nvGraphicFramePr>
        <p:xfrm>
          <a:off x="3667328" y="1099308"/>
          <a:ext cx="7334655" cy="459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6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15D26-73DE-498A-9D1D-06E8D7604A3C}"/>
              </a:ext>
            </a:extLst>
          </p:cNvPr>
          <p:cNvSpPr>
            <a:spLocks noGrp="1"/>
          </p:cNvSpPr>
          <p:nvPr>
            <p:ph type="title"/>
          </p:nvPr>
        </p:nvSpPr>
        <p:spPr/>
        <p:txBody>
          <a:bodyPr/>
          <a:lstStyle/>
          <a:p>
            <a:r>
              <a:rPr lang="en-US" dirty="0"/>
              <a:t>Pay less, get more</a:t>
            </a:r>
          </a:p>
        </p:txBody>
      </p:sp>
      <p:sp>
        <p:nvSpPr>
          <p:cNvPr id="4" name="Slide Number Placeholder 3">
            <a:extLst>
              <a:ext uri="{FF2B5EF4-FFF2-40B4-BE49-F238E27FC236}">
                <a16:creationId xmlns:a16="http://schemas.microsoft.com/office/drawing/2014/main" id="{5A370837-68D2-413B-9B23-445DFBE342C0}"/>
              </a:ext>
            </a:extLst>
          </p:cNvPr>
          <p:cNvSpPr>
            <a:spLocks noGrp="1"/>
          </p:cNvSpPr>
          <p:nvPr>
            <p:ph type="sldNum" sz="quarter" idx="12"/>
          </p:nvPr>
        </p:nvSpPr>
        <p:spPr/>
        <p:txBody>
          <a:bodyPr/>
          <a:lstStyle/>
          <a:p>
            <a:r>
              <a:rPr lang="en-CA"/>
              <a:t>25 of 28</a:t>
            </a:r>
            <a:endParaRPr lang="en-US" dirty="0"/>
          </a:p>
        </p:txBody>
      </p:sp>
      <p:sp>
        <p:nvSpPr>
          <p:cNvPr id="2" name="Text Placeholder 1">
            <a:extLst>
              <a:ext uri="{FF2B5EF4-FFF2-40B4-BE49-F238E27FC236}">
                <a16:creationId xmlns:a16="http://schemas.microsoft.com/office/drawing/2014/main" id="{B590388A-412B-4385-93A9-9F79654D5F85}"/>
              </a:ext>
            </a:extLst>
          </p:cNvPr>
          <p:cNvSpPr>
            <a:spLocks noGrp="1"/>
          </p:cNvSpPr>
          <p:nvPr>
            <p:ph type="body" sz="quarter" idx="4294967295"/>
          </p:nvPr>
        </p:nvSpPr>
        <p:spPr>
          <a:xfrm>
            <a:off x="3434470" y="643531"/>
            <a:ext cx="7575550" cy="403225"/>
          </a:xfrm>
        </p:spPr>
        <p:txBody>
          <a:bodyPr/>
          <a:lstStyle/>
          <a:p>
            <a:pPr marL="0" indent="0">
              <a:buNone/>
            </a:pPr>
            <a:r>
              <a:rPr lang="en-US" sz="2800" b="1" dirty="0"/>
              <a:t>Protection UL value proposition</a:t>
            </a:r>
          </a:p>
          <a:p>
            <a:endParaRPr lang="en-US" dirty="0"/>
          </a:p>
        </p:txBody>
      </p:sp>
      <p:sp>
        <p:nvSpPr>
          <p:cNvPr id="6" name="Content Placeholder 5">
            <a:extLst>
              <a:ext uri="{FF2B5EF4-FFF2-40B4-BE49-F238E27FC236}">
                <a16:creationId xmlns:a16="http://schemas.microsoft.com/office/drawing/2014/main" id="{015FF575-BEB4-4949-973F-708BBB9EABC5}"/>
              </a:ext>
            </a:extLst>
          </p:cNvPr>
          <p:cNvSpPr>
            <a:spLocks noGrp="1"/>
          </p:cNvSpPr>
          <p:nvPr>
            <p:ph idx="4294967295"/>
          </p:nvPr>
        </p:nvSpPr>
        <p:spPr>
          <a:xfrm>
            <a:off x="4025900" y="1433513"/>
            <a:ext cx="8162925" cy="4586287"/>
          </a:xfrm>
        </p:spPr>
        <p:txBody>
          <a:bodyPr/>
          <a:lstStyle/>
          <a:p>
            <a:r>
              <a:rPr lang="en-US" altLang="en-US" sz="2400" dirty="0"/>
              <a:t>A more </a:t>
            </a:r>
            <a:r>
              <a:rPr lang="en-US" altLang="en-US" sz="2400" b="1" i="1" u="sng" dirty="0">
                <a:solidFill>
                  <a:srgbClr val="CD2839"/>
                </a:solidFill>
              </a:rPr>
              <a:t>COST-EFFICIENT</a:t>
            </a:r>
            <a:r>
              <a:rPr lang="en-US" altLang="en-US" sz="2400" dirty="0"/>
              <a:t> premium, plus…</a:t>
            </a:r>
          </a:p>
          <a:p>
            <a:r>
              <a:rPr lang="en-US" altLang="en-US" sz="2400" dirty="0"/>
              <a:t>Much greater </a:t>
            </a:r>
            <a:r>
              <a:rPr lang="en-US" altLang="en-US" sz="2400" b="1" i="1" u="sng" dirty="0">
                <a:solidFill>
                  <a:srgbClr val="CD2839"/>
                </a:solidFill>
              </a:rPr>
              <a:t>FLEXIBILITY</a:t>
            </a:r>
            <a:endParaRPr lang="en-US" altLang="en-US" sz="2400" dirty="0"/>
          </a:p>
          <a:p>
            <a:r>
              <a:rPr lang="en-US" altLang="en-US" sz="2400" dirty="0"/>
              <a:t>The </a:t>
            </a:r>
            <a:r>
              <a:rPr lang="en-US" altLang="en-US" sz="2400" b="1" i="1" u="sng" dirty="0">
                <a:solidFill>
                  <a:srgbClr val="CD2839"/>
                </a:solidFill>
              </a:rPr>
              <a:t>STABILITY</a:t>
            </a:r>
            <a:r>
              <a:rPr lang="en-US" altLang="en-US" sz="2400" dirty="0"/>
              <a:t> of long guarantees </a:t>
            </a:r>
          </a:p>
          <a:p>
            <a:r>
              <a:rPr lang="en-US" altLang="en-US" sz="2400" b="1" i="1" u="sng" dirty="0">
                <a:solidFill>
                  <a:srgbClr val="CD2839"/>
                </a:solidFill>
              </a:rPr>
              <a:t>OPPORTUNITY</a:t>
            </a:r>
            <a:r>
              <a:rPr lang="en-US" altLang="en-US" sz="2400" dirty="0"/>
              <a:t> for improved performance</a:t>
            </a:r>
          </a:p>
          <a:p>
            <a:endParaRPr lang="en-US" dirty="0"/>
          </a:p>
        </p:txBody>
      </p:sp>
      <p:sp>
        <p:nvSpPr>
          <p:cNvPr id="7" name="TextBox 6">
            <a:extLst>
              <a:ext uri="{FF2B5EF4-FFF2-40B4-BE49-F238E27FC236}">
                <a16:creationId xmlns:a16="http://schemas.microsoft.com/office/drawing/2014/main" id="{1FA3FF1C-0DED-4225-8BFB-D5D149575672}"/>
              </a:ext>
            </a:extLst>
          </p:cNvPr>
          <p:cNvSpPr txBox="1"/>
          <p:nvPr/>
        </p:nvSpPr>
        <p:spPr>
          <a:xfrm>
            <a:off x="3677264" y="3740538"/>
            <a:ext cx="7575550" cy="1338828"/>
          </a:xfrm>
          <a:prstGeom prst="rect">
            <a:avLst/>
          </a:prstGeom>
          <a:noFill/>
        </p:spPr>
        <p:txBody>
          <a:bodyPr wrap="square" lIns="0" tIns="0" rIns="0" bIns="0" rtlCol="0">
            <a:spAutoFit/>
          </a:bodyPr>
          <a:lstStyle/>
          <a:p>
            <a:pPr algn="l">
              <a:spcBef>
                <a:spcPts val="600"/>
              </a:spcBef>
            </a:pPr>
            <a:r>
              <a:rPr lang="en-US" b="1" i="1" dirty="0"/>
              <a:t>PLUS</a:t>
            </a:r>
          </a:p>
          <a:p>
            <a:pPr marL="233363" indent="-233363" algn="l">
              <a:spcBef>
                <a:spcPts val="600"/>
              </a:spcBef>
              <a:buFont typeface="Arial" panose="020B0604020202020204" pitchFamily="34" charset="0"/>
              <a:buChar char="•"/>
            </a:pPr>
            <a:endParaRPr lang="en-US" i="1" dirty="0"/>
          </a:p>
          <a:p>
            <a:pPr algn="l">
              <a:spcBef>
                <a:spcPts val="600"/>
              </a:spcBef>
            </a:pPr>
            <a:r>
              <a:rPr lang="en-US" i="1" dirty="0" err="1"/>
              <a:t>LifeTrack</a:t>
            </a:r>
            <a:r>
              <a:rPr lang="en-US" i="1" dirty="0"/>
              <a:t> to keep your policy on track with its objectives</a:t>
            </a:r>
          </a:p>
          <a:p>
            <a:pPr algn="l">
              <a:spcBef>
                <a:spcPts val="600"/>
              </a:spcBef>
            </a:pPr>
            <a:r>
              <a:rPr lang="en-US" i="1" dirty="0"/>
              <a:t>And Vitality PLUS </a:t>
            </a:r>
          </a:p>
        </p:txBody>
      </p:sp>
    </p:spTree>
    <p:extLst>
      <p:ext uri="{BB962C8B-B14F-4D97-AF65-F5344CB8AC3E}">
        <p14:creationId xmlns:p14="http://schemas.microsoft.com/office/powerpoint/2010/main" val="359154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E4570-9BE8-4390-8857-6507C527E0CB}"/>
              </a:ext>
            </a:extLst>
          </p:cNvPr>
          <p:cNvSpPr>
            <a:spLocks noGrp="1"/>
          </p:cNvSpPr>
          <p:nvPr>
            <p:ph type="title"/>
          </p:nvPr>
        </p:nvSpPr>
        <p:spPr>
          <a:xfrm>
            <a:off x="466343" y="474005"/>
            <a:ext cx="2425329" cy="3401475"/>
          </a:xfrm>
        </p:spPr>
        <p:txBody>
          <a:bodyPr/>
          <a:lstStyle/>
          <a:p>
            <a:r>
              <a:rPr lang="en-US" sz="2800" dirty="0">
                <a:latin typeface="Arial" panose="020B0604020202020204" pitchFamily="34" charset="0"/>
                <a:cs typeface="Arial" panose="020B0604020202020204" pitchFamily="34" charset="0"/>
              </a:rPr>
              <a:t>John Hancock advantage</a:t>
            </a:r>
          </a:p>
        </p:txBody>
      </p:sp>
      <p:sp>
        <p:nvSpPr>
          <p:cNvPr id="9" name="Slide Number Placeholder 4">
            <a:extLst>
              <a:ext uri="{FF2B5EF4-FFF2-40B4-BE49-F238E27FC236}">
                <a16:creationId xmlns:a16="http://schemas.microsoft.com/office/drawing/2014/main" id="{235DDD3D-021C-1545-B4E7-12656D854EE2}"/>
              </a:ext>
            </a:extLst>
          </p:cNvPr>
          <p:cNvSpPr>
            <a:spLocks noGrp="1"/>
          </p:cNvSpPr>
          <p:nvPr>
            <p:ph type="sldNum" sz="quarter" idx="4294967295"/>
          </p:nvPr>
        </p:nvSpPr>
        <p:spPr>
          <a:xfrm>
            <a:off x="10844213" y="6548438"/>
            <a:ext cx="892175" cy="176212"/>
          </a:xfrm>
        </p:spPr>
        <p:txBody>
          <a:bodyPr/>
          <a:lstStyle/>
          <a:p>
            <a:r>
              <a:rPr lang="en-US" sz="900" b="1">
                <a:latin typeface="Arial" panose="020B0604020202020204" pitchFamily="34" charset="0"/>
                <a:cs typeface="Arial" panose="020B0604020202020204" pitchFamily="34" charset="0"/>
              </a:rPr>
              <a:t>26 of 28</a:t>
            </a:r>
            <a:endParaRPr lang="en-US" sz="9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3F50D57-5A3B-4769-80FC-7A56C4EDBBFE}"/>
              </a:ext>
            </a:extLst>
          </p:cNvPr>
          <p:cNvSpPr/>
          <p:nvPr/>
        </p:nvSpPr>
        <p:spPr>
          <a:xfrm>
            <a:off x="3457181" y="507994"/>
            <a:ext cx="7597811" cy="4324261"/>
          </a:xfrm>
          <a:prstGeom prst="rect">
            <a:avLst/>
          </a:prstGeom>
        </p:spPr>
        <p:txBody>
          <a:bodyPr wrap="square">
            <a:spAutoFit/>
          </a:bodyPr>
          <a:lstStyle/>
          <a:p>
            <a:pPr marL="236538" indent="-236538">
              <a:spcAft>
                <a:spcPts val="1800"/>
              </a:spcAft>
              <a:buFont typeface="Arial" panose="020B0604020202020204" pitchFamily="34" charset="0"/>
              <a:buChar char="•"/>
            </a:pPr>
            <a:r>
              <a:rPr lang="en-US" sz="2000" b="1" dirty="0">
                <a:latin typeface="Arial" panose="020B0604020202020204" pitchFamily="34" charset="0"/>
              </a:rPr>
              <a:t>160 years of experience</a:t>
            </a:r>
            <a:r>
              <a:rPr lang="en-US" sz="2000" dirty="0">
                <a:latin typeface="Arial" panose="020B0604020202020204" pitchFamily="34" charset="0"/>
              </a:rPr>
              <a:t>, and backed by strong financial ratings </a:t>
            </a:r>
          </a:p>
          <a:p>
            <a:pPr marL="236538" indent="-236538">
              <a:spcAft>
                <a:spcPts val="1800"/>
              </a:spcAft>
              <a:buFont typeface="Arial" panose="020B0604020202020204" pitchFamily="34" charset="0"/>
              <a:buChar char="•"/>
            </a:pPr>
            <a:r>
              <a:rPr lang="en-US" sz="2000" dirty="0">
                <a:latin typeface="Arial" panose="020B0604020202020204" pitchFamily="34" charset="0"/>
              </a:rPr>
              <a:t>Customize the policy with </a:t>
            </a:r>
            <a:r>
              <a:rPr lang="en-US" sz="2000" b="1" dirty="0">
                <a:latin typeface="Arial" panose="020B0604020202020204" pitchFamily="34" charset="0"/>
              </a:rPr>
              <a:t>living-benefit riders </a:t>
            </a:r>
            <a:r>
              <a:rPr lang="en-US" sz="2000" dirty="0">
                <a:latin typeface="Arial" panose="020B0604020202020204" pitchFamily="34" charset="0"/>
              </a:rPr>
              <a:t>to provide more value and differentiate yourself</a:t>
            </a:r>
          </a:p>
          <a:p>
            <a:pPr marL="236538" indent="-236538">
              <a:spcAft>
                <a:spcPts val="1800"/>
              </a:spcAft>
              <a:buFont typeface="Arial" panose="020B0604020202020204" pitchFamily="34" charset="0"/>
              <a:buChar char="•"/>
            </a:pPr>
            <a:r>
              <a:rPr lang="en-US" sz="2000" dirty="0">
                <a:latin typeface="Arial" panose="020B0604020202020204" pitchFamily="34" charset="0"/>
              </a:rPr>
              <a:t>State-of-the art illustration </a:t>
            </a:r>
            <a:r>
              <a:rPr lang="en-US" sz="2000" dirty="0" err="1">
                <a:latin typeface="Arial" panose="020B0604020202020204" pitchFamily="34" charset="0"/>
              </a:rPr>
              <a:t>software:</a:t>
            </a:r>
            <a:r>
              <a:rPr lang="en-US" sz="2000" b="1" dirty="0" err="1">
                <a:latin typeface="Arial" panose="020B0604020202020204" pitchFamily="34" charset="0"/>
              </a:rPr>
              <a:t>JHIllustrator.com</a:t>
            </a:r>
            <a:endParaRPr lang="en-US" sz="2000" b="1" dirty="0">
              <a:latin typeface="Arial" panose="020B0604020202020204" pitchFamily="34" charset="0"/>
            </a:endParaRPr>
          </a:p>
          <a:p>
            <a:pPr marL="236538" indent="-236538">
              <a:spcAft>
                <a:spcPts val="1800"/>
              </a:spcAft>
              <a:buFont typeface="Arial" panose="020B0604020202020204" pitchFamily="34" charset="0"/>
              <a:buChar char="•"/>
            </a:pPr>
            <a:r>
              <a:rPr lang="en-US" sz="2000" b="1" dirty="0" err="1">
                <a:latin typeface="Arial" panose="020B0604020202020204" pitchFamily="34" charset="0"/>
              </a:rPr>
              <a:t>LifeTrack</a:t>
            </a:r>
            <a:r>
              <a:rPr lang="en-US" sz="2000" b="1" dirty="0">
                <a:latin typeface="Arial" panose="020B0604020202020204" pitchFamily="34" charset="0"/>
              </a:rPr>
              <a:t> billing </a:t>
            </a:r>
            <a:r>
              <a:rPr lang="en-US" sz="2000" dirty="0">
                <a:latin typeface="Arial" panose="020B0604020202020204" pitchFamily="34" charset="0"/>
              </a:rPr>
              <a:t>to help clients ensure they stay on track to meet their goals</a:t>
            </a:r>
          </a:p>
          <a:p>
            <a:pPr marL="236538" indent="-236538">
              <a:spcAft>
                <a:spcPts val="1800"/>
              </a:spcAft>
              <a:buFont typeface="Arial" panose="020B0604020202020204" pitchFamily="34" charset="0"/>
              <a:buChar char="•"/>
            </a:pPr>
            <a:r>
              <a:rPr lang="en-US" sz="2000" dirty="0">
                <a:latin typeface="Arial" panose="020B0604020202020204" pitchFamily="34" charset="0"/>
              </a:rPr>
              <a:t>Comprehensive marketing materials to </a:t>
            </a:r>
            <a:r>
              <a:rPr lang="en-US" sz="2000" b="1" dirty="0">
                <a:latin typeface="Arial" panose="020B0604020202020204" pitchFamily="34" charset="0"/>
              </a:rPr>
              <a:t>help you close more cases</a:t>
            </a:r>
          </a:p>
          <a:p>
            <a:pPr marL="236538" indent="-236538">
              <a:spcAft>
                <a:spcPts val="1800"/>
              </a:spcAft>
              <a:buFont typeface="Arial" panose="020B0604020202020204" pitchFamily="34" charset="0"/>
              <a:buChar char="•"/>
            </a:pPr>
            <a:r>
              <a:rPr lang="en-US" sz="2000" b="1" dirty="0">
                <a:latin typeface="Arial" panose="020B0604020202020204" pitchFamily="34" charset="0"/>
              </a:rPr>
              <a:t>Advanced Markets support </a:t>
            </a:r>
            <a:r>
              <a:rPr lang="en-US" sz="2000" dirty="0">
                <a:latin typeface="Arial" panose="020B0604020202020204" pitchFamily="34" charset="0"/>
              </a:rPr>
              <a:t>for case design</a:t>
            </a:r>
          </a:p>
        </p:txBody>
      </p:sp>
    </p:spTree>
    <p:extLst>
      <p:ext uri="{BB962C8B-B14F-4D97-AF65-F5344CB8AC3E}">
        <p14:creationId xmlns:p14="http://schemas.microsoft.com/office/powerpoint/2010/main" val="4206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CCA1C-153A-4B42-B12D-A40C10BFB11D}"/>
              </a:ext>
            </a:extLst>
          </p:cNvPr>
          <p:cNvSpPr>
            <a:spLocks noGrp="1"/>
          </p:cNvSpPr>
          <p:nvPr>
            <p:ph type="body" sz="quarter" idx="4294967295"/>
          </p:nvPr>
        </p:nvSpPr>
        <p:spPr>
          <a:xfrm>
            <a:off x="3221038" y="1004380"/>
            <a:ext cx="8515350" cy="2954337"/>
          </a:xfrm>
        </p:spPr>
        <p:txBody>
          <a:bodyPr anchor="t" anchorCtr="0"/>
          <a:lstStyle/>
          <a:p>
            <a:pPr marL="0" indent="0">
              <a:spcBef>
                <a:spcPts val="0"/>
              </a:spcBef>
              <a:spcAft>
                <a:spcPts val="600"/>
              </a:spcAft>
              <a:buNone/>
            </a:pPr>
            <a:r>
              <a:rPr lang="en-US" sz="900" b="0" dirty="0"/>
              <a:t>Insurance policies and/or associated riders and features may not be available in all states. Some riders may have additional fees and expenses associated with them.</a:t>
            </a:r>
          </a:p>
          <a:p>
            <a:pPr marL="0" indent="0">
              <a:spcBef>
                <a:spcPts val="0"/>
              </a:spcBef>
              <a:spcAft>
                <a:spcPts val="600"/>
              </a:spcAft>
              <a:buNone/>
            </a:pPr>
            <a:r>
              <a:rPr lang="en-US" altLang="en-US" sz="900" dirty="0"/>
              <a:t>Protection UL policies automatically include a no-lapse guarantee called Death Benefit Protection. This feature guarantees that the policy will not default, even if the cash surrender value falls to zero or below, provided that the Death Benefit Protection Value remains greater than zero and policy debt never exceeds the Policy Value. Once terminated, the Death Benefit Protection feature cannot be reinstated. Please see the product guide for additional details.</a:t>
            </a:r>
          </a:p>
          <a:p>
            <a:pPr marL="0" indent="0">
              <a:spcBef>
                <a:spcPts val="0"/>
              </a:spcBef>
              <a:spcAft>
                <a:spcPts val="600"/>
              </a:spcAft>
              <a:buNone/>
            </a:pPr>
            <a:r>
              <a:rPr lang="en-US" sz="900" dirty="0"/>
              <a:t>Paying a premium amount that differs from an originally illustrated amount could reduce the duration of the policy’s Death Benefit Protection feature or impact other features of the policy.</a:t>
            </a:r>
          </a:p>
          <a:p>
            <a:pPr marL="0" indent="0">
              <a:spcBef>
                <a:spcPts val="0"/>
              </a:spcBef>
              <a:spcAft>
                <a:spcPts val="600"/>
              </a:spcAft>
              <a:buNone/>
            </a:pPr>
            <a:r>
              <a:rPr lang="en-US" sz="900" dirty="0"/>
              <a:t>The Long-Term Care (LTC) rider is an accelerated death benefit rider and may not be considered long-term care insurance in some states. There are additional costs associated with this rider. The Maximum Monthly Benefit Amount is $50,000. When the death benefit is accelerated for long-term care expenses, it is reduced dollar for dollar and the cash value is reduced proportionately. Please go to www.jhsalesnet.com to verify state availability. </a:t>
            </a:r>
          </a:p>
          <a:p>
            <a:pPr marL="0" indent="0">
              <a:spcBef>
                <a:spcPts val="0"/>
              </a:spcBef>
              <a:spcAft>
                <a:spcPts val="600"/>
              </a:spcAft>
              <a:buNone/>
            </a:pPr>
            <a:r>
              <a:rPr lang="en-US" sz="900" i="1" dirty="0"/>
              <a:t>This rider has exclusions and limitations, reductions of benefits, and terms under which it may be continued in force or discontinued. Consult the state specific Outline of Coverage for additional details.</a:t>
            </a:r>
          </a:p>
          <a:p>
            <a:pPr marL="0" indent="0">
              <a:spcBef>
                <a:spcPts val="0"/>
              </a:spcBef>
              <a:spcAft>
                <a:spcPts val="600"/>
              </a:spcAft>
              <a:buNone/>
            </a:pPr>
            <a:r>
              <a:rPr lang="en-US" sz="900" dirty="0"/>
              <a:t>Premium Savings will apply based on the Status attained by the life insured.</a:t>
            </a:r>
          </a:p>
          <a:p>
            <a:pPr marL="0" indent="0">
              <a:spcBef>
                <a:spcPts val="0"/>
              </a:spcBef>
              <a:spcAft>
                <a:spcPts val="600"/>
              </a:spcAft>
              <a:buNone/>
            </a:pPr>
            <a:r>
              <a:rPr lang="en-US" sz="900" dirty="0"/>
              <a:t>The Critical Illness Benefit Rider provides a one-time lump sum benefit for covered critical illnesses subject to eligibility requirements. The benefit will not be paid for critical illnesses initially diagnosed before the rider effective date or during the waiting period. See the product guide for additional details.</a:t>
            </a:r>
          </a:p>
          <a:p>
            <a:pPr marL="0" indent="0">
              <a:spcBef>
                <a:spcPts val="0"/>
              </a:spcBef>
              <a:spcAft>
                <a:spcPts val="600"/>
              </a:spcAft>
              <a:buNone/>
            </a:pPr>
            <a:r>
              <a:rPr lang="en-US" sz="900" dirty="0"/>
              <a:t>Financial strength ratings are subject to change and apply to John Hancock Life Insurance Company (U.S.A.) as a measure of the company’s financial ability to pay claims and to honor any guarantees provided by the contract and any applicable optional riders. The ratings are not an assessment or recommendation of specific products, policy provisions, premium rates, performance of the products, the value of any investment in these products upon withdrawal, individual securities held in any portfolio, or to the practices of the insurance company. Financial strength ratings do not apply to the safety and performance of separate accounts.</a:t>
            </a:r>
          </a:p>
          <a:p>
            <a:pPr marL="0" indent="0">
              <a:spcBef>
                <a:spcPts val="0"/>
              </a:spcBef>
              <a:spcAft>
                <a:spcPts val="600"/>
              </a:spcAft>
              <a:buNone/>
            </a:pPr>
            <a:r>
              <a:rPr lang="en-US" sz="900" dirty="0"/>
              <a:t>Guaranteed product features are dependent upon minimum premium requirements and the claims-paying ability of the issuer.</a:t>
            </a:r>
          </a:p>
          <a:p>
            <a:pPr marL="0" indent="0">
              <a:spcBef>
                <a:spcPts val="0"/>
              </a:spcBef>
              <a:spcAft>
                <a:spcPts val="600"/>
              </a:spcAft>
              <a:buNone/>
            </a:pPr>
            <a:r>
              <a:rPr lang="en-US" sz="900" dirty="0"/>
              <a:t>Vitality is the provider of the John Hancock Vitality Program in connection with the life insurance policy.</a:t>
            </a:r>
          </a:p>
          <a:p>
            <a:pPr marL="0" indent="0">
              <a:spcBef>
                <a:spcPts val="0"/>
              </a:spcBef>
              <a:spcAft>
                <a:spcPts val="600"/>
              </a:spcAft>
              <a:buNone/>
            </a:pPr>
            <a:r>
              <a:rPr lang="en-US" sz="900" dirty="0"/>
              <a:t>This material does not constitute tax or legal advice and neither John Hancock nor any of its agents, employees or registered representatives are in the business of offering such advice. Your clients should consult with their own tax professional.</a:t>
            </a:r>
          </a:p>
          <a:p>
            <a:pPr marL="0" indent="0">
              <a:spcBef>
                <a:spcPts val="0"/>
              </a:spcBef>
              <a:spcAft>
                <a:spcPts val="600"/>
              </a:spcAft>
              <a:buNone/>
            </a:pPr>
            <a:r>
              <a:rPr lang="en-US" sz="900" dirty="0">
                <a:cs typeface="Arial" panose="020B0604020202020204" pitchFamily="34" charset="0"/>
              </a:rPr>
              <a:t>Insurance products are issued by John Hancock Life Insurance Company (U.S.A.), Boston, MA 02216.</a:t>
            </a:r>
          </a:p>
          <a:p>
            <a:pPr marL="0" indent="0">
              <a:spcBef>
                <a:spcPts val="0"/>
              </a:spcBef>
              <a:spcAft>
                <a:spcPts val="600"/>
              </a:spcAft>
              <a:buNone/>
            </a:pPr>
            <a:r>
              <a:rPr lang="en-US" sz="900" dirty="0">
                <a:cs typeface="Arial" panose="020B0604020202020204" pitchFamily="34" charset="0"/>
              </a:rPr>
              <a:t>Expiration: September 2023</a:t>
            </a:r>
          </a:p>
          <a:p>
            <a:pPr marL="0" indent="0">
              <a:spcBef>
                <a:spcPts val="0"/>
              </a:spcBef>
              <a:spcAft>
                <a:spcPts val="600"/>
              </a:spcAft>
              <a:buNone/>
            </a:pPr>
            <a:endParaRPr lang="en-US" sz="900" dirty="0"/>
          </a:p>
          <a:p>
            <a:pPr marL="0" indent="0">
              <a:spcBef>
                <a:spcPts val="0"/>
              </a:spcBef>
              <a:spcAft>
                <a:spcPts val="600"/>
              </a:spcAft>
              <a:buNone/>
            </a:pPr>
            <a:r>
              <a:rPr lang="en-US" sz="900" b="0"/>
              <a:t>MLI032923198-1</a:t>
            </a:r>
            <a:br>
              <a:rPr lang="en-US" sz="900" b="0" dirty="0"/>
            </a:br>
            <a:endParaRPr lang="en-US" sz="900" b="0" dirty="0"/>
          </a:p>
        </p:txBody>
      </p:sp>
      <p:sp>
        <p:nvSpPr>
          <p:cNvPr id="6" name="Slide Number Placeholder 4">
            <a:extLst>
              <a:ext uri="{FF2B5EF4-FFF2-40B4-BE49-F238E27FC236}">
                <a16:creationId xmlns:a16="http://schemas.microsoft.com/office/drawing/2014/main" id="{948AC928-9039-BF41-B81A-ED1C2EA8E075}"/>
              </a:ext>
            </a:extLst>
          </p:cNvPr>
          <p:cNvSpPr>
            <a:spLocks noGrp="1"/>
          </p:cNvSpPr>
          <p:nvPr>
            <p:ph type="sldNum" sz="quarter" idx="4294967295"/>
          </p:nvPr>
        </p:nvSpPr>
        <p:spPr>
          <a:xfrm>
            <a:off x="10844213" y="6548438"/>
            <a:ext cx="892175" cy="176212"/>
          </a:xfrm>
        </p:spPr>
        <p:txBody>
          <a:bodyPr/>
          <a:lstStyle/>
          <a:p>
            <a:r>
              <a:rPr lang="en-US" sz="900" b="1">
                <a:latin typeface="Arial" panose="020B0604020202020204" pitchFamily="34" charset="0"/>
                <a:cs typeface="Arial" panose="020B0604020202020204" pitchFamily="34" charset="0"/>
              </a:rPr>
              <a:t>27 of 28</a:t>
            </a:r>
            <a:endParaRPr lang="en-US" sz="9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BB64CE-3029-455B-A043-C01E7E53C1D4}"/>
              </a:ext>
            </a:extLst>
          </p:cNvPr>
          <p:cNvSpPr txBox="1"/>
          <p:nvPr/>
        </p:nvSpPr>
        <p:spPr>
          <a:xfrm>
            <a:off x="199339" y="324555"/>
            <a:ext cx="3021302" cy="954107"/>
          </a:xfrm>
          <a:prstGeom prst="rect">
            <a:avLst/>
          </a:prstGeom>
          <a:noFill/>
        </p:spPr>
        <p:txBody>
          <a:bodyPr wrap="square" rtlCol="0">
            <a:spAutoFit/>
          </a:bodyPr>
          <a:lstStyle/>
          <a:p>
            <a:r>
              <a:rPr lang="en-US" sz="2800" b="1" dirty="0">
                <a:solidFill>
                  <a:schemeClr val="bg1"/>
                </a:solidFill>
                <a:latin typeface="Arial" panose="020B0604020202020204" pitchFamily="34" charset="0"/>
                <a:ea typeface="+mj-ea"/>
                <a:cs typeface="Arial" panose="020B0604020202020204" pitchFamily="34" charset="0"/>
              </a:rPr>
              <a:t>Important disclosure</a:t>
            </a:r>
          </a:p>
        </p:txBody>
      </p:sp>
    </p:spTree>
    <p:extLst>
      <p:ext uri="{BB962C8B-B14F-4D97-AF65-F5344CB8AC3E}">
        <p14:creationId xmlns:p14="http://schemas.microsoft.com/office/powerpoint/2010/main" val="28356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E933D4-B479-4FC2-93AF-CDF3EF14C625}"/>
              </a:ext>
            </a:extLst>
          </p:cNvPr>
          <p:cNvPicPr>
            <a:picLocks noChangeAspect="1"/>
          </p:cNvPicPr>
          <p:nvPr/>
        </p:nvPicPr>
        <p:blipFill>
          <a:blip r:embed="rId2"/>
          <a:stretch>
            <a:fillRect/>
          </a:stretch>
        </p:blipFill>
        <p:spPr>
          <a:xfrm>
            <a:off x="4625148" y="1578703"/>
            <a:ext cx="2938527" cy="3700593"/>
          </a:xfrm>
          <a:prstGeom prst="rect">
            <a:avLst/>
          </a:prstGeom>
        </p:spPr>
      </p:pic>
      <p:sp>
        <p:nvSpPr>
          <p:cNvPr id="7" name="TextBox 6">
            <a:extLst>
              <a:ext uri="{FF2B5EF4-FFF2-40B4-BE49-F238E27FC236}">
                <a16:creationId xmlns:a16="http://schemas.microsoft.com/office/drawing/2014/main" id="{B545E1F7-C01C-407C-8367-B19FCA8829EA}"/>
              </a:ext>
            </a:extLst>
          </p:cNvPr>
          <p:cNvSpPr txBox="1"/>
          <p:nvPr/>
        </p:nvSpPr>
        <p:spPr>
          <a:xfrm>
            <a:off x="1089061" y="1331377"/>
            <a:ext cx="9760449" cy="4154984"/>
          </a:xfrm>
          <a:prstGeom prst="rect">
            <a:avLst/>
          </a:prstGeom>
          <a:noFill/>
        </p:spPr>
        <p:txBody>
          <a:bodyPr wrap="square">
            <a:spAutoFit/>
          </a:bodyPr>
          <a:lstStyle/>
          <a:p>
            <a:endParaRPr lang="en-US" sz="4400" dirty="0">
              <a:solidFill>
                <a:schemeClr val="bg1"/>
              </a:solidFill>
            </a:endParaRPr>
          </a:p>
          <a:p>
            <a:pPr algn="ctr"/>
            <a:r>
              <a:rPr lang="en-US" sz="4400" dirty="0">
                <a:solidFill>
                  <a:schemeClr val="bg1"/>
                </a:solidFill>
              </a:rPr>
              <a:t>For more information, please call National Sales Support </a:t>
            </a:r>
            <a:br>
              <a:rPr lang="en-US" sz="4400" dirty="0">
                <a:solidFill>
                  <a:schemeClr val="bg1"/>
                </a:solidFill>
              </a:rPr>
            </a:br>
            <a:r>
              <a:rPr lang="en-US" sz="4400" dirty="0">
                <a:solidFill>
                  <a:schemeClr val="bg1"/>
                </a:solidFill>
              </a:rPr>
              <a:t>888-266-7498, option 2</a:t>
            </a:r>
          </a:p>
          <a:p>
            <a:endParaRPr lang="en-US" sz="4400" dirty="0">
              <a:solidFill>
                <a:schemeClr val="bg1"/>
              </a:solidFill>
            </a:endParaRPr>
          </a:p>
          <a:p>
            <a:pPr algn="ctr"/>
            <a:r>
              <a:rPr lang="en-US" sz="4400" dirty="0">
                <a:solidFill>
                  <a:schemeClr val="bg1"/>
                </a:solidFill>
              </a:rPr>
              <a:t>Visit us at JHSalesHub.com</a:t>
            </a:r>
          </a:p>
        </p:txBody>
      </p:sp>
    </p:spTree>
    <p:extLst>
      <p:ext uri="{BB962C8B-B14F-4D97-AF65-F5344CB8AC3E}">
        <p14:creationId xmlns:p14="http://schemas.microsoft.com/office/powerpoint/2010/main" val="275933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43CF7-0A18-48E0-8F90-05311DA76081}"/>
              </a:ext>
            </a:extLst>
          </p:cNvPr>
          <p:cNvSpPr>
            <a:spLocks noGrp="1"/>
          </p:cNvSpPr>
          <p:nvPr>
            <p:ph type="title"/>
          </p:nvPr>
        </p:nvSpPr>
        <p:spPr/>
        <p:txBody>
          <a:bodyPr/>
          <a:lstStyle/>
          <a:p>
            <a:r>
              <a:rPr lang="en-US" dirty="0"/>
              <a:t>Pay less, get more</a:t>
            </a:r>
          </a:p>
        </p:txBody>
      </p:sp>
      <p:sp>
        <p:nvSpPr>
          <p:cNvPr id="9" name="Slide Number Placeholder 8">
            <a:extLst>
              <a:ext uri="{FF2B5EF4-FFF2-40B4-BE49-F238E27FC236}">
                <a16:creationId xmlns:a16="http://schemas.microsoft.com/office/drawing/2014/main" id="{7F5D4DA3-B693-2C47-AD9F-A805A91FA0E2}"/>
              </a:ext>
            </a:extLst>
          </p:cNvPr>
          <p:cNvSpPr>
            <a:spLocks noGrp="1"/>
          </p:cNvSpPr>
          <p:nvPr>
            <p:ph type="sldNum" sz="quarter" idx="12"/>
          </p:nvPr>
        </p:nvSpPr>
        <p:spPr>
          <a:xfrm>
            <a:off x="11449993" y="6399283"/>
            <a:ext cx="437207" cy="175694"/>
          </a:xfrm>
        </p:spPr>
        <p:txBody>
          <a:bodyPr/>
          <a:lstStyle/>
          <a:p>
            <a:r>
              <a:rPr lang="en-CA"/>
              <a:t>3 of 28</a:t>
            </a:r>
            <a:endParaRPr lang="en-CA" dirty="0"/>
          </a:p>
        </p:txBody>
      </p:sp>
      <p:sp>
        <p:nvSpPr>
          <p:cNvPr id="19" name="Content Placeholder 18">
            <a:extLst>
              <a:ext uri="{FF2B5EF4-FFF2-40B4-BE49-F238E27FC236}">
                <a16:creationId xmlns:a16="http://schemas.microsoft.com/office/drawing/2014/main" id="{D89F8461-16A4-48CC-B404-47B9E07E534D}"/>
              </a:ext>
            </a:extLst>
          </p:cNvPr>
          <p:cNvSpPr>
            <a:spLocks noGrp="1"/>
          </p:cNvSpPr>
          <p:nvPr>
            <p:ph idx="4294967295"/>
          </p:nvPr>
        </p:nvSpPr>
        <p:spPr>
          <a:xfrm>
            <a:off x="3481321" y="1411288"/>
            <a:ext cx="8094662" cy="4586287"/>
          </a:xfrm>
        </p:spPr>
        <p:txBody>
          <a:bodyPr/>
          <a:lstStyle/>
          <a:p>
            <a:r>
              <a:rPr lang="en-US" altLang="en-US" sz="2400" b="1" dirty="0"/>
              <a:t>Industry-leading premiums </a:t>
            </a:r>
            <a:r>
              <a:rPr lang="en-US" altLang="en-US" sz="2400" dirty="0"/>
              <a:t>– all designs</a:t>
            </a:r>
          </a:p>
          <a:p>
            <a:r>
              <a:rPr lang="en-US" altLang="en-US" sz="2400" b="1" dirty="0"/>
              <a:t>Higher cash value potential </a:t>
            </a:r>
            <a:r>
              <a:rPr lang="en-US" altLang="en-US" sz="2400" dirty="0"/>
              <a:t>compared to GUL</a:t>
            </a:r>
          </a:p>
          <a:p>
            <a:r>
              <a:rPr lang="en-US" altLang="en-US" sz="2400" b="1" dirty="0"/>
              <a:t>Lengthy death benefit guarantee </a:t>
            </a:r>
            <a:r>
              <a:rPr lang="en-US" altLang="en-US" sz="2400" dirty="0"/>
              <a:t>provides a floor</a:t>
            </a:r>
          </a:p>
          <a:p>
            <a:r>
              <a:rPr lang="en-US" altLang="en-US" sz="2400" b="1" dirty="0"/>
              <a:t>Current assumption values in excess of policy guarantees</a:t>
            </a:r>
          </a:p>
          <a:p>
            <a:r>
              <a:rPr lang="en-US" altLang="en-US" sz="2400" b="1" dirty="0"/>
              <a:t>Unique general account investment strategy </a:t>
            </a:r>
            <a:r>
              <a:rPr lang="en-US" altLang="en-US" sz="2400" dirty="0"/>
              <a:t>provides strong results and stable crediting rate history</a:t>
            </a:r>
          </a:p>
          <a:p>
            <a:r>
              <a:rPr lang="en-US" altLang="en-US" sz="2400" b="1" dirty="0" err="1"/>
              <a:t>LifeTrack</a:t>
            </a:r>
            <a:r>
              <a:rPr lang="en-US" altLang="en-US" sz="2400" b="1" dirty="0"/>
              <a:t> billing </a:t>
            </a:r>
            <a:r>
              <a:rPr lang="en-US" altLang="en-US" sz="2400" dirty="0"/>
              <a:t>to help clients manage policy performance</a:t>
            </a:r>
          </a:p>
          <a:p>
            <a:r>
              <a:rPr lang="en-US" altLang="en-US" sz="2400" b="1" dirty="0"/>
              <a:t>Innovative living benefit riders</a:t>
            </a:r>
            <a:r>
              <a:rPr lang="en-US" altLang="en-US" sz="2400" dirty="0"/>
              <a:t>,  including Vitality PLUS</a:t>
            </a:r>
          </a:p>
          <a:p>
            <a:endParaRPr lang="en-US" dirty="0"/>
          </a:p>
        </p:txBody>
      </p:sp>
      <p:sp>
        <p:nvSpPr>
          <p:cNvPr id="6" name="TextBox 5">
            <a:extLst>
              <a:ext uri="{FF2B5EF4-FFF2-40B4-BE49-F238E27FC236}">
                <a16:creationId xmlns:a16="http://schemas.microsoft.com/office/drawing/2014/main" id="{3B5E7075-EC5E-4CE8-A454-5B7F9B9FF0AA}"/>
              </a:ext>
            </a:extLst>
          </p:cNvPr>
          <p:cNvSpPr txBox="1"/>
          <p:nvPr/>
        </p:nvSpPr>
        <p:spPr>
          <a:xfrm>
            <a:off x="3367050" y="547991"/>
            <a:ext cx="6588086" cy="461665"/>
          </a:xfrm>
          <a:prstGeom prst="rect">
            <a:avLst/>
          </a:prstGeom>
          <a:noFill/>
        </p:spPr>
        <p:txBody>
          <a:bodyPr wrap="square">
            <a:spAutoFit/>
          </a:bodyPr>
          <a:lstStyle/>
          <a:p>
            <a:r>
              <a:rPr lang="en-US" sz="2400" b="1" dirty="0"/>
              <a:t>Protection UL Product Highlights</a:t>
            </a:r>
          </a:p>
        </p:txBody>
      </p:sp>
    </p:spTree>
    <p:extLst>
      <p:ext uri="{BB962C8B-B14F-4D97-AF65-F5344CB8AC3E}">
        <p14:creationId xmlns:p14="http://schemas.microsoft.com/office/powerpoint/2010/main" val="181635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76137-8AE8-46C3-9816-9AAD1A1ECD71}"/>
              </a:ext>
            </a:extLst>
          </p:cNvPr>
          <p:cNvSpPr>
            <a:spLocks noGrp="1"/>
          </p:cNvSpPr>
          <p:nvPr>
            <p:ph type="title"/>
          </p:nvPr>
        </p:nvSpPr>
        <p:spPr>
          <a:xfrm>
            <a:off x="3470313" y="310741"/>
            <a:ext cx="6344985" cy="3401475"/>
          </a:xfrm>
        </p:spPr>
        <p:txBody>
          <a:bodyPr/>
          <a:lstStyle/>
          <a:p>
            <a:r>
              <a:rPr lang="en-US" sz="2400" dirty="0">
                <a:solidFill>
                  <a:schemeClr val="tx1"/>
                </a:solidFill>
              </a:rPr>
              <a:t>Single pay scenario</a:t>
            </a:r>
          </a:p>
        </p:txBody>
      </p:sp>
      <p:sp>
        <p:nvSpPr>
          <p:cNvPr id="4" name="Slide Number Placeholder 3">
            <a:extLst>
              <a:ext uri="{FF2B5EF4-FFF2-40B4-BE49-F238E27FC236}">
                <a16:creationId xmlns:a16="http://schemas.microsoft.com/office/drawing/2014/main" id="{3114F729-654D-4C8B-B368-49F8EE5B5CD2}"/>
              </a:ext>
            </a:extLst>
          </p:cNvPr>
          <p:cNvSpPr>
            <a:spLocks noGrp="1"/>
          </p:cNvSpPr>
          <p:nvPr>
            <p:ph type="sldNum" sz="quarter" idx="12"/>
          </p:nvPr>
        </p:nvSpPr>
        <p:spPr/>
        <p:txBody>
          <a:bodyPr/>
          <a:lstStyle/>
          <a:p>
            <a:r>
              <a:rPr lang="en-CA"/>
              <a:t>4 of 28</a:t>
            </a:r>
            <a:endParaRPr lang="en-CA" dirty="0"/>
          </a:p>
        </p:txBody>
      </p:sp>
      <p:graphicFrame>
        <p:nvGraphicFramePr>
          <p:cNvPr id="7" name="Content Placeholder 6">
            <a:extLst>
              <a:ext uri="{FF2B5EF4-FFF2-40B4-BE49-F238E27FC236}">
                <a16:creationId xmlns:a16="http://schemas.microsoft.com/office/drawing/2014/main" id="{3A97CBE0-AC83-4B8D-A231-EF4A3F99DF77}"/>
              </a:ext>
            </a:extLst>
          </p:cNvPr>
          <p:cNvGraphicFramePr>
            <a:graphicFrameLocks noGrp="1"/>
          </p:cNvGraphicFramePr>
          <p:nvPr>
            <p:ph idx="4294967295"/>
            <p:extLst>
              <p:ext uri="{D42A27DB-BD31-4B8C-83A1-F6EECF244321}">
                <p14:modId xmlns:p14="http://schemas.microsoft.com/office/powerpoint/2010/main" val="1842191959"/>
              </p:ext>
            </p:extLst>
          </p:nvPr>
        </p:nvGraphicFramePr>
        <p:xfrm>
          <a:off x="3470313" y="1434190"/>
          <a:ext cx="8270834" cy="2526889"/>
        </p:xfrm>
        <a:graphic>
          <a:graphicData uri="http://schemas.openxmlformats.org/drawingml/2006/table">
            <a:tbl>
              <a:tblPr/>
              <a:tblGrid>
                <a:gridCol w="1582547">
                  <a:extLst>
                    <a:ext uri="{9D8B030D-6E8A-4147-A177-3AD203B41FA5}">
                      <a16:colId xmlns:a16="http://schemas.microsoft.com/office/drawing/2014/main" val="3741839800"/>
                    </a:ext>
                  </a:extLst>
                </a:gridCol>
                <a:gridCol w="1055770">
                  <a:extLst>
                    <a:ext uri="{9D8B030D-6E8A-4147-A177-3AD203B41FA5}">
                      <a16:colId xmlns:a16="http://schemas.microsoft.com/office/drawing/2014/main" val="1030461191"/>
                    </a:ext>
                  </a:extLst>
                </a:gridCol>
                <a:gridCol w="1347627">
                  <a:extLst>
                    <a:ext uri="{9D8B030D-6E8A-4147-A177-3AD203B41FA5}">
                      <a16:colId xmlns:a16="http://schemas.microsoft.com/office/drawing/2014/main" val="3899956878"/>
                    </a:ext>
                  </a:extLst>
                </a:gridCol>
                <a:gridCol w="1352374">
                  <a:extLst>
                    <a:ext uri="{9D8B030D-6E8A-4147-A177-3AD203B41FA5}">
                      <a16:colId xmlns:a16="http://schemas.microsoft.com/office/drawing/2014/main" val="3143203609"/>
                    </a:ext>
                  </a:extLst>
                </a:gridCol>
                <a:gridCol w="1010721">
                  <a:extLst>
                    <a:ext uri="{9D8B030D-6E8A-4147-A177-3AD203B41FA5}">
                      <a16:colId xmlns:a16="http://schemas.microsoft.com/office/drawing/2014/main" val="2375024123"/>
                    </a:ext>
                  </a:extLst>
                </a:gridCol>
                <a:gridCol w="958239">
                  <a:extLst>
                    <a:ext uri="{9D8B030D-6E8A-4147-A177-3AD203B41FA5}">
                      <a16:colId xmlns:a16="http://schemas.microsoft.com/office/drawing/2014/main" val="2004157447"/>
                    </a:ext>
                  </a:extLst>
                </a:gridCol>
                <a:gridCol w="963556">
                  <a:extLst>
                    <a:ext uri="{9D8B030D-6E8A-4147-A177-3AD203B41FA5}">
                      <a16:colId xmlns:a16="http://schemas.microsoft.com/office/drawing/2014/main" val="3726253037"/>
                    </a:ext>
                  </a:extLst>
                </a:gridCol>
              </a:tblGrid>
              <a:tr h="412954">
                <a:tc>
                  <a:txBody>
                    <a:bodyPr/>
                    <a:lstStyle/>
                    <a:p>
                      <a:pPr algn="l" fontAlgn="b"/>
                      <a:r>
                        <a:rPr lang="en-US" sz="1600" b="1" i="0" u="none" strike="noStrike" dirty="0">
                          <a:solidFill>
                            <a:srgbClr val="FFFFFF"/>
                          </a:solidFill>
                          <a:effectLst/>
                          <a:latin typeface="Calibri" panose="020F0502020204030204" pitchFamily="34" charset="0"/>
                        </a:rPr>
                        <a:t>Product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600" b="1" i="0" u="none" strike="noStrike" dirty="0">
                          <a:solidFill>
                            <a:srgbClr val="FFFFFF"/>
                          </a:solidFill>
                          <a:effectLst/>
                          <a:latin typeface="Calibri" panose="020F0502020204030204" pitchFamily="34" charset="0"/>
                        </a:rPr>
                        <a:t>Premium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600" b="1" i="0" u="none" strike="noStrike" dirty="0">
                          <a:solidFill>
                            <a:srgbClr val="FFFFFF"/>
                          </a:solidFill>
                          <a:effectLst/>
                          <a:latin typeface="Calibri" panose="020F0502020204030204" pitchFamily="34" charset="0"/>
                        </a:rPr>
                        <a:t>Differential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600" b="1" i="0" u="none" strike="noStrike" dirty="0">
                          <a:solidFill>
                            <a:srgbClr val="FFFFFF"/>
                          </a:solidFill>
                          <a:effectLst/>
                          <a:latin typeface="Calibri" panose="020F0502020204030204" pitchFamily="34" charset="0"/>
                        </a:rPr>
                        <a:t>Guarantee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600" b="1" i="0" u="none" strike="noStrike" dirty="0">
                          <a:solidFill>
                            <a:srgbClr val="FFFFFF"/>
                          </a:solidFill>
                          <a:effectLst/>
                          <a:latin typeface="Calibri" panose="020F0502020204030204" pitchFamily="34" charset="0"/>
                        </a:rPr>
                        <a:t>CV 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600" b="1" i="0" u="none" strike="noStrike" dirty="0">
                          <a:solidFill>
                            <a:srgbClr val="FFFFFF"/>
                          </a:solidFill>
                          <a:effectLst/>
                          <a:latin typeface="Calibri" panose="020F0502020204030204" pitchFamily="34" charset="0"/>
                        </a:rPr>
                        <a:t>CV 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600" b="1" i="0" u="none" strike="noStrike" dirty="0">
                          <a:solidFill>
                            <a:srgbClr val="FFFFFF"/>
                          </a:solidFill>
                          <a:effectLst/>
                          <a:latin typeface="Calibri" panose="020F0502020204030204" pitchFamily="34" charset="0"/>
                        </a:rPr>
                        <a:t>Target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308366"/>
                  </a:ext>
                </a:extLst>
              </a:tr>
              <a:tr h="422787">
                <a:tc>
                  <a:txBody>
                    <a:bodyPr/>
                    <a:lstStyle/>
                    <a:p>
                      <a:pPr algn="l" rtl="0" fontAlgn="ctr"/>
                      <a:r>
                        <a:rPr lang="en-US" sz="1400" b="1" i="0" u="none" strike="noStrike">
                          <a:solidFill>
                            <a:srgbClr val="000000"/>
                          </a:solidFill>
                          <a:effectLst/>
                          <a:latin typeface="Calibri" panose="020F0502020204030204" pitchFamily="34" charset="0"/>
                        </a:rPr>
                        <a:t>Protection UL 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1" i="0" u="none" strike="noStrike">
                          <a:solidFill>
                            <a:srgbClr val="000000"/>
                          </a:solidFill>
                          <a:effectLst/>
                          <a:latin typeface="Calibri" panose="020F0502020204030204" pitchFamily="34" charset="0"/>
                        </a:rPr>
                        <a:t>$344,185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1" i="0" u="none" strike="noStrike">
                          <a:solidFill>
                            <a:srgbClr val="000000"/>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1" i="0" u="none" strike="noStrike">
                          <a:solidFill>
                            <a:srgbClr val="000000"/>
                          </a:solidFill>
                          <a:effectLst/>
                          <a:latin typeface="Calibri" panose="020F0502020204030204" pitchFamily="34" charset="0"/>
                        </a:rPr>
                        <a:t>$301,376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1" i="0" u="none" strike="noStrike">
                          <a:solidFill>
                            <a:srgbClr val="000000"/>
                          </a:solidFill>
                          <a:effectLst/>
                          <a:latin typeface="Calibri" panose="020F0502020204030204" pitchFamily="34" charset="0"/>
                        </a:rPr>
                        <a:t>$401,682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1" i="0" u="none" strike="noStrike">
                          <a:solidFill>
                            <a:srgbClr val="000000"/>
                          </a:solidFill>
                          <a:effectLst/>
                          <a:latin typeface="Calibri" panose="020F0502020204030204" pitchFamily="34" charset="0"/>
                        </a:rPr>
                        <a:t>$24,564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60204678"/>
                  </a:ext>
                </a:extLst>
              </a:tr>
              <a:tr h="422787">
                <a:tc>
                  <a:txBody>
                    <a:bodyPr/>
                    <a:lstStyle/>
                    <a:p>
                      <a:pPr algn="l" rtl="0" fontAlgn="ctr"/>
                      <a:r>
                        <a:rPr lang="en-US" sz="1400" b="0" i="0" u="none" strike="noStrike">
                          <a:solidFill>
                            <a:srgbClr val="000000"/>
                          </a:solidFill>
                          <a:effectLst/>
                          <a:latin typeface="Calibri" panose="020F0502020204030204" pitchFamily="34" charset="0"/>
                        </a:rPr>
                        <a:t>Nationwide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$471,373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lifetime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$26,810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133001"/>
                  </a:ext>
                </a:extLst>
              </a:tr>
              <a:tr h="422787">
                <a:tc>
                  <a:txBody>
                    <a:bodyPr/>
                    <a:lstStyle/>
                    <a:p>
                      <a:pPr algn="l" rtl="0" fontAlgn="ctr"/>
                      <a:r>
                        <a:rPr lang="en-US" sz="1400" b="0" i="0" u="none" strike="noStrike">
                          <a:solidFill>
                            <a:srgbClr val="000000"/>
                          </a:solidFill>
                          <a:effectLst/>
                          <a:latin typeface="Calibri" panose="020F0502020204030204" pitchFamily="34" charset="0"/>
                        </a:rPr>
                        <a:t>Penn Mutual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$482,793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lifetime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$9,750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$24,850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001609"/>
                  </a:ext>
                </a:extLst>
              </a:tr>
              <a:tr h="422787">
                <a:tc>
                  <a:txBody>
                    <a:bodyPr/>
                    <a:lstStyle/>
                    <a:p>
                      <a:pPr algn="l" rtl="0" fontAlgn="ctr"/>
                      <a:r>
                        <a:rPr lang="en-US" sz="1400" b="0" i="0" u="none" strike="noStrike">
                          <a:solidFill>
                            <a:srgbClr val="000000"/>
                          </a:solidFill>
                          <a:effectLst/>
                          <a:latin typeface="Calibri" panose="020F0502020204030204" pitchFamily="34" charset="0"/>
                        </a:rPr>
                        <a:t>Pacific Life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$523,419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lifetime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$21,160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114064"/>
                  </a:ext>
                </a:extLst>
              </a:tr>
              <a:tr h="422787">
                <a:tc>
                  <a:txBody>
                    <a:bodyPr/>
                    <a:lstStyle/>
                    <a:p>
                      <a:pPr algn="l" rtl="0" fontAlgn="ctr"/>
                      <a:r>
                        <a:rPr lang="en-US" sz="1400" b="0" i="0" u="none" strike="noStrike">
                          <a:solidFill>
                            <a:srgbClr val="000000"/>
                          </a:solidFill>
                          <a:effectLst/>
                          <a:latin typeface="Calibri" panose="020F0502020204030204" pitchFamily="34" charset="0"/>
                        </a:rPr>
                        <a:t>Corebridge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$587,474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lifetime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$138,974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$343,346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$21,646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198177"/>
                  </a:ext>
                </a:extLst>
              </a:tr>
            </a:tbl>
          </a:graphicData>
        </a:graphic>
      </p:graphicFrame>
      <p:sp>
        <p:nvSpPr>
          <p:cNvPr id="8" name="Content Placeholder 5">
            <a:extLst>
              <a:ext uri="{FF2B5EF4-FFF2-40B4-BE49-F238E27FC236}">
                <a16:creationId xmlns:a16="http://schemas.microsoft.com/office/drawing/2014/main" id="{05B47379-CDF0-44DE-B3C5-20953C7375C9}"/>
              </a:ext>
            </a:extLst>
          </p:cNvPr>
          <p:cNvSpPr txBox="1">
            <a:spLocks/>
          </p:cNvSpPr>
          <p:nvPr/>
        </p:nvSpPr>
        <p:spPr>
          <a:xfrm>
            <a:off x="3577844" y="1048600"/>
            <a:ext cx="8163303" cy="4584842"/>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b="1" dirty="0">
                <a:solidFill>
                  <a:prstClr val="black"/>
                </a:solidFill>
                <a:latin typeface="Arial" panose="020B0604020202020204" pitchFamily="34" charset="0"/>
                <a:cs typeface="Arial" panose="020B0604020202020204" pitchFamily="34" charset="0"/>
              </a:rPr>
              <a:t>Male 65, Preferred, $1,000,000, single pay premium solve</a:t>
            </a:r>
          </a:p>
          <a:p>
            <a:pPr marL="0" indent="0">
              <a:buNone/>
            </a:pPr>
            <a:endParaRPr lang="en-US" dirty="0"/>
          </a:p>
        </p:txBody>
      </p:sp>
      <p:sp>
        <p:nvSpPr>
          <p:cNvPr id="10" name="TextBox 9">
            <a:extLst>
              <a:ext uri="{FF2B5EF4-FFF2-40B4-BE49-F238E27FC236}">
                <a16:creationId xmlns:a16="http://schemas.microsoft.com/office/drawing/2014/main" id="{8E14613C-C136-4BE0-A111-F144D951F14A}"/>
              </a:ext>
            </a:extLst>
          </p:cNvPr>
          <p:cNvSpPr txBox="1"/>
          <p:nvPr/>
        </p:nvSpPr>
        <p:spPr>
          <a:xfrm>
            <a:off x="3559179" y="5027449"/>
            <a:ext cx="7890814" cy="969496"/>
          </a:xfrm>
          <a:prstGeom prst="rect">
            <a:avLst/>
          </a:prstGeom>
          <a:noFill/>
        </p:spPr>
        <p:txBody>
          <a:bodyPr wrap="square" lIns="0" tIns="0" rIns="0" bIns="0" rtlCol="0">
            <a:spAutoFit/>
          </a:bodyPr>
          <a:lstStyle/>
          <a:p>
            <a:pPr algn="l"/>
            <a:endParaRPr lang="en-US" sz="900" b="0" i="0" u="none" strike="noStrike" baseline="0" dirty="0">
              <a:solidFill>
                <a:srgbClr val="000000"/>
              </a:solidFill>
              <a:latin typeface="Manulife JH Sans Optimized Ligh" panose="00000400000000000000" pitchFamily="2" charset="0"/>
            </a:endParaRPr>
          </a:p>
          <a:p>
            <a:pPr marR="1800"/>
            <a:r>
              <a:rPr lang="en-US" sz="900" b="0" i="0" u="none" strike="noStrike" baseline="0" dirty="0">
                <a:solidFill>
                  <a:srgbClr val="000000"/>
                </a:solidFill>
                <a:latin typeface="+mj-lt"/>
              </a:rPr>
              <a:t> </a:t>
            </a:r>
            <a:r>
              <a:rPr lang="en-US" sz="900" b="0" i="0" u="none" strike="noStrike" baseline="0" dirty="0">
                <a:solidFill>
                  <a:srgbClr val="221F20"/>
                </a:solidFill>
                <a:latin typeface="+mj-lt"/>
              </a:rPr>
              <a:t>Protection UL is based on current assumptions and is guaranteed to age 85. Competitors’ premiums are based on lifetime guarantee. Competitor information is current and accurate to the best of our knowledge as of March 2023. The data shown is taken from various company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that vary in premiums, rates, fees, expenses, features and benefits. These comparisons cannot be used with the public. Please have your clients consult their </a:t>
            </a:r>
            <a:r>
              <a:rPr lang="en-US" sz="900" dirty="0">
                <a:solidFill>
                  <a:srgbClr val="221F20"/>
                </a:solidFill>
                <a:latin typeface="+mj-lt"/>
              </a:rPr>
              <a:t>financial professional </a:t>
            </a:r>
            <a:r>
              <a:rPr lang="en-US" sz="900" b="0" i="0" u="none" strike="noStrike" baseline="0" dirty="0">
                <a:solidFill>
                  <a:srgbClr val="221F20"/>
                </a:solidFill>
                <a:latin typeface="+mj-lt"/>
              </a:rPr>
              <a:t>to find out which type of life insurance is most suitable.</a:t>
            </a:r>
            <a:endParaRPr lang="en-US" sz="900" dirty="0">
              <a:latin typeface="+mj-lt"/>
            </a:endParaRPr>
          </a:p>
        </p:txBody>
      </p:sp>
      <p:sp>
        <p:nvSpPr>
          <p:cNvPr id="9" name="TextBox 8">
            <a:extLst>
              <a:ext uri="{FF2B5EF4-FFF2-40B4-BE49-F238E27FC236}">
                <a16:creationId xmlns:a16="http://schemas.microsoft.com/office/drawing/2014/main" id="{283B769C-F715-46B0-A4A3-85121C9BA7E2}"/>
              </a:ext>
            </a:extLst>
          </p:cNvPr>
          <p:cNvSpPr txBox="1"/>
          <p:nvPr/>
        </p:nvSpPr>
        <p:spPr>
          <a:xfrm>
            <a:off x="265137" y="500431"/>
            <a:ext cx="2456030" cy="1027974"/>
          </a:xfrm>
          <a:prstGeom prst="rect">
            <a:avLst/>
          </a:prstGeom>
          <a:noFill/>
        </p:spPr>
        <p:txBody>
          <a:bodyPr wrap="square">
            <a:spAutoFit/>
          </a:bodyPr>
          <a:lstStyle/>
          <a:p>
            <a:pPr>
              <a:lnSpc>
                <a:spcPct val="95000"/>
              </a:lnSpc>
            </a:pPr>
            <a:r>
              <a:rPr lang="en-US" sz="3200" b="1" dirty="0">
                <a:solidFill>
                  <a:schemeClr val="bg1"/>
                </a:solidFill>
                <a:latin typeface="+mj-lt"/>
                <a:ea typeface="+mj-ea"/>
                <a:cs typeface="+mj-cs"/>
              </a:rPr>
              <a:t>Pay less, get more</a:t>
            </a:r>
          </a:p>
        </p:txBody>
      </p:sp>
    </p:spTree>
    <p:extLst>
      <p:ext uri="{BB962C8B-B14F-4D97-AF65-F5344CB8AC3E}">
        <p14:creationId xmlns:p14="http://schemas.microsoft.com/office/powerpoint/2010/main" val="151107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395A8C-F268-415B-AD6C-47823910972A}"/>
              </a:ext>
            </a:extLst>
          </p:cNvPr>
          <p:cNvSpPr>
            <a:spLocks noGrp="1"/>
          </p:cNvSpPr>
          <p:nvPr>
            <p:ph type="title"/>
          </p:nvPr>
        </p:nvSpPr>
        <p:spPr/>
        <p:txBody>
          <a:bodyPr/>
          <a:lstStyle/>
          <a:p>
            <a:r>
              <a:rPr lang="en-US" sz="3200" b="1" dirty="0">
                <a:solidFill>
                  <a:schemeClr val="bg1"/>
                </a:solidFill>
                <a:latin typeface="+mj-lt"/>
                <a:ea typeface="+mj-ea"/>
                <a:cs typeface="+mj-cs"/>
              </a:rPr>
              <a:t>Pay less, get more</a:t>
            </a:r>
            <a:br>
              <a:rPr lang="en-US" sz="3200" b="1" dirty="0">
                <a:solidFill>
                  <a:schemeClr val="bg1"/>
                </a:solidFill>
                <a:latin typeface="+mj-lt"/>
                <a:ea typeface="+mj-ea"/>
                <a:cs typeface="+mj-cs"/>
              </a:rPr>
            </a:br>
            <a:br>
              <a:rPr lang="en-US" sz="3200" b="1" dirty="0">
                <a:solidFill>
                  <a:schemeClr val="bg1"/>
                </a:solidFill>
                <a:latin typeface="+mj-lt"/>
                <a:ea typeface="+mj-ea"/>
                <a:cs typeface="+mj-cs"/>
              </a:rPr>
            </a:br>
            <a:br>
              <a:rPr lang="en-US" sz="3200" dirty="0"/>
            </a:br>
            <a:endParaRPr lang="en-US" dirty="0"/>
          </a:p>
        </p:txBody>
      </p:sp>
      <p:sp>
        <p:nvSpPr>
          <p:cNvPr id="4" name="Slide Number Placeholder 3">
            <a:extLst>
              <a:ext uri="{FF2B5EF4-FFF2-40B4-BE49-F238E27FC236}">
                <a16:creationId xmlns:a16="http://schemas.microsoft.com/office/drawing/2014/main" id="{3FFFDF23-6137-4D3B-A9EE-DA6260046421}"/>
              </a:ext>
            </a:extLst>
          </p:cNvPr>
          <p:cNvSpPr>
            <a:spLocks noGrp="1"/>
          </p:cNvSpPr>
          <p:nvPr>
            <p:ph type="sldNum" sz="quarter" idx="12"/>
          </p:nvPr>
        </p:nvSpPr>
        <p:spPr/>
        <p:txBody>
          <a:bodyPr/>
          <a:lstStyle/>
          <a:p>
            <a:r>
              <a:rPr lang="en-CA"/>
              <a:t>5 of 28</a:t>
            </a:r>
            <a:endParaRPr lang="en-CA" dirty="0"/>
          </a:p>
        </p:txBody>
      </p:sp>
      <p:sp>
        <p:nvSpPr>
          <p:cNvPr id="7" name="Text Box 3">
            <a:extLst>
              <a:ext uri="{FF2B5EF4-FFF2-40B4-BE49-F238E27FC236}">
                <a16:creationId xmlns:a16="http://schemas.microsoft.com/office/drawing/2014/main" id="{398D7AE0-7BA2-4B9A-8329-717114AC1109}"/>
              </a:ext>
            </a:extLst>
          </p:cNvPr>
          <p:cNvSpPr txBox="1">
            <a:spLocks noChangeArrowheads="1"/>
          </p:cNvSpPr>
          <p:nvPr/>
        </p:nvSpPr>
        <p:spPr bwMode="auto">
          <a:xfrm>
            <a:off x="3559929" y="1160488"/>
            <a:ext cx="78660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dirty="0"/>
              <a:t>It is </a:t>
            </a:r>
            <a:r>
              <a:rPr lang="en-US" altLang="en-US" sz="2800" b="1" i="1" u="sng" dirty="0">
                <a:solidFill>
                  <a:srgbClr val="CD2839"/>
                </a:solidFill>
              </a:rPr>
              <a:t>NEARLY IMPOSSIBLE</a:t>
            </a:r>
            <a:r>
              <a:rPr lang="en-US" altLang="en-US" sz="2800" dirty="0"/>
              <a:t> for a GUL policy to outperform its premium guarantee.</a:t>
            </a:r>
          </a:p>
        </p:txBody>
      </p:sp>
      <p:sp>
        <p:nvSpPr>
          <p:cNvPr id="8" name="Text Box 4">
            <a:extLst>
              <a:ext uri="{FF2B5EF4-FFF2-40B4-BE49-F238E27FC236}">
                <a16:creationId xmlns:a16="http://schemas.microsoft.com/office/drawing/2014/main" id="{95E4CE8F-CDDC-4BB9-99DA-2DA1C00C6802}"/>
              </a:ext>
            </a:extLst>
          </p:cNvPr>
          <p:cNvSpPr txBox="1">
            <a:spLocks noChangeArrowheads="1"/>
          </p:cNvSpPr>
          <p:nvPr/>
        </p:nvSpPr>
        <p:spPr bwMode="auto">
          <a:xfrm>
            <a:off x="3559929" y="2579350"/>
            <a:ext cx="78660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dirty="0"/>
              <a:t>A Protection UL policy </a:t>
            </a:r>
            <a:r>
              <a:rPr lang="en-US" altLang="en-US" sz="2800" b="1" i="1" u="sng" dirty="0">
                <a:solidFill>
                  <a:srgbClr val="CD2839"/>
                </a:solidFill>
              </a:rPr>
              <a:t>WILL OUTPERFORM</a:t>
            </a:r>
            <a:r>
              <a:rPr lang="en-US" altLang="en-US" sz="2800" dirty="0"/>
              <a:t> its premium guarantee under most scenarios.</a:t>
            </a:r>
          </a:p>
        </p:txBody>
      </p:sp>
      <p:sp>
        <p:nvSpPr>
          <p:cNvPr id="9" name="TextBox 8">
            <a:extLst>
              <a:ext uri="{FF2B5EF4-FFF2-40B4-BE49-F238E27FC236}">
                <a16:creationId xmlns:a16="http://schemas.microsoft.com/office/drawing/2014/main" id="{3778B04C-C2FC-4D1B-9C1A-35AA8A51AA7B}"/>
              </a:ext>
            </a:extLst>
          </p:cNvPr>
          <p:cNvSpPr txBox="1"/>
          <p:nvPr/>
        </p:nvSpPr>
        <p:spPr>
          <a:xfrm>
            <a:off x="3382178" y="488497"/>
            <a:ext cx="6588086" cy="461665"/>
          </a:xfrm>
          <a:prstGeom prst="rect">
            <a:avLst/>
          </a:prstGeom>
          <a:noFill/>
        </p:spPr>
        <p:txBody>
          <a:bodyPr wrap="square">
            <a:spAutoFit/>
          </a:bodyPr>
          <a:lstStyle/>
          <a:p>
            <a:r>
              <a:rPr lang="en-US" sz="2400" b="1" dirty="0">
                <a:solidFill>
                  <a:schemeClr val="tx1"/>
                </a:solidFill>
              </a:rPr>
              <a:t>Protection UL vs Guaranteed UL</a:t>
            </a:r>
            <a:endParaRPr lang="en-US" sz="2400" b="1" dirty="0"/>
          </a:p>
        </p:txBody>
      </p:sp>
    </p:spTree>
    <p:extLst>
      <p:ext uri="{BB962C8B-B14F-4D97-AF65-F5344CB8AC3E}">
        <p14:creationId xmlns:p14="http://schemas.microsoft.com/office/powerpoint/2010/main" val="328597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A0E2B3-15EE-4745-83C0-34D48109F96E}"/>
              </a:ext>
            </a:extLst>
          </p:cNvPr>
          <p:cNvSpPr>
            <a:spLocks noGrp="1"/>
          </p:cNvSpPr>
          <p:nvPr>
            <p:ph type="title"/>
          </p:nvPr>
        </p:nvSpPr>
        <p:spPr>
          <a:xfrm>
            <a:off x="321014" y="463843"/>
            <a:ext cx="2570658" cy="3401475"/>
          </a:xfrm>
        </p:spPr>
        <p:txBody>
          <a:bodyPr/>
          <a:lstStyle/>
          <a:p>
            <a:r>
              <a:rPr lang="en-US" dirty="0"/>
              <a:t>PUL 22 can be the better option</a:t>
            </a:r>
          </a:p>
        </p:txBody>
      </p:sp>
      <p:sp>
        <p:nvSpPr>
          <p:cNvPr id="4" name="Slide Number Placeholder 3">
            <a:extLst>
              <a:ext uri="{FF2B5EF4-FFF2-40B4-BE49-F238E27FC236}">
                <a16:creationId xmlns:a16="http://schemas.microsoft.com/office/drawing/2014/main" id="{F552B5D8-2B32-4C39-B19C-4ECDCD6E4A1C}"/>
              </a:ext>
            </a:extLst>
          </p:cNvPr>
          <p:cNvSpPr>
            <a:spLocks noGrp="1"/>
          </p:cNvSpPr>
          <p:nvPr>
            <p:ph type="sldNum" sz="quarter" idx="12"/>
          </p:nvPr>
        </p:nvSpPr>
        <p:spPr/>
        <p:txBody>
          <a:bodyPr/>
          <a:lstStyle/>
          <a:p>
            <a:r>
              <a:rPr lang="en-CA"/>
              <a:t>6 of 28</a:t>
            </a:r>
            <a:endParaRPr lang="en-CA" dirty="0"/>
          </a:p>
        </p:txBody>
      </p:sp>
      <p:sp>
        <p:nvSpPr>
          <p:cNvPr id="2" name="Text Placeholder 1">
            <a:extLst>
              <a:ext uri="{FF2B5EF4-FFF2-40B4-BE49-F238E27FC236}">
                <a16:creationId xmlns:a16="http://schemas.microsoft.com/office/drawing/2014/main" id="{691C614F-0E30-446C-8AAA-4317F5782E93}"/>
              </a:ext>
            </a:extLst>
          </p:cNvPr>
          <p:cNvSpPr>
            <a:spLocks noGrp="1"/>
          </p:cNvSpPr>
          <p:nvPr>
            <p:ph type="body" sz="quarter" idx="4294967295"/>
          </p:nvPr>
        </p:nvSpPr>
        <p:spPr>
          <a:xfrm>
            <a:off x="3456504" y="654376"/>
            <a:ext cx="7575550" cy="403225"/>
          </a:xfrm>
        </p:spPr>
        <p:txBody>
          <a:bodyPr/>
          <a:lstStyle/>
          <a:p>
            <a:pPr marL="0" indent="0">
              <a:buNone/>
            </a:pPr>
            <a:r>
              <a:rPr lang="en-US" sz="2400" b="1" dirty="0"/>
              <a:t>How do crediting rates impact policy performance?</a:t>
            </a:r>
          </a:p>
        </p:txBody>
      </p:sp>
      <p:sp>
        <p:nvSpPr>
          <p:cNvPr id="6" name="Content Placeholder 5">
            <a:extLst>
              <a:ext uri="{FF2B5EF4-FFF2-40B4-BE49-F238E27FC236}">
                <a16:creationId xmlns:a16="http://schemas.microsoft.com/office/drawing/2014/main" id="{E95F92D5-8828-4312-BAC0-F3A215A5A529}"/>
              </a:ext>
            </a:extLst>
          </p:cNvPr>
          <p:cNvSpPr>
            <a:spLocks noGrp="1"/>
          </p:cNvSpPr>
          <p:nvPr>
            <p:ph idx="4294967295"/>
          </p:nvPr>
        </p:nvSpPr>
        <p:spPr>
          <a:xfrm>
            <a:off x="4025900" y="1433513"/>
            <a:ext cx="8162925" cy="4586287"/>
          </a:xfrm>
        </p:spPr>
        <p:txBody>
          <a:bodyPr/>
          <a:lstStyle/>
          <a:p>
            <a:r>
              <a:rPr lang="en-US" dirty="0"/>
              <a:t>While client can gain reassurance from our history of stable crediting rates, it’s important that they also consider how their policy would perform through all possible crediting rate scenarios</a:t>
            </a:r>
          </a:p>
        </p:txBody>
      </p:sp>
      <p:pic>
        <p:nvPicPr>
          <p:cNvPr id="7" name="Picture 6">
            <a:extLst>
              <a:ext uri="{FF2B5EF4-FFF2-40B4-BE49-F238E27FC236}">
                <a16:creationId xmlns:a16="http://schemas.microsoft.com/office/drawing/2014/main" id="{F748D284-2099-4134-9950-338F42E6BAC8}"/>
              </a:ext>
            </a:extLst>
          </p:cNvPr>
          <p:cNvPicPr>
            <a:picLocks noChangeAspect="1"/>
          </p:cNvPicPr>
          <p:nvPr/>
        </p:nvPicPr>
        <p:blipFill>
          <a:blip r:embed="rId3"/>
          <a:stretch>
            <a:fillRect/>
          </a:stretch>
        </p:blipFill>
        <p:spPr>
          <a:xfrm>
            <a:off x="3832763" y="3532665"/>
            <a:ext cx="7301640" cy="1891145"/>
          </a:xfrm>
          <a:prstGeom prst="rect">
            <a:avLst/>
          </a:prstGeom>
        </p:spPr>
      </p:pic>
    </p:spTree>
    <p:extLst>
      <p:ext uri="{BB962C8B-B14F-4D97-AF65-F5344CB8AC3E}">
        <p14:creationId xmlns:p14="http://schemas.microsoft.com/office/powerpoint/2010/main" val="39190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40CFA-5709-4F04-A74A-DF027EEF633C}"/>
              </a:ext>
            </a:extLst>
          </p:cNvPr>
          <p:cNvSpPr>
            <a:spLocks noGrp="1"/>
          </p:cNvSpPr>
          <p:nvPr>
            <p:ph type="title"/>
          </p:nvPr>
        </p:nvSpPr>
        <p:spPr/>
        <p:txBody>
          <a:bodyPr/>
          <a:lstStyle/>
          <a:p>
            <a:r>
              <a:rPr lang="en-US" sz="3200" b="1" dirty="0">
                <a:latin typeface="Calibri" panose="020F0502020204030204" pitchFamily="34" charset="0"/>
                <a:cs typeface="Calibri" panose="020F0502020204030204" pitchFamily="34" charset="0"/>
              </a:rPr>
              <a:t>Protection UL over the years</a:t>
            </a:r>
            <a:endParaRPr lang="en-US" dirty="0"/>
          </a:p>
        </p:txBody>
      </p:sp>
      <p:sp>
        <p:nvSpPr>
          <p:cNvPr id="4" name="Slide Number Placeholder 3">
            <a:extLst>
              <a:ext uri="{FF2B5EF4-FFF2-40B4-BE49-F238E27FC236}">
                <a16:creationId xmlns:a16="http://schemas.microsoft.com/office/drawing/2014/main" id="{2498E787-8555-4E81-9357-DD4D22637D7D}"/>
              </a:ext>
            </a:extLst>
          </p:cNvPr>
          <p:cNvSpPr>
            <a:spLocks noGrp="1"/>
          </p:cNvSpPr>
          <p:nvPr>
            <p:ph type="sldNum" sz="quarter" idx="12"/>
          </p:nvPr>
        </p:nvSpPr>
        <p:spPr/>
        <p:txBody>
          <a:bodyPr/>
          <a:lstStyle/>
          <a:p>
            <a:r>
              <a:rPr lang="en-CA"/>
              <a:t>7 of 28</a:t>
            </a:r>
            <a:endParaRPr lang="en-CA" dirty="0"/>
          </a:p>
        </p:txBody>
      </p:sp>
      <p:sp>
        <p:nvSpPr>
          <p:cNvPr id="2" name="Text Placeholder 1">
            <a:extLst>
              <a:ext uri="{FF2B5EF4-FFF2-40B4-BE49-F238E27FC236}">
                <a16:creationId xmlns:a16="http://schemas.microsoft.com/office/drawing/2014/main" id="{F5A9E25C-2AE9-41CB-AD93-788F5F65A12C}"/>
              </a:ext>
            </a:extLst>
          </p:cNvPr>
          <p:cNvSpPr>
            <a:spLocks noGrp="1"/>
          </p:cNvSpPr>
          <p:nvPr>
            <p:ph type="body" sz="quarter" idx="4294967295"/>
          </p:nvPr>
        </p:nvSpPr>
        <p:spPr>
          <a:xfrm>
            <a:off x="3357352" y="631593"/>
            <a:ext cx="7575550" cy="403225"/>
          </a:xfrm>
        </p:spPr>
        <p:txBody>
          <a:bodyPr/>
          <a:lstStyle/>
          <a:p>
            <a:pPr marL="0" indent="0">
              <a:buNone/>
            </a:pPr>
            <a:r>
              <a:rPr lang="en-US" sz="2800" b="1" dirty="0"/>
              <a:t>A Stable Choice</a:t>
            </a:r>
          </a:p>
        </p:txBody>
      </p:sp>
      <p:pic>
        <p:nvPicPr>
          <p:cNvPr id="7" name="Picture 6">
            <a:extLst>
              <a:ext uri="{FF2B5EF4-FFF2-40B4-BE49-F238E27FC236}">
                <a16:creationId xmlns:a16="http://schemas.microsoft.com/office/drawing/2014/main" id="{F674B821-D9C4-420B-9BD0-89ACF5ABC9A8}"/>
              </a:ext>
            </a:extLst>
          </p:cNvPr>
          <p:cNvPicPr>
            <a:picLocks noChangeAspect="1"/>
          </p:cNvPicPr>
          <p:nvPr/>
        </p:nvPicPr>
        <p:blipFill>
          <a:blip r:embed="rId3"/>
          <a:stretch>
            <a:fillRect/>
          </a:stretch>
        </p:blipFill>
        <p:spPr>
          <a:xfrm>
            <a:off x="203770" y="2793593"/>
            <a:ext cx="2714078" cy="2806464"/>
          </a:xfrm>
          <a:prstGeom prst="rect">
            <a:avLst/>
          </a:prstGeom>
        </p:spPr>
      </p:pic>
      <p:sp>
        <p:nvSpPr>
          <p:cNvPr id="8" name="Rectangle 7">
            <a:extLst>
              <a:ext uri="{FF2B5EF4-FFF2-40B4-BE49-F238E27FC236}">
                <a16:creationId xmlns:a16="http://schemas.microsoft.com/office/drawing/2014/main" id="{A5AC07FF-AB68-4E84-B77D-E827EF7B4E38}"/>
              </a:ext>
            </a:extLst>
          </p:cNvPr>
          <p:cNvSpPr/>
          <p:nvPr/>
        </p:nvSpPr>
        <p:spPr>
          <a:xfrm>
            <a:off x="396579" y="2395233"/>
            <a:ext cx="24144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anulife JH Sans Regular"/>
                <a:ea typeface="+mn-ea"/>
                <a:cs typeface="+mn-cs"/>
              </a:rPr>
              <a:t>A look back at 2011….</a:t>
            </a:r>
          </a:p>
        </p:txBody>
      </p:sp>
      <p:sp>
        <p:nvSpPr>
          <p:cNvPr id="9" name="TextBox 8">
            <a:extLst>
              <a:ext uri="{FF2B5EF4-FFF2-40B4-BE49-F238E27FC236}">
                <a16:creationId xmlns:a16="http://schemas.microsoft.com/office/drawing/2014/main" id="{6B7C3EF8-7FBE-4063-A016-78561F5B9FA7}"/>
              </a:ext>
            </a:extLst>
          </p:cNvPr>
          <p:cNvSpPr txBox="1"/>
          <p:nvPr/>
        </p:nvSpPr>
        <p:spPr>
          <a:xfrm>
            <a:off x="3504913" y="1978405"/>
            <a:ext cx="8361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 72, Preferred, $1M death benefit, level-pay: Protection UL still #1</a:t>
            </a:r>
          </a:p>
        </p:txBody>
      </p:sp>
      <p:cxnSp>
        <p:nvCxnSpPr>
          <p:cNvPr id="10" name="Straight Arrow Connector 9">
            <a:extLst>
              <a:ext uri="{FF2B5EF4-FFF2-40B4-BE49-F238E27FC236}">
                <a16:creationId xmlns:a16="http://schemas.microsoft.com/office/drawing/2014/main" id="{A9D0DDF2-04E6-46EB-9232-645214494503}"/>
              </a:ext>
            </a:extLst>
          </p:cNvPr>
          <p:cNvCxnSpPr>
            <a:cxnSpLocks/>
          </p:cNvCxnSpPr>
          <p:nvPr/>
        </p:nvCxnSpPr>
        <p:spPr>
          <a:xfrm flipH="1">
            <a:off x="9886200" y="4820079"/>
            <a:ext cx="365591" cy="0"/>
          </a:xfrm>
          <a:prstGeom prst="straightConnector1">
            <a:avLst/>
          </a:prstGeom>
          <a:ln w="3810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A3B701-037F-491B-9964-5089ABD61BBC}"/>
              </a:ext>
            </a:extLst>
          </p:cNvPr>
          <p:cNvSpPr txBox="1"/>
          <p:nvPr/>
        </p:nvSpPr>
        <p:spPr>
          <a:xfrm>
            <a:off x="3695094" y="1218491"/>
            <a:ext cx="8493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policyowner who purchased a Protection UL policy in 2011 would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saved over $26,000 compared to nearest competitor</a:t>
            </a:r>
          </a:p>
        </p:txBody>
      </p:sp>
      <p:sp>
        <p:nvSpPr>
          <p:cNvPr id="12" name="TextBox 11">
            <a:extLst>
              <a:ext uri="{FF2B5EF4-FFF2-40B4-BE49-F238E27FC236}">
                <a16:creationId xmlns:a16="http://schemas.microsoft.com/office/drawing/2014/main" id="{C1E214B8-5425-4814-90CA-B986E07D3FF8}"/>
              </a:ext>
            </a:extLst>
          </p:cNvPr>
          <p:cNvSpPr txBox="1"/>
          <p:nvPr/>
        </p:nvSpPr>
        <p:spPr>
          <a:xfrm>
            <a:off x="10251791" y="2730558"/>
            <a:ext cx="175545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Maintaining the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$27,679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premium, coverage still projected to last through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104</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Chart 12">
            <a:extLst>
              <a:ext uri="{FF2B5EF4-FFF2-40B4-BE49-F238E27FC236}">
                <a16:creationId xmlns:a16="http://schemas.microsoft.com/office/drawing/2014/main" id="{B55D9167-11F7-460E-AE93-F0174A020A8D}"/>
              </a:ext>
            </a:extLst>
          </p:cNvPr>
          <p:cNvGraphicFramePr>
            <a:graphicFrameLocks/>
          </p:cNvGraphicFramePr>
          <p:nvPr>
            <p:extLst>
              <p:ext uri="{D42A27DB-BD31-4B8C-83A1-F6EECF244321}">
                <p14:modId xmlns:p14="http://schemas.microsoft.com/office/powerpoint/2010/main" val="1530407002"/>
              </p:ext>
            </p:extLst>
          </p:nvPr>
        </p:nvGraphicFramePr>
        <p:xfrm>
          <a:off x="3474885" y="2182088"/>
          <a:ext cx="6670081" cy="3722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E11D4F9E-CF7F-41A8-8000-980D43EFD746}"/>
              </a:ext>
            </a:extLst>
          </p:cNvPr>
          <p:cNvSpPr/>
          <p:nvPr/>
        </p:nvSpPr>
        <p:spPr>
          <a:xfrm>
            <a:off x="3474885" y="5927819"/>
            <a:ext cx="846936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Protection UL ‘11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LifeTrack</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premium at prevailing crediting rate in each year, solving for $1 at age 121. Competitor GULs run solving for guaranteed coverage through age 121 for products offered in 2011.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John Hancock information is current and accurate as of </a:t>
            </a:r>
            <a:r>
              <a:rPr lang="en-US" sz="800" dirty="0">
                <a:solidFill>
                  <a:prstClr val="black"/>
                </a:solidFill>
                <a:latin typeface="Arial" panose="020B0604020202020204" pitchFamily="34" charset="0"/>
                <a:ea typeface="Calibri" panose="020F0502020204030204" pitchFamily="34" charset="0"/>
              </a:rPr>
              <a:t>March 2023</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The data shown is taken from illustrations. Current crediting rates may be different for each company and may not be guaranteed. Values are not guaranteed and certain assumptions are subject to change by the insurer. Actual results may be more or less favorable. The comparisons in this communication are of different products which vary in premiums, rates, fees, expenses, features and benefits. These comparisons cannot be used with the public. Please have your clients consult with their financial professional to find out which type of life insurance is most suitable for their needs.</a:t>
            </a:r>
          </a:p>
        </p:txBody>
      </p:sp>
      <p:sp>
        <p:nvSpPr>
          <p:cNvPr id="15" name="TextBox 14">
            <a:extLst>
              <a:ext uri="{FF2B5EF4-FFF2-40B4-BE49-F238E27FC236}">
                <a16:creationId xmlns:a16="http://schemas.microsoft.com/office/drawing/2014/main" id="{DE4B6E7A-1AAF-41B2-AFF9-19C049FB7611}"/>
              </a:ext>
            </a:extLst>
          </p:cNvPr>
          <p:cNvSpPr txBox="1"/>
          <p:nvPr/>
        </p:nvSpPr>
        <p:spPr>
          <a:xfrm>
            <a:off x="10251791" y="4269903"/>
            <a:ext cx="1997464"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LifeTrack</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premium</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today: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$28,048</a:t>
            </a:r>
            <a:endPar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Premium savings of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$26,000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far!</a:t>
            </a:r>
          </a:p>
        </p:txBody>
      </p:sp>
    </p:spTree>
    <p:extLst>
      <p:ext uri="{BB962C8B-B14F-4D97-AF65-F5344CB8AC3E}">
        <p14:creationId xmlns:p14="http://schemas.microsoft.com/office/powerpoint/2010/main" val="220464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048EA3-673D-411C-BBC5-C522D6657AB4}"/>
              </a:ext>
            </a:extLst>
          </p:cNvPr>
          <p:cNvSpPr>
            <a:spLocks noGrp="1"/>
          </p:cNvSpPr>
          <p:nvPr>
            <p:ph type="title"/>
          </p:nvPr>
        </p:nvSpPr>
        <p:spPr/>
        <p:txBody>
          <a:bodyPr/>
          <a:lstStyle/>
          <a:p>
            <a:r>
              <a:rPr lang="en-US" dirty="0"/>
              <a:t>How do we do it?</a:t>
            </a:r>
          </a:p>
        </p:txBody>
      </p:sp>
      <p:sp>
        <p:nvSpPr>
          <p:cNvPr id="4" name="Slide Number Placeholder 3">
            <a:extLst>
              <a:ext uri="{FF2B5EF4-FFF2-40B4-BE49-F238E27FC236}">
                <a16:creationId xmlns:a16="http://schemas.microsoft.com/office/drawing/2014/main" id="{9DB74B7E-D282-4875-9CB7-8235EEFC8579}"/>
              </a:ext>
            </a:extLst>
          </p:cNvPr>
          <p:cNvSpPr>
            <a:spLocks noGrp="1"/>
          </p:cNvSpPr>
          <p:nvPr>
            <p:ph type="sldNum" sz="quarter" idx="12"/>
          </p:nvPr>
        </p:nvSpPr>
        <p:spPr/>
        <p:txBody>
          <a:bodyPr/>
          <a:lstStyle/>
          <a:p>
            <a:r>
              <a:rPr lang="en-CA"/>
              <a:t>8 of 28</a:t>
            </a:r>
            <a:endParaRPr lang="en-CA" dirty="0"/>
          </a:p>
        </p:txBody>
      </p:sp>
      <p:sp>
        <p:nvSpPr>
          <p:cNvPr id="12" name="Text Placeholder 11">
            <a:extLst>
              <a:ext uri="{FF2B5EF4-FFF2-40B4-BE49-F238E27FC236}">
                <a16:creationId xmlns:a16="http://schemas.microsoft.com/office/drawing/2014/main" id="{830C652B-2C33-4688-8315-13B77C8F590B}"/>
              </a:ext>
            </a:extLst>
          </p:cNvPr>
          <p:cNvSpPr>
            <a:spLocks noGrp="1"/>
          </p:cNvSpPr>
          <p:nvPr>
            <p:ph type="body" sz="quarter" idx="4294967295"/>
          </p:nvPr>
        </p:nvSpPr>
        <p:spPr>
          <a:xfrm>
            <a:off x="3368369" y="688325"/>
            <a:ext cx="7575550" cy="401637"/>
          </a:xfrm>
        </p:spPr>
        <p:txBody>
          <a:bodyPr/>
          <a:lstStyle/>
          <a:p>
            <a:pPr marL="0" indent="0">
              <a:buNone/>
            </a:pPr>
            <a:r>
              <a:rPr lang="en-US" sz="2800" b="1" dirty="0"/>
              <a:t>Alternative Long-Duration Assets</a:t>
            </a:r>
          </a:p>
        </p:txBody>
      </p:sp>
      <p:sp>
        <p:nvSpPr>
          <p:cNvPr id="13" name="Text Placeholder 10">
            <a:extLst>
              <a:ext uri="{FF2B5EF4-FFF2-40B4-BE49-F238E27FC236}">
                <a16:creationId xmlns:a16="http://schemas.microsoft.com/office/drawing/2014/main" id="{C0F8926E-E6AB-4CF0-9375-836F5810CE80}"/>
              </a:ext>
            </a:extLst>
          </p:cNvPr>
          <p:cNvSpPr txBox="1">
            <a:spLocks/>
          </p:cNvSpPr>
          <p:nvPr/>
        </p:nvSpPr>
        <p:spPr>
          <a:xfrm>
            <a:off x="3559180" y="1869843"/>
            <a:ext cx="3844510" cy="459772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171450" indent="-165100">
              <a:lnSpc>
                <a:spcPct val="120000"/>
              </a:lnSpc>
              <a:buSzPct val="110000"/>
            </a:pPr>
            <a:r>
              <a:rPr lang="en-US" sz="1800" dirty="0"/>
              <a:t>Alternative assets economically appropriate for long duration liabilities</a:t>
            </a:r>
          </a:p>
          <a:p>
            <a:pPr marL="171450" indent="-165100">
              <a:lnSpc>
                <a:spcPct val="120000"/>
              </a:lnSpc>
              <a:buSzPct val="110000"/>
            </a:pPr>
            <a:r>
              <a:rPr lang="en-US" sz="1800" dirty="0"/>
              <a:t>Broader investment opportunity set increases portfolio diversification</a:t>
            </a:r>
          </a:p>
          <a:p>
            <a:pPr marL="171450" indent="-165100">
              <a:lnSpc>
                <a:spcPct val="120000"/>
              </a:lnSpc>
              <a:buSzPct val="110000"/>
            </a:pPr>
            <a:r>
              <a:rPr lang="en-US" sz="1800" dirty="0"/>
              <a:t>Strong risk-adjusted return potential relative to other public asset classes</a:t>
            </a:r>
          </a:p>
          <a:p>
            <a:pPr marL="171450" indent="-165100">
              <a:lnSpc>
                <a:spcPct val="120000"/>
              </a:lnSpc>
              <a:buSzPct val="110000"/>
            </a:pPr>
            <a:r>
              <a:rPr lang="en-US" sz="1800" dirty="0"/>
              <a:t>Manulife Financial Corporation (MFC) is the parent company of John Hancock Insurance Company (USA).</a:t>
            </a:r>
          </a:p>
        </p:txBody>
      </p:sp>
      <p:sp>
        <p:nvSpPr>
          <p:cNvPr id="14" name="Content Placeholder 11">
            <a:extLst>
              <a:ext uri="{FF2B5EF4-FFF2-40B4-BE49-F238E27FC236}">
                <a16:creationId xmlns:a16="http://schemas.microsoft.com/office/drawing/2014/main" id="{CE52F49E-1237-4BAF-9562-E16B616BFD49}"/>
              </a:ext>
            </a:extLst>
          </p:cNvPr>
          <p:cNvSpPr txBox="1">
            <a:spLocks/>
          </p:cNvSpPr>
          <p:nvPr/>
        </p:nvSpPr>
        <p:spPr>
          <a:xfrm>
            <a:off x="7642072" y="1801562"/>
            <a:ext cx="4345712" cy="459772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171450" indent="-165100">
              <a:lnSpc>
                <a:spcPct val="120000"/>
              </a:lnSpc>
              <a:buSzPct val="110000"/>
            </a:pPr>
            <a:r>
              <a:rPr lang="en-US" sz="1800" dirty="0">
                <a:solidFill>
                  <a:srgbClr val="000000">
                    <a:lumMod val="75000"/>
                    <a:lumOff val="25000"/>
                  </a:srgbClr>
                </a:solidFill>
                <a:ea typeface="ＭＳ Ｐゴシック"/>
              </a:rPr>
              <a:t>Manulife has strong capabilities and experienced investment professionals in each of these alternative asset classes. We are both an ALDA investor and an ALDA manager which provides us with a deeper understanding of this asset class than our peers</a:t>
            </a:r>
          </a:p>
          <a:p>
            <a:pPr marL="171450" indent="-165100">
              <a:lnSpc>
                <a:spcPct val="120000"/>
              </a:lnSpc>
              <a:buSzPct val="110000"/>
            </a:pPr>
            <a:r>
              <a:rPr lang="en-US" sz="1800" dirty="0">
                <a:solidFill>
                  <a:srgbClr val="000000">
                    <a:lumMod val="75000"/>
                    <a:lumOff val="25000"/>
                  </a:srgbClr>
                </a:solidFill>
                <a:ea typeface="ＭＳ Ｐゴシック"/>
              </a:rPr>
              <a:t>Control, unlevered investor for Commercial Real Estate, Timber, Agriculture. Non-control for Infrastructure, Private Equity</a:t>
            </a:r>
          </a:p>
          <a:p>
            <a:pPr marL="171450" indent="-165100">
              <a:lnSpc>
                <a:spcPct val="120000"/>
              </a:lnSpc>
              <a:buSzPct val="110000"/>
            </a:pPr>
            <a:r>
              <a:rPr lang="en-US" sz="1800" dirty="0">
                <a:solidFill>
                  <a:srgbClr val="000000">
                    <a:lumMod val="75000"/>
                    <a:lumOff val="25000"/>
                  </a:srgbClr>
                </a:solidFill>
                <a:ea typeface="ＭＳ Ｐゴシック"/>
              </a:rPr>
              <a:t>Portfolio is at the low end of the risk/return spectrum</a:t>
            </a:r>
          </a:p>
          <a:p>
            <a:endParaRPr lang="en-US" dirty="0"/>
          </a:p>
        </p:txBody>
      </p:sp>
      <p:sp>
        <p:nvSpPr>
          <p:cNvPr id="17" name="Rectangle 16">
            <a:extLst>
              <a:ext uri="{FF2B5EF4-FFF2-40B4-BE49-F238E27FC236}">
                <a16:creationId xmlns:a16="http://schemas.microsoft.com/office/drawing/2014/main" id="{093F8347-9B2F-49FF-B9F9-7A529A42F691}"/>
              </a:ext>
            </a:extLst>
          </p:cNvPr>
          <p:cNvSpPr/>
          <p:nvPr/>
        </p:nvSpPr>
        <p:spPr>
          <a:xfrm>
            <a:off x="3502025" y="1288003"/>
            <a:ext cx="8686800" cy="584775"/>
          </a:xfrm>
          <a:prstGeom prst="rect">
            <a:avLst/>
          </a:prstGeom>
        </p:spPr>
        <p:txBody>
          <a:bodyPr wrap="square">
            <a:spAutoFit/>
          </a:bodyPr>
          <a:lstStyle/>
          <a:p>
            <a:pPr>
              <a:spcAft>
                <a:spcPts val="1200"/>
              </a:spcAft>
            </a:pPr>
            <a:r>
              <a:rPr lang="en-US" sz="1600" b="1" dirty="0">
                <a:ea typeface="Manulife JH Sans Demibold" charset="0"/>
                <a:cs typeface="Manulife JH Sans Demibold" charset="0"/>
              </a:rPr>
              <a:t>When added to a diversified portfolio, we believe alternative asset strategies have the potential to increase expected returns while maintaining the level of risk</a:t>
            </a:r>
          </a:p>
        </p:txBody>
      </p:sp>
    </p:spTree>
    <p:extLst>
      <p:ext uri="{BB962C8B-B14F-4D97-AF65-F5344CB8AC3E}">
        <p14:creationId xmlns:p14="http://schemas.microsoft.com/office/powerpoint/2010/main" val="2416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7D0BF-BFD8-42A4-B558-35F1ACB4BC83}"/>
              </a:ext>
            </a:extLst>
          </p:cNvPr>
          <p:cNvSpPr>
            <a:spLocks noGrp="1"/>
          </p:cNvSpPr>
          <p:nvPr>
            <p:ph type="title"/>
          </p:nvPr>
        </p:nvSpPr>
        <p:spPr/>
        <p:txBody>
          <a:bodyPr/>
          <a:lstStyle/>
          <a:p>
            <a:r>
              <a:rPr lang="en-US" dirty="0"/>
              <a:t>How do we do it?</a:t>
            </a:r>
          </a:p>
        </p:txBody>
      </p:sp>
      <p:sp>
        <p:nvSpPr>
          <p:cNvPr id="4" name="Slide Number Placeholder 3">
            <a:extLst>
              <a:ext uri="{FF2B5EF4-FFF2-40B4-BE49-F238E27FC236}">
                <a16:creationId xmlns:a16="http://schemas.microsoft.com/office/drawing/2014/main" id="{2762D64C-8931-4886-8E22-4A4605DFB480}"/>
              </a:ext>
            </a:extLst>
          </p:cNvPr>
          <p:cNvSpPr>
            <a:spLocks noGrp="1"/>
          </p:cNvSpPr>
          <p:nvPr>
            <p:ph type="sldNum" sz="quarter" idx="12"/>
          </p:nvPr>
        </p:nvSpPr>
        <p:spPr>
          <a:xfrm>
            <a:off x="11449993" y="6399283"/>
            <a:ext cx="437207" cy="264635"/>
          </a:xfrm>
        </p:spPr>
        <p:txBody>
          <a:bodyPr/>
          <a:lstStyle/>
          <a:p>
            <a:r>
              <a:rPr lang="en-CA"/>
              <a:t>9 of 28</a:t>
            </a:r>
            <a:endParaRPr lang="en-CA" dirty="0"/>
          </a:p>
        </p:txBody>
      </p:sp>
      <p:sp>
        <p:nvSpPr>
          <p:cNvPr id="2" name="Text Placeholder 1">
            <a:extLst>
              <a:ext uri="{FF2B5EF4-FFF2-40B4-BE49-F238E27FC236}">
                <a16:creationId xmlns:a16="http://schemas.microsoft.com/office/drawing/2014/main" id="{110ADAFA-76BE-4BB1-9AF8-E6B0D3BD2CFF}"/>
              </a:ext>
            </a:extLst>
          </p:cNvPr>
          <p:cNvSpPr>
            <a:spLocks noGrp="1"/>
          </p:cNvSpPr>
          <p:nvPr>
            <p:ph type="body" sz="quarter" idx="4294967295"/>
          </p:nvPr>
        </p:nvSpPr>
        <p:spPr>
          <a:xfrm>
            <a:off x="3446680" y="692427"/>
            <a:ext cx="7575550" cy="401638"/>
          </a:xfrm>
        </p:spPr>
        <p:txBody>
          <a:bodyPr/>
          <a:lstStyle/>
          <a:p>
            <a:pPr marL="0" indent="0">
              <a:buNone/>
            </a:pPr>
            <a:r>
              <a:rPr lang="en-US" sz="2800" b="1" dirty="0"/>
              <a:t>General Account Investment Expertise</a:t>
            </a:r>
          </a:p>
        </p:txBody>
      </p:sp>
      <p:sp>
        <p:nvSpPr>
          <p:cNvPr id="7" name="Content Placeholder 5">
            <a:extLst>
              <a:ext uri="{FF2B5EF4-FFF2-40B4-BE49-F238E27FC236}">
                <a16:creationId xmlns:a16="http://schemas.microsoft.com/office/drawing/2014/main" id="{65B52F83-600D-4DCA-9641-BC1AA8D83CEC}"/>
              </a:ext>
            </a:extLst>
          </p:cNvPr>
          <p:cNvSpPr>
            <a:spLocks noGrp="1"/>
          </p:cNvSpPr>
          <p:nvPr>
            <p:ph idx="4294967295"/>
          </p:nvPr>
        </p:nvSpPr>
        <p:spPr>
          <a:xfrm>
            <a:off x="4025900" y="1433513"/>
            <a:ext cx="8162925" cy="4586287"/>
          </a:xfrm>
        </p:spPr>
        <p:txBody>
          <a:bodyPr/>
          <a:lstStyle/>
          <a:p>
            <a:r>
              <a:rPr lang="en-US" dirty="0"/>
              <a:t>John Hancock offers institutional investment expertise in both fixed income and alternative long-duration assets (ALDA)</a:t>
            </a:r>
          </a:p>
          <a:p>
            <a:r>
              <a:rPr lang="en-US" dirty="0"/>
              <a:t>Our ALDA assets include commercial real estate, farmland, and timberland, providing strong returns with limited volatility</a:t>
            </a:r>
          </a:p>
        </p:txBody>
      </p:sp>
      <p:grpSp>
        <p:nvGrpSpPr>
          <p:cNvPr id="8" name="Group 7">
            <a:extLst>
              <a:ext uri="{FF2B5EF4-FFF2-40B4-BE49-F238E27FC236}">
                <a16:creationId xmlns:a16="http://schemas.microsoft.com/office/drawing/2014/main" id="{F7D08A4C-8B2A-4F88-808E-744372385560}"/>
              </a:ext>
            </a:extLst>
          </p:cNvPr>
          <p:cNvGrpSpPr/>
          <p:nvPr/>
        </p:nvGrpSpPr>
        <p:grpSpPr>
          <a:xfrm>
            <a:off x="3281855" y="3124200"/>
            <a:ext cx="4544784" cy="3156632"/>
            <a:chOff x="580231" y="2287588"/>
            <a:chExt cx="4048125" cy="2674446"/>
          </a:xfrm>
        </p:grpSpPr>
        <p:graphicFrame>
          <p:nvGraphicFramePr>
            <p:cNvPr id="9" name="Chart 27">
              <a:extLst>
                <a:ext uri="{FF2B5EF4-FFF2-40B4-BE49-F238E27FC236}">
                  <a16:creationId xmlns:a16="http://schemas.microsoft.com/office/drawing/2014/main" id="{0DDC031F-8E99-423E-9212-E3A130EE57AC}"/>
                </a:ext>
              </a:extLst>
            </p:cNvPr>
            <p:cNvGraphicFramePr>
              <a:graphicFrameLocks/>
            </p:cNvGraphicFramePr>
            <p:nvPr>
              <p:extLst>
                <p:ext uri="{D42A27DB-BD31-4B8C-83A1-F6EECF244321}">
                  <p14:modId xmlns:p14="http://schemas.microsoft.com/office/powerpoint/2010/main" val="548476827"/>
                </p:ext>
              </p:extLst>
            </p:nvPr>
          </p:nvGraphicFramePr>
          <p:xfrm>
            <a:off x="580231" y="2287588"/>
            <a:ext cx="4048125" cy="24066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0">
              <a:extLst>
                <a:ext uri="{FF2B5EF4-FFF2-40B4-BE49-F238E27FC236}">
                  <a16:creationId xmlns:a16="http://schemas.microsoft.com/office/drawing/2014/main" id="{CF78EFEE-92DC-4192-B496-F4A7C5C3CD24}"/>
                </a:ext>
              </a:extLst>
            </p:cNvPr>
            <p:cNvSpPr txBox="1">
              <a:spLocks noChangeArrowheads="1"/>
            </p:cNvSpPr>
            <p:nvPr/>
          </p:nvSpPr>
          <p:spPr bwMode="auto">
            <a:xfrm>
              <a:off x="1107657" y="2317339"/>
              <a:ext cx="1330325" cy="4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eaLnBrk="1" hangingPunct="1"/>
              <a:endParaRPr lang="en-US" sz="900" b="1" dirty="0">
                <a:solidFill>
                  <a:srgbClr val="000000"/>
                </a:solidFill>
                <a:latin typeface="Manulife JH Sans Demibold" charset="0"/>
                <a:ea typeface="Manulife JH Sans Demibold" charset="0"/>
                <a:cs typeface="Manulife JH Sans Demibold" charset="0"/>
              </a:endParaRPr>
            </a:p>
            <a:p>
              <a:pPr eaLnBrk="1" hangingPunct="1"/>
              <a:r>
                <a:rPr lang="en-US" sz="900" b="1" dirty="0">
                  <a:solidFill>
                    <a:srgbClr val="000000"/>
                  </a:solidFill>
                  <a:latin typeface="Manulife JH Sans Demibold" charset="0"/>
                  <a:ea typeface="Manulife JH Sans Demibold" charset="0"/>
                  <a:cs typeface="Manulife JH Sans Demibold" charset="0"/>
                </a:rPr>
                <a:t>Power &amp; </a:t>
              </a:r>
              <a:br>
                <a:rPr lang="en-US" sz="900" b="1" dirty="0">
                  <a:solidFill>
                    <a:srgbClr val="000000"/>
                  </a:solidFill>
                  <a:latin typeface="Manulife JH Sans Demibold" charset="0"/>
                  <a:ea typeface="Manulife JH Sans Demibold" charset="0"/>
                  <a:cs typeface="Manulife JH Sans Demibold" charset="0"/>
                </a:rPr>
              </a:br>
              <a:r>
                <a:rPr lang="en-US" sz="900" b="1" dirty="0">
                  <a:solidFill>
                    <a:srgbClr val="000000"/>
                  </a:solidFill>
                  <a:latin typeface="Manulife JH Sans Demibold" charset="0"/>
                  <a:ea typeface="Manulife JH Sans Demibold" charset="0"/>
                  <a:cs typeface="Manulife JH Sans Demibold" charset="0"/>
                </a:rPr>
                <a:t>Infrastructure </a:t>
              </a:r>
            </a:p>
            <a:p>
              <a:pPr eaLnBrk="1" hangingPunct="1"/>
              <a:r>
                <a:rPr lang="en-US" sz="900" b="1" dirty="0">
                  <a:solidFill>
                    <a:srgbClr val="000000"/>
                  </a:solidFill>
                  <a:latin typeface="Manulife JH Sans Demibold" charset="0"/>
                  <a:ea typeface="Manulife JH Sans Demibold" charset="0"/>
                  <a:cs typeface="Manulife JH Sans Demibold" charset="0"/>
                </a:rPr>
                <a:t>23%</a:t>
              </a:r>
            </a:p>
          </p:txBody>
        </p:sp>
        <p:sp>
          <p:nvSpPr>
            <p:cNvPr id="11" name="TextBox 60">
              <a:extLst>
                <a:ext uri="{FF2B5EF4-FFF2-40B4-BE49-F238E27FC236}">
                  <a16:creationId xmlns:a16="http://schemas.microsoft.com/office/drawing/2014/main" id="{8D367B37-1A6A-4A27-9205-59C62C1D358D}"/>
                </a:ext>
              </a:extLst>
            </p:cNvPr>
            <p:cNvSpPr txBox="1">
              <a:spLocks noChangeArrowheads="1"/>
            </p:cNvSpPr>
            <p:nvPr/>
          </p:nvSpPr>
          <p:spPr bwMode="auto">
            <a:xfrm>
              <a:off x="3858430" y="4365886"/>
              <a:ext cx="484914" cy="23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r" eaLnBrk="1" hangingPunct="1"/>
              <a:r>
                <a:rPr lang="en-US" sz="900" b="1" dirty="0">
                  <a:solidFill>
                    <a:srgbClr val="000000"/>
                  </a:solidFill>
                  <a:latin typeface="Manulife JH Sans Demibold" charset="0"/>
                  <a:ea typeface="Manulife JH Sans Demibold" charset="0"/>
                  <a:cs typeface="Manulife JH Sans Demibold" charset="0"/>
                </a:rPr>
                <a:t>Oil &amp; Gas </a:t>
              </a:r>
            </a:p>
            <a:p>
              <a:pPr algn="r" eaLnBrk="1" hangingPunct="1"/>
              <a:r>
                <a:rPr lang="en-US" sz="900" b="1" dirty="0">
                  <a:solidFill>
                    <a:srgbClr val="000000"/>
                  </a:solidFill>
                  <a:latin typeface="Manulife JH Sans Demibold" charset="0"/>
                  <a:ea typeface="Manulife JH Sans Demibold" charset="0"/>
                  <a:cs typeface="Manulife JH Sans Demibold" charset="0"/>
                </a:rPr>
                <a:t>4%</a:t>
              </a:r>
            </a:p>
          </p:txBody>
        </p:sp>
        <p:sp>
          <p:nvSpPr>
            <p:cNvPr id="12" name="TextBox 60">
              <a:extLst>
                <a:ext uri="{FF2B5EF4-FFF2-40B4-BE49-F238E27FC236}">
                  <a16:creationId xmlns:a16="http://schemas.microsoft.com/office/drawing/2014/main" id="{DE90E6EF-26FB-40D4-AD04-96D95EAD1B1E}"/>
                </a:ext>
              </a:extLst>
            </p:cNvPr>
            <p:cNvSpPr txBox="1">
              <a:spLocks noChangeArrowheads="1"/>
            </p:cNvSpPr>
            <p:nvPr/>
          </p:nvSpPr>
          <p:spPr bwMode="auto">
            <a:xfrm>
              <a:off x="3632475" y="2722210"/>
              <a:ext cx="819150" cy="23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r" eaLnBrk="1" hangingPunct="1"/>
              <a:r>
                <a:rPr lang="en-US" sz="900" b="1" dirty="0">
                  <a:solidFill>
                    <a:srgbClr val="000000"/>
                  </a:solidFill>
                  <a:latin typeface="Manulife JH Sans Demibold" charset="0"/>
                  <a:ea typeface="Manulife JH Sans Demibold" charset="0"/>
                  <a:cs typeface="Manulife JH Sans Demibold" charset="0"/>
                </a:rPr>
                <a:t>Real Estate </a:t>
              </a:r>
            </a:p>
            <a:p>
              <a:pPr algn="r" eaLnBrk="1" hangingPunct="1"/>
              <a:r>
                <a:rPr lang="en-US" sz="900" b="1" dirty="0">
                  <a:solidFill>
                    <a:srgbClr val="000000"/>
                  </a:solidFill>
                  <a:latin typeface="Manulife JH Sans Demibold" charset="0"/>
                  <a:ea typeface="Manulife JH Sans Demibold" charset="0"/>
                  <a:cs typeface="Manulife JH Sans Demibold" charset="0"/>
                </a:rPr>
                <a:t>32%</a:t>
              </a:r>
            </a:p>
          </p:txBody>
        </p:sp>
        <p:sp>
          <p:nvSpPr>
            <p:cNvPr id="13" name="TextBox 60">
              <a:extLst>
                <a:ext uri="{FF2B5EF4-FFF2-40B4-BE49-F238E27FC236}">
                  <a16:creationId xmlns:a16="http://schemas.microsoft.com/office/drawing/2014/main" id="{B27BF8DE-EB3B-4406-A64D-1B854FD8A8C6}"/>
                </a:ext>
              </a:extLst>
            </p:cNvPr>
            <p:cNvSpPr txBox="1">
              <a:spLocks noChangeArrowheads="1"/>
            </p:cNvSpPr>
            <p:nvPr/>
          </p:nvSpPr>
          <p:spPr bwMode="auto">
            <a:xfrm>
              <a:off x="871471" y="3838931"/>
              <a:ext cx="1150938" cy="35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eaLnBrk="1" hangingPunct="1"/>
              <a:r>
                <a:rPr lang="en-US" sz="900" b="1" dirty="0">
                  <a:solidFill>
                    <a:srgbClr val="000000"/>
                  </a:solidFill>
                  <a:latin typeface="Manulife JH Sans Demibold" charset="0"/>
                  <a:ea typeface="Manulife JH Sans Demibold" charset="0"/>
                  <a:cs typeface="Manulife JH Sans Demibold" charset="0"/>
                </a:rPr>
                <a:t>Private Equity </a:t>
              </a:r>
            </a:p>
            <a:p>
              <a:pPr eaLnBrk="1" hangingPunct="1"/>
              <a:r>
                <a:rPr lang="en-US" sz="900" b="1" dirty="0">
                  <a:solidFill>
                    <a:srgbClr val="000000"/>
                  </a:solidFill>
                  <a:latin typeface="Manulife JH Sans Demibold" charset="0"/>
                  <a:ea typeface="Manulife JH Sans Demibold" charset="0"/>
                  <a:cs typeface="Manulife JH Sans Demibold" charset="0"/>
                </a:rPr>
                <a:t>&amp; Other </a:t>
              </a:r>
            </a:p>
            <a:p>
              <a:pPr eaLnBrk="1" hangingPunct="1"/>
              <a:r>
                <a:rPr lang="en-US" sz="900" b="1" dirty="0">
                  <a:solidFill>
                    <a:srgbClr val="000000"/>
                  </a:solidFill>
                  <a:latin typeface="Manulife JH Sans Demibold" charset="0"/>
                  <a:ea typeface="Manulife JH Sans Demibold" charset="0"/>
                  <a:cs typeface="Manulife JH Sans Demibold" charset="0"/>
                </a:rPr>
                <a:t>29%</a:t>
              </a:r>
            </a:p>
          </p:txBody>
        </p:sp>
        <p:sp>
          <p:nvSpPr>
            <p:cNvPr id="14" name="TextBox 60">
              <a:extLst>
                <a:ext uri="{FF2B5EF4-FFF2-40B4-BE49-F238E27FC236}">
                  <a16:creationId xmlns:a16="http://schemas.microsoft.com/office/drawing/2014/main" id="{83B9B6F5-3754-4FC4-A78B-A7DD14614E93}"/>
                </a:ext>
              </a:extLst>
            </p:cNvPr>
            <p:cNvSpPr txBox="1">
              <a:spLocks noChangeArrowheads="1"/>
            </p:cNvSpPr>
            <p:nvPr/>
          </p:nvSpPr>
          <p:spPr bwMode="auto">
            <a:xfrm>
              <a:off x="3275749" y="4727347"/>
              <a:ext cx="582682" cy="23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eaLnBrk="1" hangingPunct="1"/>
              <a:r>
                <a:rPr lang="en-US" sz="900" b="1" dirty="0">
                  <a:solidFill>
                    <a:srgbClr val="000000"/>
                  </a:solidFill>
                  <a:latin typeface="Manulife JH Sans Demibold" charset="0"/>
                  <a:ea typeface="Manulife JH Sans Demibold" charset="0"/>
                  <a:cs typeface="Manulife JH Sans Demibold" charset="0"/>
                </a:rPr>
                <a:t>Timberland </a:t>
              </a:r>
            </a:p>
            <a:p>
              <a:pPr eaLnBrk="1" hangingPunct="1"/>
              <a:r>
                <a:rPr lang="en-US" sz="900" b="1" dirty="0">
                  <a:solidFill>
                    <a:srgbClr val="000000"/>
                  </a:solidFill>
                  <a:latin typeface="Manulife JH Sans Demibold" charset="0"/>
                  <a:ea typeface="Manulife JH Sans Demibold" charset="0"/>
                  <a:cs typeface="Manulife JH Sans Demibold" charset="0"/>
                </a:rPr>
                <a:t>8%</a:t>
              </a:r>
            </a:p>
          </p:txBody>
        </p:sp>
        <p:sp>
          <p:nvSpPr>
            <p:cNvPr id="15" name="TextBox 60">
              <a:extLst>
                <a:ext uri="{FF2B5EF4-FFF2-40B4-BE49-F238E27FC236}">
                  <a16:creationId xmlns:a16="http://schemas.microsoft.com/office/drawing/2014/main" id="{436E90DE-8313-442E-90B7-B606DFB6FF52}"/>
                </a:ext>
              </a:extLst>
            </p:cNvPr>
            <p:cNvSpPr txBox="1">
              <a:spLocks noChangeArrowheads="1"/>
            </p:cNvSpPr>
            <p:nvPr/>
          </p:nvSpPr>
          <p:spPr bwMode="auto">
            <a:xfrm>
              <a:off x="4100887" y="3980746"/>
              <a:ext cx="474921" cy="23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r" eaLnBrk="1" hangingPunct="1"/>
              <a:r>
                <a:rPr lang="en-US" sz="900" b="1" dirty="0">
                  <a:solidFill>
                    <a:srgbClr val="000000"/>
                  </a:solidFill>
                  <a:latin typeface="Manulife JH Sans Demibold" charset="0"/>
                  <a:ea typeface="Manulife JH Sans Demibold" charset="0"/>
                  <a:cs typeface="Manulife JH Sans Demibold" charset="0"/>
                </a:rPr>
                <a:t>Farmland </a:t>
              </a:r>
            </a:p>
            <a:p>
              <a:pPr algn="r" eaLnBrk="1" hangingPunct="1"/>
              <a:r>
                <a:rPr lang="en-US" sz="900" b="1" dirty="0">
                  <a:solidFill>
                    <a:srgbClr val="000000"/>
                  </a:solidFill>
                  <a:latin typeface="Manulife JH Sans Demibold" charset="0"/>
                  <a:ea typeface="Manulife JH Sans Demibold" charset="0"/>
                  <a:cs typeface="Manulife JH Sans Demibold" charset="0"/>
                </a:rPr>
                <a:t>3%</a:t>
              </a:r>
            </a:p>
          </p:txBody>
        </p:sp>
      </p:grpSp>
      <p:sp>
        <p:nvSpPr>
          <p:cNvPr id="16" name="Text Placeholder 2">
            <a:extLst>
              <a:ext uri="{FF2B5EF4-FFF2-40B4-BE49-F238E27FC236}">
                <a16:creationId xmlns:a16="http://schemas.microsoft.com/office/drawing/2014/main" id="{5ABEA335-C1F4-497C-A293-CA7793BF93BC}"/>
              </a:ext>
            </a:extLst>
          </p:cNvPr>
          <p:cNvSpPr txBox="1">
            <a:spLocks/>
          </p:cNvSpPr>
          <p:nvPr/>
        </p:nvSpPr>
        <p:spPr bwMode="auto">
          <a:xfrm>
            <a:off x="8418774" y="3367087"/>
            <a:ext cx="330034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1568B"/>
              </a:buClr>
              <a:buChar char="•"/>
              <a:defRPr>
                <a:solidFill>
                  <a:schemeClr val="tx2">
                    <a:lumMod val="75000"/>
                    <a:lumOff val="25000"/>
                  </a:schemeClr>
                </a:solidFill>
                <a:latin typeface="Arial"/>
                <a:ea typeface="+mn-ea"/>
                <a:cs typeface="Arial"/>
              </a:defRPr>
            </a:lvl1pPr>
            <a:lvl2pPr marL="742950" indent="-285750" algn="l" rtl="0" eaLnBrk="0" fontAlgn="base" hangingPunct="0">
              <a:spcBef>
                <a:spcPct val="20000"/>
              </a:spcBef>
              <a:spcAft>
                <a:spcPct val="0"/>
              </a:spcAft>
              <a:buClr>
                <a:srgbClr val="A6A6A6"/>
              </a:buClr>
              <a:buChar char="–"/>
              <a:defRPr sz="1600">
                <a:solidFill>
                  <a:schemeClr val="tx2">
                    <a:lumMod val="65000"/>
                    <a:lumOff val="35000"/>
                  </a:schemeClr>
                </a:solidFill>
                <a:latin typeface="Arial"/>
                <a:ea typeface="+mn-ea"/>
                <a:cs typeface="Arial"/>
              </a:defRPr>
            </a:lvl2pPr>
            <a:lvl3pPr marL="1143000" indent="-228600" algn="l" rtl="0" eaLnBrk="0" fontAlgn="base" hangingPunct="0">
              <a:spcBef>
                <a:spcPct val="20000"/>
              </a:spcBef>
              <a:spcAft>
                <a:spcPct val="0"/>
              </a:spcAft>
              <a:buClr>
                <a:srgbClr val="A6A6A6"/>
              </a:buClr>
              <a:buChar char="•"/>
              <a:defRPr sz="1400">
                <a:solidFill>
                  <a:schemeClr val="tx2">
                    <a:lumMod val="65000"/>
                    <a:lumOff val="35000"/>
                  </a:schemeClr>
                </a:solidFill>
                <a:latin typeface="Arial"/>
                <a:ea typeface="+mn-ea"/>
                <a:cs typeface="Arial"/>
              </a:defRPr>
            </a:lvl3pPr>
            <a:lvl4pPr marL="1600200" indent="-228600" algn="l" rtl="0" eaLnBrk="0" fontAlgn="base" hangingPunct="0">
              <a:spcBef>
                <a:spcPct val="20000"/>
              </a:spcBef>
              <a:spcAft>
                <a:spcPct val="0"/>
              </a:spcAft>
              <a:buClr>
                <a:srgbClr val="A6A6A6"/>
              </a:buClr>
              <a:buChar char="–"/>
              <a:defRPr sz="1200">
                <a:solidFill>
                  <a:schemeClr val="tx2">
                    <a:lumMod val="65000"/>
                    <a:lumOff val="35000"/>
                  </a:schemeClr>
                </a:solidFill>
                <a:latin typeface="Arial"/>
                <a:ea typeface="+mn-ea"/>
                <a:cs typeface="Arial"/>
              </a:defRPr>
            </a:lvl4pPr>
            <a:lvl5pPr marL="2057400" indent="-228600" algn="l" rtl="0" eaLnBrk="0" fontAlgn="base" hangingPunct="0">
              <a:spcBef>
                <a:spcPct val="20000"/>
              </a:spcBef>
              <a:spcAft>
                <a:spcPct val="0"/>
              </a:spcAft>
              <a:buClr>
                <a:srgbClr val="A6A6A6"/>
              </a:buClr>
              <a:buChar char="»"/>
              <a:defRPr sz="1100">
                <a:solidFill>
                  <a:schemeClr val="tx2">
                    <a:lumMod val="65000"/>
                    <a:lumOff val="35000"/>
                  </a:schemeClr>
                </a:solidFill>
                <a:latin typeface="Arial"/>
                <a:ea typeface="+mn-ea"/>
                <a:cs typeface="Arial"/>
              </a:defRPr>
            </a:lvl5pPr>
            <a:lvl6pPr marL="2514600" indent="-228600" algn="l" rtl="0" fontAlgn="base">
              <a:spcBef>
                <a:spcPct val="20000"/>
              </a:spcBef>
              <a:spcAft>
                <a:spcPct val="0"/>
              </a:spcAft>
              <a:buClr>
                <a:srgbClr val="11568B"/>
              </a:buClr>
              <a:buChar char="»"/>
              <a:defRPr sz="1400">
                <a:solidFill>
                  <a:srgbClr val="11568B"/>
                </a:solidFill>
                <a:latin typeface="+mn-lt"/>
                <a:ea typeface="+mn-ea"/>
              </a:defRPr>
            </a:lvl6pPr>
            <a:lvl7pPr marL="2971800" indent="-228600" algn="l" rtl="0" fontAlgn="base">
              <a:spcBef>
                <a:spcPct val="20000"/>
              </a:spcBef>
              <a:spcAft>
                <a:spcPct val="0"/>
              </a:spcAft>
              <a:buClr>
                <a:srgbClr val="11568B"/>
              </a:buClr>
              <a:buChar char="»"/>
              <a:defRPr sz="1400">
                <a:solidFill>
                  <a:srgbClr val="11568B"/>
                </a:solidFill>
                <a:latin typeface="+mn-lt"/>
                <a:ea typeface="+mn-ea"/>
              </a:defRPr>
            </a:lvl7pPr>
            <a:lvl8pPr marL="3429000" indent="-228600" algn="l" rtl="0" fontAlgn="base">
              <a:spcBef>
                <a:spcPct val="20000"/>
              </a:spcBef>
              <a:spcAft>
                <a:spcPct val="0"/>
              </a:spcAft>
              <a:buClr>
                <a:srgbClr val="11568B"/>
              </a:buClr>
              <a:buChar char="»"/>
              <a:defRPr sz="1400">
                <a:solidFill>
                  <a:srgbClr val="11568B"/>
                </a:solidFill>
                <a:latin typeface="+mn-lt"/>
                <a:ea typeface="+mn-ea"/>
              </a:defRPr>
            </a:lvl8pPr>
            <a:lvl9pPr marL="3886200" indent="-228600" algn="l" rtl="0" fontAlgn="base">
              <a:spcBef>
                <a:spcPct val="20000"/>
              </a:spcBef>
              <a:spcAft>
                <a:spcPct val="0"/>
              </a:spcAft>
              <a:buClr>
                <a:srgbClr val="11568B"/>
              </a:buClr>
              <a:buChar char="»"/>
              <a:defRPr sz="1400">
                <a:solidFill>
                  <a:srgbClr val="11568B"/>
                </a:solidFill>
                <a:latin typeface="+mn-lt"/>
                <a:ea typeface="+mn-ea"/>
              </a:defRPr>
            </a:lvl9pPr>
          </a:lstStyle>
          <a:p>
            <a:pPr marL="0" lvl="1">
              <a:spcBef>
                <a:spcPts val="600"/>
              </a:spcBef>
              <a:buClr>
                <a:srgbClr val="00693C"/>
              </a:buClr>
              <a:tabLst>
                <a:tab pos="398463" algn="l"/>
              </a:tabLst>
              <a:defRPr/>
            </a:pPr>
            <a:r>
              <a:rPr lang="en-US" b="1" dirty="0">
                <a:solidFill>
                  <a:schemeClr val="tx1"/>
                </a:solidFill>
                <a:latin typeface="+mn-lt"/>
                <a:ea typeface="Manulife JH Sans Demibold" charset="0"/>
                <a:cs typeface="Manulife JH Sans Demibold" charset="0"/>
              </a:rPr>
              <a:t>We are both an asset manager and developer in most categories.</a:t>
            </a:r>
          </a:p>
          <a:p>
            <a:pPr marL="0" lvl="1">
              <a:spcBef>
                <a:spcPts val="600"/>
              </a:spcBef>
              <a:buClr>
                <a:srgbClr val="00693C"/>
              </a:buClr>
              <a:tabLst>
                <a:tab pos="398463" algn="l"/>
              </a:tabLst>
              <a:defRPr/>
            </a:pPr>
            <a:endParaRPr lang="en-US" b="1" dirty="0">
              <a:solidFill>
                <a:schemeClr val="tx1"/>
              </a:solidFill>
              <a:latin typeface="+mn-lt"/>
              <a:ea typeface="Manulife JH Sans Demibold" charset="0"/>
              <a:cs typeface="Manulife JH Sans Demibold" charset="0"/>
            </a:endParaRPr>
          </a:p>
          <a:p>
            <a:pPr marL="0" lvl="1">
              <a:spcBef>
                <a:spcPts val="600"/>
              </a:spcBef>
              <a:buClr>
                <a:srgbClr val="00693C"/>
              </a:buClr>
              <a:tabLst>
                <a:tab pos="398463" algn="l"/>
              </a:tabLst>
              <a:defRPr/>
            </a:pPr>
            <a:r>
              <a:rPr lang="en-US" b="1" dirty="0">
                <a:solidFill>
                  <a:schemeClr val="tx1"/>
                </a:solidFill>
                <a:latin typeface="+mn-lt"/>
                <a:ea typeface="Manulife JH Sans Demibold" charset="0"/>
                <a:cs typeface="Manulife JH Sans Demibold" charset="0"/>
              </a:rPr>
              <a:t>We believe this makes us a more informed investor and hence, leads to better investment results.  </a:t>
            </a:r>
            <a:endParaRPr lang="en-US" b="1" baseline="30000" dirty="0">
              <a:solidFill>
                <a:schemeClr val="tx1"/>
              </a:solidFill>
              <a:latin typeface="+mn-lt"/>
              <a:ea typeface="Manulife JH Sans Demibold" charset="0"/>
              <a:cs typeface="Manulife JH Sans Demibold" charset="0"/>
            </a:endParaRPr>
          </a:p>
        </p:txBody>
      </p:sp>
    </p:spTree>
    <p:extLst>
      <p:ext uri="{BB962C8B-B14F-4D97-AF65-F5344CB8AC3E}">
        <p14:creationId xmlns:p14="http://schemas.microsoft.com/office/powerpoint/2010/main" val="31681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29068</TotalTime>
  <Words>6775</Words>
  <Application>Microsoft Office PowerPoint</Application>
  <PresentationFormat>Custom</PresentationFormat>
  <Paragraphs>908</Paragraphs>
  <Slides>28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Arial Narrow</vt:lpstr>
      <vt:lpstr>Calibri</vt:lpstr>
      <vt:lpstr>Manulife JH Sans Demibold</vt:lpstr>
      <vt:lpstr>Manulife JH Sans Optimized</vt:lpstr>
      <vt:lpstr>Manulife JH Sans Optimized Ligh</vt:lpstr>
      <vt:lpstr>Manulife JH Sans Regular</vt:lpstr>
      <vt:lpstr>Verdana</vt:lpstr>
      <vt:lpstr>John Hancock layouts</vt:lpstr>
      <vt:lpstr>Protection UL 22 a time-tested protection solution</vt:lpstr>
      <vt:lpstr>What is Protection UL?</vt:lpstr>
      <vt:lpstr>Pay less, get more</vt:lpstr>
      <vt:lpstr>Single pay scenario</vt:lpstr>
      <vt:lpstr>Pay less, get more   </vt:lpstr>
      <vt:lpstr>PUL 22 can be the better option</vt:lpstr>
      <vt:lpstr>Protection UL over the years</vt:lpstr>
      <vt:lpstr>How do we do it?</vt:lpstr>
      <vt:lpstr>How do we do it?</vt:lpstr>
      <vt:lpstr>Alternative Asset Advantage</vt:lpstr>
      <vt:lpstr>Pay less, get more  </vt:lpstr>
      <vt:lpstr>Pay less, get more  </vt:lpstr>
      <vt:lpstr>Premium savings across the board   </vt:lpstr>
      <vt:lpstr>Pay less, get more  </vt:lpstr>
      <vt:lpstr>Pay less, get more  </vt:lpstr>
      <vt:lpstr>Pay less, get more  </vt:lpstr>
      <vt:lpstr>Pay less, get more  </vt:lpstr>
      <vt:lpstr>Pay less, get more   </vt:lpstr>
      <vt:lpstr>Pay less, get more  </vt:lpstr>
      <vt:lpstr>Living Benefits  </vt:lpstr>
      <vt:lpstr>Living benefits  </vt:lpstr>
      <vt:lpstr>New CVE rider</vt:lpstr>
      <vt:lpstr>Pay less, get more</vt:lpstr>
      <vt:lpstr>Pay less, get more</vt:lpstr>
      <vt:lpstr>Pay less, get more</vt:lpstr>
      <vt:lpstr>John Hancock advantage</vt:lpstr>
      <vt:lpstr>PowerPoint Presentation</vt:lpstr>
      <vt:lpstr>PowerPoint Presentation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Lauren Carlson</cp:lastModifiedBy>
  <cp:revision>689</cp:revision>
  <dcterms:created xsi:type="dcterms:W3CDTF">2015-03-19T18:06:20Z</dcterms:created>
  <dcterms:modified xsi:type="dcterms:W3CDTF">2023-04-04T14:41:16Z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acae50-8664-4348-9679-c152a3e110b1_Enabled">
    <vt:lpwstr>true</vt:lpwstr>
  </property>
  <property fmtid="{D5CDD505-2E9C-101B-9397-08002B2CF9AE}" pid="3" name="MSIP_Label_05acae50-8664-4348-9679-c152a3e110b1_SetDate">
    <vt:lpwstr>2023-04-04T14:41:15Z</vt:lpwstr>
  </property>
  <property fmtid="{D5CDD505-2E9C-101B-9397-08002B2CF9AE}" pid="4" name="MSIP_Label_05acae50-8664-4348-9679-c152a3e110b1_Method">
    <vt:lpwstr>Privileged</vt:lpwstr>
  </property>
  <property fmtid="{D5CDD505-2E9C-101B-9397-08002B2CF9AE}" pid="5" name="MSIP_Label_05acae50-8664-4348-9679-c152a3e110b1_Name">
    <vt:lpwstr>HIGHLY CONFIDENTIAL</vt:lpwstr>
  </property>
  <property fmtid="{D5CDD505-2E9C-101B-9397-08002B2CF9AE}" pid="6" name="MSIP_Label_05acae50-8664-4348-9679-c152a3e110b1_SiteId">
    <vt:lpwstr>5d3e2773-e07f-4432-a630-1a0f68a28a05</vt:lpwstr>
  </property>
  <property fmtid="{D5CDD505-2E9C-101B-9397-08002B2CF9AE}" pid="7" name="MSIP_Label_05acae50-8664-4348-9679-c152a3e110b1_ActionId">
    <vt:lpwstr>d71b28c5-8a63-4ae7-8935-90e99f7d0719</vt:lpwstr>
  </property>
  <property fmtid="{D5CDD505-2E9C-101B-9397-08002B2CF9AE}" pid="8" name="MSIP_Label_05acae50-8664-4348-9679-c152a3e110b1_ContentBits">
    <vt:lpwstr>2</vt:lpwstr>
  </property>
</Properties>
</file>