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5"/>
  </p:notesMasterIdLst>
  <p:handoutMasterIdLst>
    <p:handoutMasterId r:id="rId36"/>
  </p:handoutMasterIdLst>
  <p:sldIdLst>
    <p:sldId id="258" r:id="rId5"/>
    <p:sldId id="909" r:id="rId6"/>
    <p:sldId id="259" r:id="rId7"/>
    <p:sldId id="260" r:id="rId8"/>
    <p:sldId id="282" r:id="rId9"/>
    <p:sldId id="261" r:id="rId10"/>
    <p:sldId id="281" r:id="rId11"/>
    <p:sldId id="264" r:id="rId12"/>
    <p:sldId id="304" r:id="rId13"/>
    <p:sldId id="305" r:id="rId14"/>
    <p:sldId id="265" r:id="rId15"/>
    <p:sldId id="266" r:id="rId16"/>
    <p:sldId id="286" r:id="rId17"/>
    <p:sldId id="289" r:id="rId18"/>
    <p:sldId id="290" r:id="rId19"/>
    <p:sldId id="291" r:id="rId20"/>
    <p:sldId id="292" r:id="rId21"/>
    <p:sldId id="267" r:id="rId22"/>
    <p:sldId id="293" r:id="rId23"/>
    <p:sldId id="288" r:id="rId24"/>
    <p:sldId id="294" r:id="rId25"/>
    <p:sldId id="268" r:id="rId26"/>
    <p:sldId id="269" r:id="rId27"/>
    <p:sldId id="295" r:id="rId28"/>
    <p:sldId id="287" r:id="rId29"/>
    <p:sldId id="296" r:id="rId30"/>
    <p:sldId id="297" r:id="rId31"/>
    <p:sldId id="301" r:id="rId32"/>
    <p:sldId id="298" r:id="rId33"/>
    <p:sldId id="302" r:id="rId34"/>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7" userDrawn="1">
          <p15:clr>
            <a:srgbClr val="A4A3A4"/>
          </p15:clr>
        </p15:guide>
        <p15:guide id="2" pos="277" userDrawn="1">
          <p15:clr>
            <a:srgbClr val="A4A3A4"/>
          </p15:clr>
        </p15:guide>
        <p15:guide id="3" orient="horz" pos="1382" userDrawn="1">
          <p15:clr>
            <a:srgbClr val="A4A3A4"/>
          </p15:clr>
        </p15:guide>
        <p15:guide id="4" orient="horz" pos="1702" userDrawn="1">
          <p15:clr>
            <a:srgbClr val="A4A3A4"/>
          </p15:clr>
        </p15:guide>
        <p15:guide id="5" orient="horz" pos="1914" userDrawn="1">
          <p15:clr>
            <a:srgbClr val="A4A3A4"/>
          </p15:clr>
        </p15:guide>
        <p15:guide id="6" pos="400" userDrawn="1">
          <p15:clr>
            <a:srgbClr val="A4A3A4"/>
          </p15:clr>
        </p15:guide>
        <p15:guide id="7" orient="horz" pos="13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6"/>
    <a:srgbClr val="0069B3"/>
    <a:srgbClr val="D0661F"/>
    <a:srgbClr val="529A47"/>
    <a:srgbClr val="1F355E"/>
    <a:srgbClr val="0069B4"/>
    <a:srgbClr val="6C2365"/>
    <a:srgbClr val="D61E58"/>
    <a:srgbClr val="EE0000"/>
    <a:srgbClr val="E137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5" autoAdjust="0"/>
    <p:restoredTop sz="85202" autoAdjust="0"/>
  </p:normalViewPr>
  <p:slideViewPr>
    <p:cSldViewPr snapToGrid="0" snapToObjects="1">
      <p:cViewPr>
        <p:scale>
          <a:sx n="110" d="100"/>
          <a:sy n="110" d="100"/>
        </p:scale>
        <p:origin x="144" y="312"/>
      </p:cViewPr>
      <p:guideLst>
        <p:guide orient="horz" pos="647"/>
        <p:guide pos="277"/>
        <p:guide orient="horz" pos="1382"/>
        <p:guide orient="horz" pos="1702"/>
        <p:guide orient="horz" pos="1914"/>
        <p:guide pos="400"/>
        <p:guide orient="horz" pos="1332"/>
      </p:guideLst>
    </p:cSldViewPr>
  </p:slideViewPr>
  <p:outlineViewPr>
    <p:cViewPr>
      <p:scale>
        <a:sx n="33" d="100"/>
        <a:sy n="33" d="100"/>
      </p:scale>
      <p:origin x="0" y="0"/>
    </p:cViewPr>
  </p:outlineViewPr>
  <p:notesTextViewPr>
    <p:cViewPr>
      <p:scale>
        <a:sx n="100" d="100"/>
        <a:sy n="100" d="100"/>
      </p:scale>
      <p:origin x="0" y="-1072"/>
    </p:cViewPr>
  </p:notesTextViewPr>
  <p:sorterViewPr>
    <p:cViewPr>
      <p:scale>
        <a:sx n="140" d="100"/>
        <a:sy n="140" d="100"/>
      </p:scale>
      <p:origin x="0" y="0"/>
    </p:cViewPr>
  </p:sorterViewPr>
  <p:notesViewPr>
    <p:cSldViewPr snapToGrid="0">
      <p:cViewPr>
        <p:scale>
          <a:sx n="120" d="100"/>
          <a:sy n="120" d="100"/>
        </p:scale>
        <p:origin x="2168" y="-2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18189EF-28F7-2B4D-9F8D-8C146237585D}" type="datetimeFigureOut">
              <a:rPr lang="en-US" smtClean="0"/>
              <a:t>8/16/22</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18A180E-4FB0-D346-9593-FB2251E33FAE}" type="slidenum">
              <a:rPr lang="en-US" smtClean="0"/>
              <a:t>‹#›</a:t>
            </a:fld>
            <a:endParaRPr lang="en-US" dirty="0"/>
          </a:p>
        </p:txBody>
      </p:sp>
    </p:spTree>
    <p:extLst>
      <p:ext uri="{BB962C8B-B14F-4D97-AF65-F5344CB8AC3E}">
        <p14:creationId xmlns:p14="http://schemas.microsoft.com/office/powerpoint/2010/main" val="62227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7D806FB-E9AC-9C45-B0C5-F68F355E0D15}" type="datetimeFigureOut">
              <a:rPr lang="en-US" smtClean="0"/>
              <a:t>8/16/22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B5E336D-5138-4F47-858D-FA78D87F2E6A}" type="slidenum">
              <a:rPr lang="en-US" smtClean="0"/>
              <a:t>‹#›</a:t>
            </a:fld>
            <a:endParaRPr lang="en-US" dirty="0"/>
          </a:p>
        </p:txBody>
      </p:sp>
    </p:spTree>
    <p:extLst>
      <p:ext uri="{BB962C8B-B14F-4D97-AF65-F5344CB8AC3E}">
        <p14:creationId xmlns:p14="http://schemas.microsoft.com/office/powerpoint/2010/main" val="4220397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rs.gov/businesses/small-businesses-self-employed/estate-gift-tax-treaties-internationa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8EF7A-4C72-4AC9-9A42-F36D4296E173}" type="slidenum">
              <a:rPr lang="en-US" smtClean="0"/>
              <a:t>1</a:t>
            </a:fld>
            <a:endParaRPr lang="en-US" dirty="0"/>
          </a:p>
        </p:txBody>
      </p:sp>
    </p:spTree>
    <p:extLst>
      <p:ext uri="{BB962C8B-B14F-4D97-AF65-F5344CB8AC3E}">
        <p14:creationId xmlns:p14="http://schemas.microsoft.com/office/powerpoint/2010/main" val="62252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3531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362" y="4421187"/>
            <a:ext cx="6198781" cy="4733445"/>
          </a:xfrm>
        </p:spPr>
        <p:txBody>
          <a:bodyPr/>
          <a:lstStyle/>
          <a:p>
            <a:pPr>
              <a:spcAft>
                <a:spcPts val="600"/>
              </a:spcAft>
            </a:pPr>
            <a:r>
              <a:rPr lang="en-US" sz="1000" dirty="0"/>
              <a:t>For U.S. gift and estate tax </a:t>
            </a:r>
            <a:r>
              <a:rPr lang="en-US" sz="1000" kern="1200" dirty="0">
                <a:solidFill>
                  <a:schemeClr val="tx1"/>
                </a:solidFill>
                <a:latin typeface="+mn-lt"/>
                <a:ea typeface="+mn-ea"/>
                <a:cs typeface="+mn-cs"/>
              </a:rPr>
              <a:t>("transfer taxes") </a:t>
            </a:r>
            <a:r>
              <a:rPr lang="en-US" sz="1000" dirty="0"/>
              <a:t>purposes, lack of proper planning could result in the client paying otherwise avoidable taxes. Some of the issues of concern include:</a:t>
            </a:r>
          </a:p>
          <a:p>
            <a:r>
              <a:rPr lang="en-US" sz="1000" b="1" dirty="0"/>
              <a:t>Obtaining U.S. Resident Status</a:t>
            </a:r>
          </a:p>
          <a:p>
            <a:pPr>
              <a:spcAft>
                <a:spcPts val="600"/>
              </a:spcAft>
            </a:pPr>
            <a:r>
              <a:rPr lang="en-US" sz="1000" dirty="0"/>
              <a:t>If a foreign national qualifies as a Resident Alien for U.S. gift and estate tax purposes, he or she will generally be taxed on transfers in essentially the same manner as would a U.S. citizen—that is, the person would be subject to U.S. transfer taxes on the transfer of all assets, wherever located. </a:t>
            </a:r>
          </a:p>
          <a:p>
            <a:pPr>
              <a:spcAft>
                <a:spcPts val="600"/>
              </a:spcAft>
            </a:pPr>
            <a:r>
              <a:rPr lang="en-US" sz="1000" dirty="0"/>
              <a:t>Foreign nationals who are Non-Resident Aliens are subject to taxes only on transfers involving property that is deemed to be located in the U.S. Because of this difference in tax treatment, it is important for current Non-Resident Aliens to obtain proper tax advice if they are considering becoming U.S. residents.</a:t>
            </a:r>
          </a:p>
          <a:p>
            <a:pPr>
              <a:spcAft>
                <a:spcPts val="600"/>
              </a:spcAft>
            </a:pPr>
            <a:r>
              <a:rPr lang="en-US" sz="1000" dirty="0"/>
              <a:t>Generally, a married couple may make unlimited gifts between spouses—during life or upon death—on a federal gift and estate tax-free basis. This tax advantage is known as the unlimited marital deduction. However, only</a:t>
            </a:r>
            <a:r>
              <a:rPr lang="en-US" sz="1000" baseline="0" dirty="0"/>
              <a:t> </a:t>
            </a:r>
            <a:r>
              <a:rPr lang="en-US" sz="1000" dirty="0"/>
              <a:t>transfers to U.S. citizen spouses will qualify for the deduction. Consequently, married couples</a:t>
            </a:r>
            <a:r>
              <a:rPr lang="en-US" sz="1000" baseline="0" dirty="0"/>
              <a:t> </a:t>
            </a:r>
            <a:r>
              <a:rPr lang="en-US" sz="1000" dirty="0"/>
              <a:t>with at least one non-U.S. citizen spouse</a:t>
            </a:r>
            <a:r>
              <a:rPr lang="en-US" sz="1000" baseline="0" dirty="0"/>
              <a:t> </a:t>
            </a:r>
            <a:r>
              <a:rPr lang="en-US" sz="1000" dirty="0"/>
              <a:t>may consider engaging in special planning if their estate is large enough to trigger estate tax liability; any estate tax bill that may be due upon the death of the first spouse to die must generally be paid in cash within nine months of death. </a:t>
            </a:r>
          </a:p>
          <a:p>
            <a:pPr>
              <a:spcAft>
                <a:spcPts val="600"/>
              </a:spcAft>
            </a:pPr>
            <a:r>
              <a:rPr lang="en-US" sz="1000" dirty="0"/>
              <a:t>Furthermore, lifetime gifting strategies between such spouses must consider these and other limitations that apply to non-U.S. citizens. For example, assets owned by spouses as joint tenants will not be treated as being owned 50% by each spouse. In other words, the entire value of the jointly-owned property will be included in the estate of the U.S. citizen if he/she is the first to die, unless the non-U.S. citizen surviving spouse can demonstrate that he/she contributed to the purchase price. The effects of these rules should also be addressed in such a couple’s comprehensive estate plan.</a:t>
            </a:r>
          </a:p>
          <a:p>
            <a:r>
              <a:rPr lang="en-US" sz="1000" b="1" dirty="0"/>
              <a:t>Liquidity to Pay U.S. Estate Taxes</a:t>
            </a:r>
          </a:p>
          <a:p>
            <a:pPr>
              <a:spcAft>
                <a:spcPts val="600"/>
              </a:spcAft>
            </a:pPr>
            <a:r>
              <a:rPr lang="en-US" sz="1000" dirty="0"/>
              <a:t>Like high-net-worth U.S. citizens, wealthy foreign nationals can also face substantial estate taxes. This issue is magnified for Non-Resident Aliens who have U.S. assets, because the low estate tax credit available to them considerably lessens the amount of assets that can be shielded from U.S. estate taxes. Since estate taxes are generally due nine months after the date of an individual’s death, it is important to plan for payment of this tax bill, especially if the client’s assets are mostly illiquid. Life insurance can be a viable option to provide this liquidity. </a:t>
            </a:r>
          </a:p>
          <a:p>
            <a:pPr>
              <a:spcAft>
                <a:spcPts val="600"/>
              </a:spcAft>
            </a:pPr>
            <a:endParaRPr lang="en-US" sz="10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2915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887912"/>
          </a:xfrm>
        </p:spPr>
        <p:txBody>
          <a:bodyPr/>
          <a:lstStyle/>
          <a:p>
            <a:r>
              <a:rPr lang="en-US" b="1" dirty="0"/>
              <a:t>U.S. Tax Treaties with Foreign Countries</a:t>
            </a:r>
          </a:p>
          <a:p>
            <a:r>
              <a:rPr lang="en-US" dirty="0"/>
              <a:t>Before further discussion of general U.S. transfer tax rules relating to foreign nationals, it is necessary to understand the precedence that tax treaties between foreign countries and the United States take over general U.S. gift and estate tax rules. In other words, a gift and/or estate tax treaty with the country of the foreign national’s citizenship may preempt the general rules discussed in this course. Therefore, it is of utmost importance to determine if such a treaty exists with the client’s country of citizenship and/or residency.</a:t>
            </a:r>
          </a:p>
          <a:p>
            <a:endParaRPr lang="en-US" dirty="0"/>
          </a:p>
          <a:p>
            <a:r>
              <a:rPr lang="en-US" dirty="0"/>
              <a:t>Planning is made easier by the fact that the U.S. has a fairly small number of estate and/or gift tax treaties. Currently, the U.S. has approximately seven gift tax and 15 estate tax treaties with other countries compared to the approximately 68 income tax treaties the U.S. has with other countries. Some examples of countries with which the U.S. currently has a gift tax treaty are: Australia, Austria, Denmark, France, Germany, Japan,</a:t>
            </a:r>
            <a:r>
              <a:rPr lang="en-US" baseline="0" dirty="0"/>
              <a:t> </a:t>
            </a:r>
            <a:r>
              <a:rPr lang="en-US" dirty="0"/>
              <a:t>and the United Kingdom.</a:t>
            </a:r>
          </a:p>
          <a:p>
            <a:endParaRPr lang="en-US" dirty="0"/>
          </a:p>
          <a:p>
            <a:r>
              <a:rPr lang="en-US" dirty="0"/>
              <a:t>Some examples of countries with which the U.S. currently has an estate tax treaty are: Australia, Austria, Canada, Denmark, Finland, France, Germany, Greece, Ireland, Italy, Japan, Netherlands, South Africa, Switzerland, and the United Kingdom.</a:t>
            </a:r>
          </a:p>
          <a:p>
            <a:endParaRPr lang="en-US" dirty="0"/>
          </a:p>
          <a:p>
            <a:endParaRPr lang="en-US" dirty="0"/>
          </a:p>
          <a:p>
            <a:r>
              <a:rPr lang="en-US" dirty="0">
                <a:hlinkClick r:id="rId3"/>
              </a:rPr>
              <a:t>https://www.irs.gov/businesses/small-businesses-self-employed/estate-gift-tax-treaties-international</a:t>
            </a:r>
            <a:endParaRPr lang="en-US" dirty="0"/>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5198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 shows </a:t>
            </a:r>
            <a:r>
              <a:rPr lang="en-US" dirty="0"/>
              <a:t>the difference in estate tax treatment for Resident Aliens vs. Non-Resident Aliens. Generally, only a Non-Resident Alien’s assets which are considered located in the U.S. will be subject to federal estate tax. It should be noted that U.S. </a:t>
            </a:r>
            <a:r>
              <a:rPr lang="en-US" i="1" dirty="0"/>
              <a:t>sitused </a:t>
            </a:r>
            <a:r>
              <a:rPr lang="en-US" dirty="0"/>
              <a:t>property includes some intangible property such as stock in a U.S. corporation. Furthermore, due to the very low estate tax exemption available to Non-Resident Aliens, they may face substantial estate tax liability on transfers of this property. Life insurance can be a viable option to provide the liquidity necessary to pay this estate tax bill.</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smtClean="0"/>
              <a:pPr/>
              <a:t>13</a:t>
            </a:fld>
            <a:endParaRPr lang="en-US" dirty="0"/>
          </a:p>
        </p:txBody>
      </p:sp>
    </p:spTree>
    <p:extLst>
      <p:ext uri="{BB962C8B-B14F-4D97-AF65-F5344CB8AC3E}">
        <p14:creationId xmlns:p14="http://schemas.microsoft.com/office/powerpoint/2010/main" val="226612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value of her estate for U.S.</a:t>
            </a:r>
            <a:r>
              <a:rPr lang="en-US" b="1" baseline="0" dirty="0"/>
              <a:t> </a:t>
            </a:r>
            <a:r>
              <a:rPr lang="en-US" b="1" dirty="0"/>
              <a:t>tax purposes?</a:t>
            </a:r>
          </a:p>
          <a:p>
            <a:r>
              <a:rPr lang="en-US" dirty="0"/>
              <a:t>For illustrative purposes, consider the U.S. estate tax consequences for Maria, a Mexican citizen with a green card. You will notice that she has a total net worth of $30 million in assets located in three different countries. Considering the different estate tax rules which apply to Resident Aliens and Non-Resident Aliens, what is the value of Maria’s estate for U.S. tax purposes? </a:t>
            </a:r>
          </a:p>
          <a:p>
            <a:endParaRPr lang="en-US" dirty="0"/>
          </a:p>
          <a:p>
            <a:r>
              <a:rPr lang="en-US" dirty="0"/>
              <a:t>It depends. The answer to this question hinges on whether or not Maria is classified as a Resident Alien living indefinitely in the U.S. or a Non-Resident Alien. If Maria is a Resident Alien, then she will be taxed essentially the same as a U.S. citizen for estate</a:t>
            </a:r>
            <a:r>
              <a:rPr lang="en-US" baseline="0" dirty="0"/>
              <a:t> </a:t>
            </a:r>
            <a:r>
              <a:rPr lang="en-US" dirty="0"/>
              <a:t>tax purposes. In other words, all $30 million of her worldwide assets will be subject to U.S. estate tax but with an exemption of $12.06 million (in 2022) in property value from the estate tax. However, if Maria is classified as a Non-Resident Alien, then only the assets deemed to be located in the U.S. will be subject to estate tax. She will be allowed a U.S. estate tax credit of $13,000, which will shield only the first $60,000 of her estate from estate taxes.</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6583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further clarification regarding the importance of estate-planning for Non-Resident Aliens, consider the estate tax consequences for the estate of Ricardo </a:t>
            </a:r>
            <a:r>
              <a:rPr lang="it-IT" dirty="0"/>
              <a:t>Montalbano, a Brazilian national and Non-Resident </a:t>
            </a:r>
            <a:r>
              <a:rPr lang="en-US" dirty="0"/>
              <a:t>Alien. Ricardo has $10 million in U.S. property and investments and has done absolutely no estate planning to minimize his exposure to U.S. estate tax.</a:t>
            </a:r>
          </a:p>
          <a:p>
            <a:endParaRPr lang="en-US" dirty="0"/>
          </a:p>
          <a:p>
            <a:r>
              <a:rPr lang="en-US" dirty="0"/>
              <a:t>Ricardo dies in 2019, when the estate tax law provides for a 40% top tax rate. The tentative federal estate taxes due are $3,945,800. To offset these taxes, Ricardo only has a $13,000 credit, which leaves a net estate tax bill of $3,932,800 and net U.S. assets of $6,067,200. U.S. estate taxes have eroded Ricardo’s U.S. estate by 39%.</a:t>
            </a:r>
            <a:endParaRPr lang="en-US" dirty="0">
              <a:ea typeface="ＭＳ Ｐゴシック" pitchFamily="-110" charset="-128"/>
            </a:endParaRP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47109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140" y="4421187"/>
            <a:ext cx="6283841" cy="4659017"/>
          </a:xfrm>
        </p:spPr>
        <p:txBody>
          <a:bodyPr/>
          <a:lstStyle/>
          <a:p>
            <a:r>
              <a:rPr lang="en-US" sz="1100" b="1" dirty="0"/>
              <a:t>Resident Aliens</a:t>
            </a:r>
            <a:endParaRPr lang="en-US" sz="1100" dirty="0"/>
          </a:p>
          <a:p>
            <a:pPr>
              <a:spcAft>
                <a:spcPts val="600"/>
              </a:spcAft>
            </a:pPr>
            <a:r>
              <a:rPr lang="en-US" sz="1100" dirty="0"/>
              <a:t>A Resident Alien is subject to gift tax for any gifts made of worldwide property and is taxed essentially the same as a U.S. citizen for gift tax purposes. In other words, a Resident Alien can take advantage of the annual gift tax exclusion and lifetime gift and estate tax exemptions if applicable to his or her tax situation.</a:t>
            </a:r>
          </a:p>
          <a:p>
            <a:r>
              <a:rPr lang="en-US" sz="1100" b="1" dirty="0"/>
              <a:t>Non-Resident Aliens</a:t>
            </a:r>
            <a:endParaRPr lang="en-US" sz="1100" dirty="0"/>
          </a:p>
          <a:p>
            <a:pPr>
              <a:spcAft>
                <a:spcPts val="600"/>
              </a:spcAft>
            </a:pPr>
            <a:r>
              <a:rPr lang="en-US" sz="1100" dirty="0"/>
              <a:t>A Non-Resident Alien is only subject to gift tax when gifting either real property or tangible personal property located in the United States at the time of the gift. Therefore, the physical location of the property at the time the gift is made determines whether the property is subject to U.S. gift taxes.</a:t>
            </a:r>
          </a:p>
          <a:p>
            <a:r>
              <a:rPr lang="en-US" sz="1100" dirty="0"/>
              <a:t>Examples of tangible personal property include:</a:t>
            </a:r>
          </a:p>
          <a:p>
            <a:r>
              <a:rPr lang="en-US" sz="1100" dirty="0"/>
              <a:t>Cash</a:t>
            </a:r>
          </a:p>
          <a:p>
            <a:r>
              <a:rPr lang="en-US" sz="1100" dirty="0"/>
              <a:t>Jewelry</a:t>
            </a:r>
          </a:p>
          <a:p>
            <a:r>
              <a:rPr lang="en-US" sz="1100" dirty="0"/>
              <a:t>Paintings</a:t>
            </a:r>
          </a:p>
          <a:p>
            <a:pPr>
              <a:spcAft>
                <a:spcPts val="600"/>
              </a:spcAft>
            </a:pPr>
            <a:r>
              <a:rPr lang="en-US" sz="1100" dirty="0"/>
              <a:t>Automobiles</a:t>
            </a:r>
          </a:p>
          <a:p>
            <a:pPr>
              <a:spcAft>
                <a:spcPts val="600"/>
              </a:spcAft>
            </a:pPr>
            <a:r>
              <a:rPr lang="en-US" sz="1100" dirty="0"/>
              <a:t>However, a gift of intangible property by a Non-Resident Alien is not subject to U.S. gift taxes even if the property is situated in the U.S.</a:t>
            </a:r>
            <a:r>
              <a:rPr lang="en-US" sz="1100" baseline="30000" dirty="0"/>
              <a:t>4</a:t>
            </a:r>
            <a:r>
              <a:rPr lang="en-US" sz="1100" dirty="0"/>
              <a:t>  </a:t>
            </a:r>
          </a:p>
          <a:p>
            <a:pPr>
              <a:spcAft>
                <a:spcPts val="600"/>
              </a:spcAft>
            </a:pPr>
            <a:r>
              <a:rPr lang="en-US" sz="1100" dirty="0"/>
              <a:t>Though annual gift tax exclusions of $16,000 are allowed for non-spousal gifts made by Non-Resident Aliens, they cannot gift split.</a:t>
            </a:r>
            <a:r>
              <a:rPr lang="en-US" sz="1100" baseline="30000" dirty="0"/>
              <a:t>5</a:t>
            </a:r>
            <a:r>
              <a:rPr lang="en-US" sz="1100" dirty="0"/>
              <a:t> Gift splitting is only allowed if both spouses are either U.S. citizens or Resident Aliens. Furthermore, since the unlimited marital deduction is not available, an increased annual exclusion amount—sometimes referred to as a “super” annual exclusion—is provided for present interest gifts to a non-U.S. citizen spouse who otherwise would have qualified for the marital deduction.</a:t>
            </a:r>
            <a:r>
              <a:rPr lang="en-US" sz="1100" baseline="30000" dirty="0"/>
              <a:t>6</a:t>
            </a:r>
            <a:r>
              <a:rPr lang="en-US" sz="1100" dirty="0"/>
              <a:t> For 2022, this exclusion amount is $164,000 and is adjusted periodically for inflation.</a:t>
            </a:r>
            <a:r>
              <a:rPr lang="en-US" sz="1100" baseline="30000" dirty="0"/>
              <a:t>7</a:t>
            </a:r>
            <a:endParaRPr lang="en-US" sz="1100" dirty="0"/>
          </a:p>
          <a:p>
            <a:pPr>
              <a:spcBef>
                <a:spcPts val="600"/>
              </a:spcBef>
            </a:pPr>
            <a:r>
              <a:rPr lang="en-US" sz="900" baseline="30000" dirty="0"/>
              <a:t>4</a:t>
            </a:r>
            <a:r>
              <a:rPr lang="en-US" sz="900" dirty="0"/>
              <a:t>IRC § 2501(a)(2)</a:t>
            </a:r>
          </a:p>
          <a:p>
            <a:r>
              <a:rPr lang="en-US" sz="900" baseline="30000" dirty="0"/>
              <a:t>5</a:t>
            </a:r>
            <a:r>
              <a:rPr lang="en-US" sz="900" dirty="0"/>
              <a:t>IRC § 2503(b); IRC § 2513(a)(1)</a:t>
            </a:r>
          </a:p>
          <a:p>
            <a:r>
              <a:rPr lang="en-US" sz="900" baseline="30000" dirty="0"/>
              <a:t>6</a:t>
            </a:r>
            <a:r>
              <a:rPr lang="en-US" sz="900" dirty="0"/>
              <a:t>IRC § 2523(</a:t>
            </a:r>
            <a:r>
              <a:rPr lang="en-US" sz="900" dirty="0" err="1"/>
              <a:t>i</a:t>
            </a:r>
            <a:r>
              <a:rPr lang="en-US" sz="900" dirty="0"/>
              <a:t>)(2)</a:t>
            </a:r>
          </a:p>
          <a:p>
            <a:r>
              <a:rPr lang="en-US" sz="900" baseline="30000" dirty="0"/>
              <a:t>7</a:t>
            </a:r>
            <a:r>
              <a:rPr lang="en-US" sz="900" dirty="0"/>
              <a:t>Rev. Proc. 2014-61, Sec. 3.35(2)</a:t>
            </a:r>
          </a:p>
          <a:p>
            <a:endParaRPr lang="en-US" sz="105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30194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242" y="4274288"/>
            <a:ext cx="6337005" cy="5034811"/>
          </a:xfrm>
        </p:spPr>
        <p:txBody>
          <a:bodyPr/>
          <a:lstStyle/>
          <a:p>
            <a:pPr>
              <a:spcAft>
                <a:spcPts val="600"/>
              </a:spcAft>
            </a:pPr>
            <a:r>
              <a:rPr lang="en-US" sz="900" dirty="0"/>
              <a:t>For Non-Resident Aliens, U.S. gift and estate taxes only apply to property that is situated in the U.S.—in other words, to “U.S. situs property.” However, gift tax situs rules are different than estate tax rules. In other words, there are types of properties that are deemed to be U.S. situs property for estate tax purposes, but not for gift tax purposes. The disparities among these situs rules provide unique planning opportunities for the Non-Resident Alien client. For example, consider the situs rules as they pertain to the following assets:</a:t>
            </a:r>
          </a:p>
          <a:p>
            <a:r>
              <a:rPr lang="en-US" sz="900" b="1" dirty="0"/>
              <a:t>Ownership Interest of Life Insurance Policy—Life Insurance Policy on Own Life</a:t>
            </a:r>
            <a:endParaRPr lang="en-US" sz="900" dirty="0"/>
          </a:p>
          <a:p>
            <a:r>
              <a:rPr lang="en-US" sz="900" u="sng" dirty="0"/>
              <a:t>Estate Tax</a:t>
            </a:r>
            <a:endParaRPr lang="en-US" sz="900" dirty="0"/>
          </a:p>
          <a:p>
            <a:pPr>
              <a:spcAft>
                <a:spcPts val="600"/>
              </a:spcAft>
            </a:pPr>
            <a:r>
              <a:rPr lang="en-US" sz="900" dirty="0"/>
              <a:t>Unlike a U.S. citizen, a Non-Resident Alien may individually own a life insurance policy insuring his or her own life and the death benefit will not be subject to U.S. estate tax.</a:t>
            </a:r>
            <a:r>
              <a:rPr lang="en-US" sz="900" baseline="30000" dirty="0"/>
              <a:t>8</a:t>
            </a:r>
            <a:r>
              <a:rPr lang="en-US" sz="900" dirty="0"/>
              <a:t> This treatment is available regardless of where the issuing insurance company is located and without regard to the location of the beneficiary. </a:t>
            </a:r>
          </a:p>
          <a:p>
            <a:pPr>
              <a:spcAft>
                <a:spcPts val="600"/>
              </a:spcAft>
            </a:pPr>
            <a:r>
              <a:rPr lang="en-US" sz="900" dirty="0"/>
              <a:t>In other words, a Non-Resident Alien with a $10 million U.S.-based estate may individually own a $5 million policy insuring his own life without incurring negative estate tax consequences.  Unlike a U.S. citizen, the value of a Non-Resident Alien’s taxable</a:t>
            </a:r>
            <a:r>
              <a:rPr lang="en-US" sz="900" i="1" dirty="0"/>
              <a:t> estate will not expand from $10 million to $15 million. Rather, the value of the U.S. taxable estate will remain at $10 million.</a:t>
            </a:r>
            <a:endParaRPr lang="en-US" sz="900" dirty="0"/>
          </a:p>
          <a:p>
            <a:r>
              <a:rPr lang="en-US" sz="900" i="1" u="sng" dirty="0"/>
              <a:t>Gift Tax</a:t>
            </a:r>
            <a:endParaRPr lang="en-US" sz="900" dirty="0"/>
          </a:p>
          <a:p>
            <a:pPr>
              <a:spcAft>
                <a:spcPts val="600"/>
              </a:spcAft>
            </a:pPr>
            <a:r>
              <a:rPr lang="en-US" sz="900" i="1" dirty="0"/>
              <a:t>A life insurance policy owned by and insuring the life of a Non-Resident Alien will not be subject to U.S. gift tax. It will also not be subject to three-year lookback if the donor dies within three years of giving the life insurance policy to another.</a:t>
            </a:r>
            <a:endParaRPr lang="en-US" sz="900" dirty="0"/>
          </a:p>
          <a:p>
            <a:r>
              <a:rPr lang="en-US" sz="900" b="1" i="1" dirty="0"/>
              <a:t>Life Insurance Policy on Life of Another</a:t>
            </a:r>
            <a:endParaRPr lang="en-US" sz="900" dirty="0"/>
          </a:p>
          <a:p>
            <a:r>
              <a:rPr lang="en-US" sz="900" i="1" u="sng" dirty="0"/>
              <a:t>Estate Tax</a:t>
            </a:r>
            <a:endParaRPr lang="en-US" sz="900" dirty="0"/>
          </a:p>
          <a:p>
            <a:pPr>
              <a:spcAft>
                <a:spcPts val="600"/>
              </a:spcAft>
            </a:pPr>
            <a:r>
              <a:rPr lang="en-US" sz="900" i="1" dirty="0"/>
              <a:t>There is no definitive rule regarding a Non-Resident Alien’s ownership of a life policy insuring the life of another, whether a resident or non-resident. As such, there is a question as to whether the unmatured contract is deemed located in the U.S. for estate tax purposes. The situs </a:t>
            </a:r>
            <a:r>
              <a:rPr lang="en-US" sz="900" dirty="0"/>
              <a:t>rule dictates that the location of the policy for U.S. estate tax purposes will depend on the location of the issuer of the policy. In other words, the answer hinges on w</a:t>
            </a:r>
            <a:r>
              <a:rPr lang="en-US" sz="900" i="1" dirty="0"/>
              <a:t>hether the insurer is domestic or alien.</a:t>
            </a:r>
            <a:endParaRPr lang="en-US" sz="900" dirty="0"/>
          </a:p>
          <a:p>
            <a:r>
              <a:rPr lang="en-US" sz="900" i="1" u="sng" dirty="0"/>
              <a:t>Gift Tax</a:t>
            </a:r>
            <a:endParaRPr lang="en-US" sz="900" dirty="0"/>
          </a:p>
          <a:p>
            <a:pPr>
              <a:spcAft>
                <a:spcPts val="600"/>
              </a:spcAft>
            </a:pPr>
            <a:r>
              <a:rPr lang="en-US" sz="900" i="1" dirty="0"/>
              <a:t>Although exempt from gift taxes, a gift of a life insurance policy issued on his life by a U.S. life insurance company by the insured Non-Resident Alien made within three years of his or her death may result in the value of the policy being included in his or her gross estate for estate tax purposes, as is the case when a gift is made by a U.S. citizen or resident.</a:t>
            </a:r>
            <a:endParaRPr lang="en-US" sz="900" dirty="0"/>
          </a:p>
          <a:p>
            <a:pPr>
              <a:spcAft>
                <a:spcPts val="600"/>
              </a:spcAft>
            </a:pPr>
            <a:r>
              <a:rPr lang="en-US" sz="900" i="1" dirty="0"/>
              <a:t>IRC Section 2105 sets forth those assets that are specifically excluded from estate tax for a Non-Resident Alien; it provides that where a deceased Non-Resident Alien owned a policy on his own life, the death benefit will not be considered U.S. situs property and thus will not be subject to estate tax.</a:t>
            </a:r>
            <a:endParaRPr lang="en-US" sz="900" dirty="0"/>
          </a:p>
          <a:p>
            <a:pPr>
              <a:spcBef>
                <a:spcPts val="600"/>
              </a:spcBef>
            </a:pPr>
            <a:r>
              <a:rPr lang="en-US" sz="800" i="1" baseline="30000" dirty="0"/>
              <a:t>8</a:t>
            </a:r>
            <a:r>
              <a:rPr lang="en-US" sz="800" i="1" dirty="0"/>
              <a:t>IRC § 2105(a); Reg. § 20.2105-1(g)] </a:t>
            </a:r>
            <a:endParaRPr lang="en-US" sz="800" dirty="0"/>
          </a:p>
          <a:p>
            <a:r>
              <a:rPr lang="en-US" sz="900" dirty="0"/>
              <a:t> </a:t>
            </a:r>
          </a:p>
          <a:p>
            <a:endParaRPr lang="en-US" sz="9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1504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recall that only a Non-Resident Alien’s U.S. situs</a:t>
            </a:r>
            <a:r>
              <a:rPr lang="en-US" baseline="0" dirty="0"/>
              <a:t> property </a:t>
            </a:r>
            <a:r>
              <a:rPr lang="en-US" dirty="0"/>
              <a:t>will be subject to gift tax. Therefore, to minimize gift tax, a Non-Resident Alien may remove U.S.-based tangible property from the U.S. prior to making a gift of such property. Alternatively, a Non-Resident Alien can convert tangible property into intangible property prior to making a gift of such property.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example, a Non-Resident Alien can convert tangible property such as cash into intangible property by simply depositing it into a U.S. bank account, which is considered intangible property. Alternatively, a Non-Resident Alien can contribute tangible property to a foreign business entity and make gifts of business interests, which are also considered intangible property that can be transferred free of federal gift taxes.  Note that the IRS may collapse these</a:t>
            </a:r>
            <a:r>
              <a:rPr lang="en-US" baseline="0" dirty="0"/>
              <a:t> steps if they are undertaken in a short period of time and treat the entire transaction as taxable under the step-transaction doctrine. Therefore, some time should elapse while these planning strategies are utilized. </a:t>
            </a:r>
            <a:r>
              <a:rPr lang="en-US" b="1" baseline="0" dirty="0"/>
              <a:t>DeGolshmidt-Rothschild v. Comm'r, 168 F2d 975 (2d Cir. 1948)</a:t>
            </a:r>
            <a:r>
              <a:rPr lang="en-US" b="0" baseline="0" dirty="0"/>
              <a:t>.</a:t>
            </a:r>
            <a:endParaRPr lang="en-US" b="1" dirty="0">
              <a:ea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3659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405" y="4338085"/>
            <a:ext cx="6262576" cy="4859078"/>
          </a:xfrm>
        </p:spPr>
        <p:txBody>
          <a:bodyPr/>
          <a:lstStyle/>
          <a:p>
            <a:pPr>
              <a:spcAft>
                <a:spcPts val="600"/>
              </a:spcAft>
            </a:pPr>
            <a:r>
              <a:rPr lang="en-US" sz="1100" dirty="0"/>
              <a:t>To illustrate the effect of the gift and estate tax rules that apply to a Non-Resident Alien, consider the U.S. gift and estate tax consequences to Alicia Santoso. Assume Ms. Santoso is a single parent and owns $10 million in U.S.-based commercial real estate and cash. What can Ms. Santoso do to minimize her U.S. gift and estate tax exposure?</a:t>
            </a:r>
          </a:p>
          <a:p>
            <a:pPr>
              <a:spcAft>
                <a:spcPts val="600"/>
              </a:spcAft>
            </a:pPr>
            <a:r>
              <a:rPr lang="en-US" sz="1100" dirty="0"/>
              <a:t>Ms. Santoso’s assets are subject to both U.S. estate and gift taxes. She may consider converting her real and tangible property into intangible property, thereby shielding it from gift tax. In other words, she may transfer ownership of her real estate to a business entity.  Afterward, she may gift shares of the business entity to her children over her lifetime, thereby reducing the value of her estate and any potential estate tax liability. </a:t>
            </a:r>
          </a:p>
          <a:p>
            <a:r>
              <a:rPr lang="en-US" sz="1100" dirty="0"/>
              <a:t>FIRPTA</a:t>
            </a:r>
            <a:r>
              <a:rPr lang="en-US" sz="1100" baseline="0" dirty="0"/>
              <a:t> (Foreign Investment in Real Property Tax Act)</a:t>
            </a:r>
            <a:endParaRPr lang="en-US" sz="1100" dirty="0"/>
          </a:p>
          <a:p>
            <a:pPr>
              <a:spcAft>
                <a:spcPts val="600"/>
              </a:spcAft>
            </a:pPr>
            <a:r>
              <a:rPr lang="en-US" sz="1100" u="none" dirty="0"/>
              <a:t>However, this strategy carries with it some risk and may result in tax consequences that offset the estate and gift tax benefits described above. If the transfer to the corporation requires her to recognize any gain on the real estate</a:t>
            </a:r>
            <a:r>
              <a:rPr lang="en-US" sz="1100" u="none" baseline="0" dirty="0"/>
              <a:t> immediately, she may need to pay tax. Gift of the shares to her children should not be subject to tax.  However, </a:t>
            </a:r>
            <a:r>
              <a:rPr lang="en-US" sz="1100" u="none" dirty="0"/>
              <a:t>subsequent dispositions of the corporate shares may be taxable and subject to income tax withholding.</a:t>
            </a:r>
            <a:endParaRPr lang="en-US" sz="1100" dirty="0"/>
          </a:p>
          <a:p>
            <a:pPr>
              <a:spcAft>
                <a:spcPts val="600"/>
              </a:spcAft>
            </a:pPr>
            <a:r>
              <a:rPr lang="en-US" sz="1100" dirty="0"/>
              <a:t>Furthermore, the IRS could apply the step transaction doctrine to this strategy, allowing a series of separate but related transactions to be viewed as a single transaction for determining tax liability.  In other words, the IRS could collapse the two transactions—the creation and funding of a business entity and subsequent gifts of business interests—and immediately subject</a:t>
            </a:r>
            <a:r>
              <a:rPr lang="en-US" sz="1100" baseline="0" dirty="0"/>
              <a:t> </a:t>
            </a:r>
            <a:r>
              <a:rPr lang="en-US" sz="1100" dirty="0"/>
              <a:t>transferred assets to capital gain and gift tax.  For this reason, it may be advisable to make gifts of business interests at least a year after the creation and funding of the business entity.</a:t>
            </a:r>
          </a:p>
          <a:p>
            <a:pPr>
              <a:spcAft>
                <a:spcPts val="600"/>
              </a:spcAft>
            </a:pPr>
            <a:r>
              <a:rPr lang="en-US" sz="1100" dirty="0"/>
              <a:t>So, what if Ms. Santoso isn’t comfortable with the risk involved with the aforementioned transaction?  Or, alternatively, what if she finds unappealing the idea of giving away all or most of her assets during her lifetime?  She’s young and she wants to enjoy the fruits of her labor.  What other solutions can the producer propose to Ms. Santoso?  Life insurance!  Life insurance is a powerful solution because it allows for simplified planning. </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1759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E336D-5138-4F47-858D-FA78D87F2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67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spcAft>
                <a:spcPts val="600"/>
              </a:spcAf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Under federal estate tax law, a married person who dies may transfer an unlimited amount of property </a:t>
            </a:r>
            <a:r>
              <a:rPr lang="en-US" i="1" dirty="0">
                <a:latin typeface="Arial" panose="020B0604020202020204" pitchFamily="34" charset="0"/>
                <a:cs typeface="Arial" panose="020B0604020202020204" pitchFamily="34" charset="0"/>
              </a:rPr>
              <a:t>to his or her spouse, free from gift and estate taxes;</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 </a:t>
            </a: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the couple’s cumulative estate will not be liable for any estate taxes until the death of the survivor. This benefit is called the unlimited marital deduction. Generally, in order to qualify for the unlimited marital deduction, the recipient spouse must be a U.S. citizen.</a:t>
            </a:r>
            <a:r>
              <a:rPr kumimoji="0" lang="en-US" sz="12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9</a:t>
            </a: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In other words, the unlimited marital deduction is not available for property passing to Resident Aliens and Non-Resident Aliens, unless such assets are transferred into a Qualified Domestic Trust (QDOT).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900" b="0" i="0"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9</a:t>
            </a:r>
            <a:r>
              <a:rPr kumimoji="0" lang="en-US" sz="900" b="0" i="1" u="none" strike="noStrike" kern="1200" cap="none" spc="0" normalizeH="0" baseline="0" noProof="0" dirty="0">
                <a:ln>
                  <a:noFill/>
                </a:ln>
                <a:solidFill>
                  <a:srgbClr val="000000"/>
                </a:solidFill>
                <a:effectLst/>
                <a:uLnTx/>
                <a:uFillTx/>
                <a:latin typeface="+mn-lt"/>
                <a:ea typeface="ＭＳ Ｐゴシック" pitchFamily="84" charset="-128"/>
                <a:cs typeface="+mn-cs"/>
              </a:rPr>
              <a:t>IRC § 2056(d)(1)</a:t>
            </a:r>
            <a:endParaRPr kumimoji="0" lang="en-US" sz="9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55442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66" y="4421187"/>
            <a:ext cx="6145619" cy="4712179"/>
          </a:xfrm>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 QDOT is a trust for the benefit of the non-citizen surviving spouse. It can be established during lifetime by providing for the creation of a QDOT in the decedent’s will or trust. However, even if a married couple has failed to plan altogether, the availability of the unlimited marital deduction can be salvaged for property passing directly to the non-citizen spouse if he or she irrevocably transfers such assets to a QDOT prior to the filing of the decedent’s estate tax return. Generally, a properly drafted and funded QDOT postpones the estate tax on trust assets until the death of the surviving spouse or at the time of earlier distributions of trust principal to the surviving spouse. However, no federal estate taxes will be due on any trust distribution to the surviving spouse due to a hardship.</a:t>
            </a:r>
            <a:r>
              <a:rPr kumimoji="0" lang="en-US" sz="10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10</a:t>
            </a:r>
            <a:r>
              <a:rPr kumimoji="0" lang="en-US" sz="10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Hardship is defined as an immediate and substantial financial need relating to the surviving spouse’s health, maintenance, education or support or that of any person that the surviving spouse is legally obligated to support.</a:t>
            </a:r>
            <a:r>
              <a:rPr kumimoji="0" lang="en-US" sz="10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11</a:t>
            </a:r>
            <a:r>
              <a:rPr kumimoji="0" lang="en-US" sz="10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If funds are available from other sources, then a hardship does not exist. Interestingly, the unlimited marital deduction may also be preserved if: (1) the surviving spouse becomes a U.S. citizen after the death of the first spouse but before the federal estate tax return is filed; and (2) the surviving spouse is a U.S. resident </a:t>
            </a:r>
            <a:r>
              <a:rPr kumimoji="0" lang="en-US" sz="1000" b="1"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at all times after the date of death of the first spouse. </a:t>
            </a:r>
            <a:r>
              <a:rPr kumimoji="0" lang="en-US" sz="10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This</a:t>
            </a:r>
            <a:r>
              <a:rPr kumimoji="0" lang="en-US" sz="1000" b="1"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a:t>
            </a:r>
            <a:r>
              <a:rPr kumimoji="0" lang="en-US" sz="10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provision, however, has little practical value considering the time-consuming nature of the U.S. citizen naturalization process. A federal estate tax return must be filed within nine months of death, thus the naturalization process would have to be substantially completed in order to take advantage of this option to defer estate tax liability. It should be noted that property transferred to a QDOT is treated as passing from the decedent to the QDOT solely for the purpose of preserving the unlimited marital deduction for transfers to a noncitizen spouse. However, for all other purposes, the surviving spouse is treated as the transferor of the property to the QDOT. In other words, property passing to a QDOT that creates a vested remainder interest in children or grandchildren will result in gift tax liability for the surviving spouse based on the present value of the remainder interest. Furthermore, at the death of the surviving spouse, he or she will be treated as the transferor of the property into the trust for estate and generation skipping transfer tax purposes.</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10</a:t>
            </a:r>
            <a:r>
              <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IRC § 2056A(b)(3)(B)</a:t>
            </a:r>
          </a:p>
          <a:p>
            <a:pPr marL="0" marR="0" lvl="0" indent="0" algn="l" defTabSz="914400" rtl="0" eaLnBrk="1" fontAlgn="base" latinLnBrk="0" hangingPunct="1">
              <a:lnSpc>
                <a:spcPct val="100000"/>
              </a:lnSpc>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11</a:t>
            </a:r>
            <a:r>
              <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Treas. Reg. Sec. 20.2056A-5(c)(1)</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7939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Generally, the requirements for a trust to qualify as a QDOT are:</a:t>
            </a:r>
          </a:p>
          <a:p>
            <a:pPr marL="171450" lvl="0" indent="-171450">
              <a:spcAft>
                <a:spcPts val="600"/>
              </a:spcAft>
              <a:buFont typeface="Arial" panose="020B0604020202020204" pitchFamily="34" charset="0"/>
              <a:buChar char="•"/>
            </a:pPr>
            <a:r>
              <a:rPr lang="en-US" dirty="0"/>
              <a:t>Income Paid Annually to Non-Citizen Spouse—the trust must qualify for the marital deduction, thus generally all income must be payable to the noncitizen spouse annually.</a:t>
            </a:r>
          </a:p>
          <a:p>
            <a:pPr marL="171450" lvl="0" indent="-171450">
              <a:spcAft>
                <a:spcPts val="600"/>
              </a:spcAft>
              <a:buFont typeface="Arial" panose="020B0604020202020204" pitchFamily="34" charset="0"/>
              <a:buChar char="•"/>
            </a:pPr>
            <a:r>
              <a:rPr lang="en-US" dirty="0"/>
              <a:t>U.S. Trustee Requirement—the trust agreement must specifically require that at least one trustee of the QDOT be an individual U.S. citizen or a corporation organized under the laws of the U.S.</a:t>
            </a:r>
          </a:p>
          <a:p>
            <a:pPr marL="171450" lvl="0" indent="-171450">
              <a:spcAft>
                <a:spcPts val="600"/>
              </a:spcAft>
              <a:buFont typeface="Arial" panose="020B0604020202020204" pitchFamily="34" charset="0"/>
              <a:buChar char="•"/>
            </a:pPr>
            <a:r>
              <a:rPr lang="en-US" dirty="0"/>
              <a:t>Withholding Requirement—the trust agreement must require that only income be distributed without the imposition of withholding; in other words, distributions of principal must be prohibited unless the trustee is given the authority to withhold the amount of any QDOT tax due.</a:t>
            </a:r>
          </a:p>
          <a:p>
            <a:pPr marL="171450" lvl="0" indent="-171450">
              <a:spcAft>
                <a:spcPts val="600"/>
              </a:spcAft>
              <a:buFont typeface="Arial" panose="020B0604020202020204" pitchFamily="34" charset="0"/>
              <a:buChar char="•"/>
            </a:pPr>
            <a:r>
              <a:rPr lang="en-US" dirty="0"/>
              <a:t>QDOT Election Requirement—the executor must elect that the trust be treated as a QDOT</a:t>
            </a:r>
            <a:r>
              <a:rPr lang="en-US" baseline="30000" dirty="0"/>
              <a:t>12</a:t>
            </a:r>
            <a:endParaRPr lang="en-US" dirty="0"/>
          </a:p>
          <a:p>
            <a:pPr marL="171450" lvl="0" indent="-171450">
              <a:spcAft>
                <a:spcPts val="600"/>
              </a:spcAft>
              <a:buFont typeface="Arial" panose="020B0604020202020204" pitchFamily="34" charset="0"/>
              <a:buChar char="•"/>
            </a:pPr>
            <a:r>
              <a:rPr lang="en-US" dirty="0"/>
              <a:t>Situs Requirement—the trust agreement must require that the trust always maintain a U.S. situs.</a:t>
            </a:r>
          </a:p>
          <a:p>
            <a:pPr>
              <a:spcBef>
                <a:spcPts val="600"/>
              </a:spcBef>
              <a:spcAft>
                <a:spcPts val="600"/>
              </a:spcAft>
            </a:pPr>
            <a:r>
              <a:rPr lang="en-US" sz="900" baseline="30000" dirty="0"/>
              <a:t>12</a:t>
            </a:r>
            <a:r>
              <a:rPr lang="en-US" sz="900" dirty="0"/>
              <a:t>IRC § 2056(a)(3)</a:t>
            </a: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3522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670" y="4421187"/>
            <a:ext cx="6071190" cy="4744077"/>
          </a:xfrm>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There are additional security arrangements imposed on QDOTs to ensure payment of estate taxes. Within the Code, QDOTs are classified into one of two categories. A different set of rules applies to each category.</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If the value of the QDOT equals or exceeds $2 million, determined without reduction for any indebtedness with respect to trust assets, it is considered a large QDOT and it must meet either of the following security arrangement requirements: (a) it must name a U.S. bank or trust company to act as trustee, or (b) it must post a bond or produce a letter of credit in the amount of 65% of the fair market value of the trust assets.</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However, if the value of the assets held within the trust is less than $2 million, determined without reduction for any indebtedness with respect to trust assets, it is considered a small QDOT. Small QDOTs are not required to fulfill the security arrangements if the trust document requires that no more than 35% of the fair market value of the trust assets, determined annually, may consist of real property located outside of the U. S. If foreign-based real estate owned by the trust will exceed 35% of the total trust value, then the trust must post a bond or produce a letter of credit in the amount of 65% of the fair market value of the trust assets. If more than one QDOT is established for the benefit of the surviving spouse, the fair market value of all the QDOTs is aggregated in determining whether the $2 million threshold is exceeded.</a:t>
            </a:r>
            <a:r>
              <a:rPr kumimoji="0" lang="en-US" sz="12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13</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9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13</a:t>
            </a:r>
            <a:r>
              <a:rPr kumimoji="0" lang="pt-BR" sz="900" b="0" i="1" u="none" strike="noStrike" kern="1200" cap="none" spc="0" normalizeH="0" baseline="0" noProof="0" dirty="0">
                <a:ln>
                  <a:noFill/>
                </a:ln>
                <a:solidFill>
                  <a:srgbClr val="000000"/>
                </a:solidFill>
                <a:effectLst/>
                <a:uLnTx/>
                <a:uFillTx/>
                <a:latin typeface="+mn-lt"/>
                <a:ea typeface="ＭＳ Ｐゴシック" pitchFamily="84" charset="-128"/>
                <a:cs typeface="+mn-cs"/>
              </a:rPr>
              <a:t>Reg § 20.2056A-2(d)(1)(ii)(A)</a:t>
            </a:r>
            <a:endParaRPr kumimoji="0" lang="en-US" sz="9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7778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8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 married couple consisting of one non-U.S. citizen spouse may implement a QDOT planning alternative. Rather than plan to transfer assets to a QDOT upon the U.S. citizen’s death, the U.S. citizen spouse may make annual lifetime gifts to the non-U.S. citizen spouse. A lifetime gifting strategy is designed to take advantage of the “annual gift tax exclusion,” which is the maximum annual gift that can be made to any one person gift tax-free. While ordinarily a single donor may make a maximum annual gift of $16,000 to any one person, a U.S. citizen spouse may gift $164,000 (in 2022) to his or her non-U.S. citizen spouse without being subject to gift tax (referred to as the Super Annual Exclusion). To implement this strategy, the U.S. citizen spouse simply makes annual gifts to his or her non-U.S citizen spouse within the limits of the Super Annual Exclusion. These gifts reduce the value of the U.S. citizen’s estate, removing not just the gifted assets but also any appreciation that would have accumulated on those assets. A smaller estate value translates into a smaller estate tax bill.</a:t>
            </a:r>
            <a:endParaRPr kumimoji="0" lang="en-US" sz="1200" b="0" i="1" u="none" strike="noStrike" kern="1200" cap="none" spc="0" normalizeH="0" baseline="0" noProof="0" dirty="0">
              <a:ln>
                <a:noFill/>
              </a:ln>
              <a:solidFill>
                <a:srgbClr val="000000"/>
              </a:solidFill>
              <a:effectLst/>
              <a:uLnTx/>
              <a:uFillTx/>
              <a:latin typeface="Arial" charset="0"/>
              <a:ea typeface="ＭＳ Ｐゴシック" pitchFamily="-110" charset="-128"/>
              <a:cs typeface="+mn-cs"/>
            </a:endParaRP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02660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57643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Estate-planning for Non-Resident Aliens often contemplates giving away U.S.-based assets once they have been converted to intangible property and may thus be transferred gift tax-free. Non-Resident Aliens who are unwilling or not ready to make gifts of significant amounts to their heirs may consider life insurance as an alternative. The death benefit of a life policy insuring the life of an NRA  which is owned by the decedent NRA is not U.S. situs </a:t>
            </a: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property and, therefore, is not includible in</a:t>
            </a: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the U.S. gross estate of the decedent Non-Resident Alien.</a:t>
            </a:r>
            <a:r>
              <a:rPr kumimoji="0" lang="en-US" sz="12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14</a:t>
            </a: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 This is only true if the insured Non-Resident Alien is the policy owner.</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As is generally the case with life insurance policies, death benefit proceeds are generally also received federal income tax-free.</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Because of these tax advantages, life insurance can be one of the best options for providing liquidity to pay estate taxes on U.S.-based property. This is especially true in light of the previously mentioned low estate tax credit amount of $13,000 that Non-Resident Aliens are allowed.</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9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rPr>
              <a:t>14</a:t>
            </a:r>
            <a:r>
              <a:rPr kumimoji="0" lang="en-US" sz="900" b="0" i="1" u="none" strike="noStrike" kern="1200" cap="none" spc="0" normalizeH="0" baseline="0" noProof="0" dirty="0">
                <a:ln>
                  <a:noFill/>
                </a:ln>
                <a:solidFill>
                  <a:srgbClr val="000000"/>
                </a:solidFill>
                <a:effectLst/>
                <a:uLnTx/>
                <a:uFillTx/>
                <a:latin typeface="+mn-lt"/>
                <a:ea typeface="ＭＳ Ｐゴシック" pitchFamily="84" charset="-128"/>
                <a:cs typeface="+mn-cs"/>
              </a:rPr>
              <a:t>IRC § 2105(a); Treas. Reg. § 20.2015-1(g)</a:t>
            </a:r>
            <a:endParaRPr kumimoji="0" lang="en-US" sz="900" b="0" i="1" u="none" strike="noStrike" kern="1200" cap="none" spc="0" normalizeH="0" baseline="0" noProof="0" dirty="0">
              <a:ln>
                <a:noFill/>
              </a:ln>
              <a:solidFill>
                <a:srgbClr val="000000"/>
              </a:solidFill>
              <a:effectLst/>
              <a:uLnTx/>
              <a:uFillTx/>
              <a:latin typeface="Arial" charset="0"/>
              <a:ea typeface="ＭＳ Ｐゴシック" pitchFamily="-110" charset="-128"/>
              <a:cs typeface="+mn-cs"/>
            </a:endParaRP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9075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1" i="1" u="none" strike="noStrike" kern="1200" cap="none" spc="0" normalizeH="0" baseline="0" noProof="0" dirty="0">
                <a:ln>
                  <a:noFill/>
                </a:ln>
                <a:effectLst/>
                <a:uLnTx/>
                <a:uFillTx/>
                <a:latin typeface="Arial" charset="0"/>
                <a:ea typeface="ＭＳ Ｐゴシック" pitchFamily="84" charset="-128"/>
                <a:cs typeface="+mn-cs"/>
              </a:rPr>
              <a:t>Non-Resident Aliens and Life Insurance</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effectLst/>
                <a:uLnTx/>
                <a:uFillTx/>
                <a:latin typeface="Arial" charset="0"/>
                <a:ea typeface="ＭＳ Ｐゴシック" pitchFamily="84" charset="-128"/>
                <a:cs typeface="+mn-cs"/>
              </a:rPr>
              <a:t>If a life insurance policy is purchased by a Non-Resident Alien for estate tax liquidity purposes, the client should understand how withdrawals and loans from life insurance policies are taxed for income tax purposes. In general, any income received by a Non-Resident Alien from a life insurance contract issued by a U.S. carrier, such as withdrawals of gains in the contract, will be subject to U.S. income taxes. Specifically, the Non-Resident Alien will be subject to a 30% withholding tax even if the policy is purchased through a foreign branch of the U.S. carrier.</a:t>
            </a:r>
            <a:r>
              <a:rPr kumimoji="0" lang="en-US" sz="1200" b="0" i="1" u="none" strike="noStrike" kern="1200" cap="none" spc="0" normalizeH="0" baseline="30000" noProof="0" dirty="0">
                <a:ln>
                  <a:noFill/>
                </a:ln>
                <a:effectLst/>
                <a:uLnTx/>
                <a:uFillTx/>
                <a:latin typeface="Arial" charset="0"/>
                <a:ea typeface="ＭＳ Ｐゴシック" pitchFamily="84" charset="-128"/>
                <a:cs typeface="+mn-cs"/>
              </a:rPr>
              <a:t>15</a:t>
            </a:r>
          </a:p>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effectLst/>
                <a:uLnTx/>
                <a:uFillTx/>
                <a:latin typeface="Arial" charset="0"/>
                <a:ea typeface="ＭＳ Ｐゴシック" pitchFamily="84" charset="-128"/>
                <a:cs typeface="+mn-cs"/>
              </a:rPr>
              <a:t>Withholding generally occurs when there is income. Therefore, a Non-Resident Alien could withdraw amounts up to his or her basis in the policy, then take loans from it—as long as the policy is not a modified endowment contract (MEC)—to avoid generating income tax withholding. Income is not generated by withdrawals of amounts up to basis, or by policy loans, as long as the policy is not a MEC . In addition, U.S. income tax and withholding might possibly be avoided by purchasing an offshore product.</a:t>
            </a:r>
          </a:p>
          <a:p>
            <a:pPr defTabSz="914400" fontAlgn="base">
              <a:spcBef>
                <a:spcPts val="600"/>
              </a:spcBef>
              <a:spcAft>
                <a:spcPts val="600"/>
              </a:spcAft>
              <a:defRPr/>
            </a:pPr>
            <a:r>
              <a:rPr lang="en-US" sz="900" i="1" baseline="30000" dirty="0">
                <a:latin typeface="Arial" panose="020B0604020202020204" pitchFamily="34" charset="0"/>
                <a:cs typeface="Arial" panose="020B0604020202020204" pitchFamily="34" charset="0"/>
              </a:rPr>
              <a:t>15</a:t>
            </a:r>
            <a:r>
              <a:rPr lang="en-US" sz="900" i="1" dirty="0">
                <a:latin typeface="Arial" panose="020B0604020202020204" pitchFamily="34" charset="0"/>
                <a:cs typeface="Arial" panose="020B0604020202020204" pitchFamily="34" charset="0"/>
              </a:rPr>
              <a:t>Rev. Rul. 2004-75</a:t>
            </a:r>
            <a:endParaRPr kumimoji="0" lang="en-US" sz="900" b="0" i="1" u="none" strike="noStrike" kern="1200" cap="none" spc="0" normalizeH="0" baseline="0" noProof="0" dirty="0">
              <a:ln>
                <a:noFill/>
              </a:ln>
              <a:effectLst/>
              <a:uLnTx/>
              <a:uFillTx/>
              <a:latin typeface="Arial" panose="020B0604020202020204" pitchFamily="34" charset="0"/>
              <a:ea typeface="ＭＳ Ｐゴシック" pitchFamily="84" charset="-128"/>
              <a:cs typeface="Arial" panose="020B0604020202020204" pitchFamily="34" charset="0"/>
            </a:endParaRP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5454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Geneva" pitchFamily="127" charset="-128"/>
                <a:cs typeface="Arial" pitchFamily="34" charset="0"/>
                <a:sym typeface="Arial" pitchFamily="34" charset="0"/>
              </a:rPr>
              <a:t>As we wrap things</a:t>
            </a:r>
            <a:r>
              <a:rPr lang="en-US" baseline="0" dirty="0">
                <a:latin typeface="Arial" pitchFamily="34" charset="0"/>
                <a:ea typeface="Geneva" pitchFamily="127" charset="-128"/>
                <a:cs typeface="Arial" pitchFamily="34" charset="0"/>
                <a:sym typeface="Arial" pitchFamily="34" charset="0"/>
              </a:rPr>
              <a:t> up, lets take a moment to review a couple of key questions to consider with your foreign national clients. </a:t>
            </a:r>
          </a:p>
          <a:p>
            <a:pPr eaLnBrk="1" hangingPunct="1"/>
            <a:endParaRPr lang="en-US" baseline="0" dirty="0">
              <a:latin typeface="Arial" pitchFamily="34" charset="0"/>
              <a:ea typeface="Geneva" pitchFamily="127" charset="-128"/>
              <a:cs typeface="Arial" pitchFamily="34" charset="0"/>
              <a:sym typeface="Arial" pitchFamily="34" charset="0"/>
            </a:endParaRPr>
          </a:p>
          <a:p>
            <a:pPr eaLnBrk="1" hangingPunct="1"/>
            <a:r>
              <a:rPr lang="en-US" baseline="0" dirty="0">
                <a:latin typeface="Arial" pitchFamily="34" charset="0"/>
                <a:ea typeface="Geneva" pitchFamily="127" charset="-128"/>
                <a:cs typeface="Arial" pitchFamily="34" charset="0"/>
                <a:sym typeface="Arial" pitchFamily="34" charset="0"/>
              </a:rPr>
              <a:t>(Read slide)</a:t>
            </a:r>
            <a:endParaRPr lang="en-US" dirty="0">
              <a:latin typeface="Arial" pitchFamily="34" charset="0"/>
              <a:ea typeface="Geneva" pitchFamily="127" charset="-128"/>
              <a:cs typeface="Arial" pitchFamily="34" charset="0"/>
              <a:sym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52483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91924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66959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7352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Again, thanks for your time. I’m happy to answer any further questions anyone may have. </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8689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global economy expands, so does the need for</a:t>
            </a:r>
            <a:r>
              <a:rPr lang="en-US" baseline="0" dirty="0"/>
              <a:t> </a:t>
            </a:r>
            <a:r>
              <a:rPr lang="en-US" dirty="0"/>
              <a:t>international estate planning. The number of non-citizens living in the United States (U.S.) continues to grow.  With the ease of travel &amp; growth of international investing, non-citizens often own assets in multiple countries. Unfortunately, what many of these people with multinational assets fail to realize is that failure to properly plan may cause them to pay unnecessarily high gift &amp; estate taxes.</a:t>
            </a:r>
            <a:r>
              <a:rPr lang="en-US" baseline="0" dirty="0"/>
              <a:t> </a:t>
            </a:r>
            <a:r>
              <a:rPr lang="en-US" dirty="0"/>
              <a:t>This discussion focuses on the current U.S. transfer tax</a:t>
            </a:r>
            <a:r>
              <a:rPr lang="en-US" baseline="0" dirty="0"/>
              <a:t> </a:t>
            </a:r>
            <a:r>
              <a:rPr lang="en-US" dirty="0"/>
              <a:t>laws as they apply to these individuals, as well as on</a:t>
            </a:r>
            <a:r>
              <a:rPr lang="en-US" baseline="0" dirty="0"/>
              <a:t> </a:t>
            </a:r>
            <a:r>
              <a:rPr lang="en-US" dirty="0"/>
              <a:t>the important role life insurance can play in this type</a:t>
            </a:r>
            <a:r>
              <a:rPr lang="en-US" baseline="0" dirty="0"/>
              <a:t> </a:t>
            </a:r>
            <a:r>
              <a:rPr lang="en-US" dirty="0"/>
              <a:t>of client’s gift and estate tax plan.</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2250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5703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 for foreign national life</a:t>
            </a:r>
            <a:r>
              <a:rPr lang="en-US" baseline="0" dirty="0"/>
              <a:t> insurance may be larger than you think.</a:t>
            </a:r>
            <a:endParaRPr lang="en-US" dirty="0"/>
          </a:p>
          <a:p>
            <a:endParaRPr lang="en-US" dirty="0"/>
          </a:p>
          <a:p>
            <a:r>
              <a:rPr lang="en-US" dirty="0"/>
              <a:t>While certain U.S. areas have a high concentration of foreign-born residents, the foreign national market is not limited to traditional U.S. gateway cities like Los Angeles or Miami. </a:t>
            </a:r>
          </a:p>
          <a:p>
            <a:endParaRPr lang="en-US" dirty="0"/>
          </a:p>
          <a:p>
            <a:r>
              <a:rPr lang="en-US" dirty="0"/>
              <a:t>In other words, producers who live in a major city probably have a growing and underserved foreign national market in their area.</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3002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21187"/>
            <a:ext cx="6265333" cy="4655079"/>
          </a:xfrm>
        </p:spPr>
        <p:txBody>
          <a:bodyPr/>
          <a:lstStyle/>
          <a:p>
            <a:r>
              <a:rPr lang="en-US" sz="900" b="1" dirty="0"/>
              <a:t>Foreign National Transfer Tax Planning</a:t>
            </a:r>
            <a:r>
              <a:rPr lang="en-US" sz="900" dirty="0"/>
              <a:t>​</a:t>
            </a:r>
          </a:p>
          <a:p>
            <a:pPr>
              <a:spcAft>
                <a:spcPts val="600"/>
              </a:spcAft>
            </a:pPr>
            <a:r>
              <a:rPr lang="en-US" sz="900" dirty="0"/>
              <a:t>The United States imposes its estate and gift tax based on the following factors: a) citizenship; b) residency; and c) the “situs” or location of the assets. The first step involves determining whether a given individual is a U.S. citizen, because U.S. citizens are taxed on their entire worldwide estate, wherever those assets are located.​</a:t>
            </a:r>
          </a:p>
          <a:p>
            <a:r>
              <a:rPr lang="en-US" sz="900" b="1" dirty="0"/>
              <a:t>U.S. Citizens</a:t>
            </a:r>
            <a:r>
              <a:rPr lang="en-US" sz="900" dirty="0"/>
              <a:t>​</a:t>
            </a:r>
          </a:p>
          <a:p>
            <a:pPr>
              <a:spcAft>
                <a:spcPts val="600"/>
              </a:spcAft>
            </a:pPr>
            <a:r>
              <a:rPr lang="en-US" sz="900" dirty="0"/>
              <a:t>This means that U.S. citizens are fully subject to U.S. transfer taxes even if they have never lived in the U.S. and own no assets which are considered located in the U.S. This information may come as a surprise to a dual citizen—one who is a citizen of the U.S. and another country—living in that other country, especially if the nationality with which he or she identifies is a foreign country.​</a:t>
            </a:r>
          </a:p>
          <a:p>
            <a:r>
              <a:rPr lang="en-US" sz="900" b="1" dirty="0"/>
              <a:t>Non-U.S. Citizens—Resident Alien</a:t>
            </a:r>
            <a:r>
              <a:rPr lang="en-US" sz="900" dirty="0"/>
              <a:t>​</a:t>
            </a:r>
          </a:p>
          <a:p>
            <a:pPr>
              <a:spcAft>
                <a:spcPts val="600"/>
              </a:spcAft>
            </a:pPr>
            <a:r>
              <a:rPr lang="en-US" sz="900" dirty="0"/>
              <a:t>If a given individual is not a U.S. citizen, the next question to consider is whether he or she can be classified as a Resident Alien, because Resident Aliens generally receive the same transfer tax treatment as U.S. citizens. A Resident Alien for estate and gift tax purposes is one who lives in the U.S., even if only for a brief period, with no present intention of permanently leaving the U.S.</a:t>
            </a:r>
            <a:r>
              <a:rPr lang="en-US" sz="900" baseline="30000" dirty="0"/>
              <a:t>1</a:t>
            </a:r>
            <a:r>
              <a:rPr lang="en-US" sz="900" dirty="0"/>
              <a:t> This is essentially a subjective issue of establishing a domicile or home, the outcome of which may be difficult to determine, especially after the death of a Resident Alien. Few people document their intent to continue to reside in the U.S. However, an application for a green card tends to demonstrate the intent to remain in the U.S. and should thus be considered in determining residency status. It is possible for more than one country to claim someone as a resident.</a:t>
            </a:r>
            <a:r>
              <a:rPr lang="en-US" sz="900" baseline="30000" dirty="0"/>
              <a:t>2​</a:t>
            </a:r>
            <a:endParaRPr lang="en-US" sz="900" dirty="0"/>
          </a:p>
          <a:p>
            <a:r>
              <a:rPr lang="en-US" sz="900" b="1" dirty="0"/>
              <a:t>Non-U.S. Citizens—Non-Resident Alien</a:t>
            </a:r>
            <a:r>
              <a:rPr lang="en-US" sz="900" dirty="0"/>
              <a:t>​</a:t>
            </a:r>
          </a:p>
          <a:p>
            <a:pPr>
              <a:spcAft>
                <a:spcPts val="600"/>
              </a:spcAft>
            </a:pPr>
            <a:r>
              <a:rPr lang="en-US" sz="900" dirty="0"/>
              <a:t>If a given individual is not a U.S. citizen or a Resident Alien, he or she is classified as a Non-Resident Alien and is subject to a special set of transfer tax rules. Generally, only a Non-Resident Alien’s assets which are considered located in the U.S. will be subject to federal estate and gift tax. Non-Resident Aliens are allowed a U.S. estate tax credit of $13,000, which is not indexed for inflation.</a:t>
            </a:r>
            <a:r>
              <a:rPr lang="en-US" sz="900" baseline="30000" dirty="0"/>
              <a:t>3</a:t>
            </a:r>
            <a:r>
              <a:rPr lang="en-US" sz="900" dirty="0"/>
              <a:t> This credit shields only the first $60,000 of the estate from estate taxes.​</a:t>
            </a:r>
          </a:p>
          <a:p>
            <a:r>
              <a:rPr lang="en-US" sz="900" b="1" dirty="0"/>
              <a:t>Marriage Consisting of at Least One Non-U.S. Citizen</a:t>
            </a:r>
            <a:r>
              <a:rPr lang="en-US" sz="900" dirty="0"/>
              <a:t>​</a:t>
            </a:r>
          </a:p>
          <a:p>
            <a:pPr>
              <a:spcAft>
                <a:spcPts val="600"/>
              </a:spcAft>
            </a:pPr>
            <a:r>
              <a:rPr lang="en-US" sz="900" dirty="0"/>
              <a:t>Married couples with at least one non-U.S. citizen spouse (either Resident Alien or Non-Resident Alien) are deprived of certain tax advantages that U.S. citizens enjoy. Therefore, they have unique planning needs. Specifically, no federal estate tax marital deduction and attendant deferral of estate tax is available when the surviving spouse is a noncitizen unless assets are transferred to a Qualified Domestic Trust (QDOT). In addition, assets owned as joint tenants will not generally be treated as being owned 50% by each spouse. The effects of these rules should be addressed in such a couple’s comprehensive estate plan.​</a:t>
            </a:r>
          </a:p>
          <a:p>
            <a:pPr>
              <a:spcBef>
                <a:spcPts val="600"/>
              </a:spcBef>
            </a:pPr>
            <a:r>
              <a:rPr lang="en-US" sz="800" dirty="0"/>
              <a:t>​</a:t>
            </a:r>
            <a:r>
              <a:rPr lang="en-US" sz="800" baseline="30000" dirty="0"/>
              <a:t>1</a:t>
            </a:r>
            <a:r>
              <a:rPr lang="en-US" sz="800" dirty="0"/>
              <a:t>Treas. Reg. 20.0-1 (b)(1)​</a:t>
            </a:r>
          </a:p>
          <a:p>
            <a:r>
              <a:rPr lang="en-US" sz="800" baseline="30000" dirty="0"/>
              <a:t>2</a:t>
            </a:r>
            <a:r>
              <a:rPr lang="en-US" sz="800" dirty="0"/>
              <a:t>The definition of “resident” for income tax purposes is a more objective test and can reach a different result.​</a:t>
            </a:r>
          </a:p>
          <a:p>
            <a:r>
              <a:rPr lang="en-US" sz="800" baseline="30000" dirty="0"/>
              <a:t>3</a:t>
            </a:r>
            <a:r>
              <a:rPr lang="en-US" sz="800" dirty="0"/>
              <a:t>IRC § 2102(c)(1)​</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332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foreign national has a U.S. “domicile,” he or she will be classified as having Resident Alien status for estate and gift tax purposes. On the other hand, having a non-U.S. domicile results in a Non-Resident Alien status. </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8894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Aft>
                <a:spcPts val="600"/>
              </a:spcAft>
              <a:buClrTx/>
              <a:buSzTx/>
              <a:buFontTx/>
              <a:buNone/>
              <a:tabLst/>
              <a:defRPr/>
            </a:pPr>
            <a:r>
              <a:rPr lang="en-US" sz="1200" kern="1200" dirty="0">
                <a:solidFill>
                  <a:schemeClr val="tx1"/>
                </a:solidFill>
                <a:effectLst/>
                <a:latin typeface="+mn-lt"/>
                <a:ea typeface="+mn-ea"/>
                <a:cs typeface="+mn-cs"/>
              </a:rPr>
              <a:t>The determination of one’s domicile is a subjective test based on the foreign national’s intent and circumstances. If an individual lives in the U.S. with the intent to remain here indefinitely—even if only in the U.S. for a brief period— then that person will be deemed to have a U.S. domicile and therefore may be classified as a Resident Alien for gift and estate tax purposes.</a:t>
            </a:r>
          </a:p>
          <a:p>
            <a:r>
              <a:rPr lang="en-US" dirty="0"/>
              <a:t>Some factors that may be used to determine domicile include the following:</a:t>
            </a:r>
          </a:p>
          <a:p>
            <a:pPr>
              <a:buFont typeface="Arial" pitchFamily="34" charset="0"/>
              <a:buChar char="•"/>
            </a:pPr>
            <a:r>
              <a:rPr lang="en-US" dirty="0"/>
              <a:t> Location of person’s permanent home; comparison with other residences</a:t>
            </a:r>
          </a:p>
          <a:p>
            <a:pPr>
              <a:buFont typeface="Arial" pitchFamily="34" charset="0"/>
              <a:buChar char="•"/>
            </a:pPr>
            <a:r>
              <a:rPr lang="en-US" dirty="0"/>
              <a:t> Family, including family immigration history</a:t>
            </a:r>
          </a:p>
          <a:p>
            <a:pPr>
              <a:buFont typeface="Arial" pitchFamily="34" charset="0"/>
              <a:buChar char="•"/>
            </a:pPr>
            <a:r>
              <a:rPr lang="en-US" dirty="0"/>
              <a:t> Close friends, including testimony from friends</a:t>
            </a:r>
          </a:p>
          <a:p>
            <a:pPr>
              <a:buFont typeface="Arial" pitchFamily="34" charset="0"/>
              <a:buChar char="•"/>
            </a:pPr>
            <a:r>
              <a:rPr lang="en-US" dirty="0"/>
              <a:t> Business interests, including number and locations</a:t>
            </a:r>
          </a:p>
          <a:p>
            <a:pPr>
              <a:buFont typeface="Arial" pitchFamily="34" charset="0"/>
              <a:buChar char="•"/>
            </a:pPr>
            <a:r>
              <a:rPr lang="en-US" dirty="0"/>
              <a:t> Visas, work permits, and similar official documents</a:t>
            </a:r>
          </a:p>
          <a:p>
            <a:pPr>
              <a:buFont typeface="Arial" pitchFamily="34" charset="0"/>
              <a:buChar char="•"/>
            </a:pPr>
            <a:r>
              <a:rPr lang="en-US" dirty="0"/>
              <a:t> Intent and motivations</a:t>
            </a:r>
          </a:p>
          <a:p>
            <a:pPr>
              <a:buFont typeface="Arial" pitchFamily="34" charset="0"/>
              <a:buChar char="•"/>
            </a:pPr>
            <a:r>
              <a:rPr lang="en-US" dirty="0"/>
              <a:t> Community affairs and group affiliations</a:t>
            </a:r>
          </a:p>
          <a:p>
            <a:pPr>
              <a:buFont typeface="Arial" pitchFamily="34" charset="0"/>
              <a:buChar char="•"/>
            </a:pPr>
            <a:r>
              <a:rPr lang="en-US" dirty="0"/>
              <a:t> Most cherished personal possessions</a:t>
            </a:r>
          </a:p>
          <a:p>
            <a:pPr>
              <a:spcAft>
                <a:spcPts val="600"/>
              </a:spcAft>
              <a:buFont typeface="Arial" pitchFamily="34" charset="0"/>
              <a:buChar char="•"/>
            </a:pPr>
            <a:r>
              <a:rPr lang="en-US" dirty="0"/>
              <a:t> The duration of the person’s stay in the U.S. compared with other countries</a:t>
            </a: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9221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B7FA72-17D0-0A4F-810D-87F863D47E90}"/>
              </a:ext>
            </a:extLst>
          </p:cNvPr>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26532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chemeClr val="bg1"/>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064850" y="993469"/>
            <a:ext cx="4120317"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179150"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slice</a:t>
            </a:r>
          </a:p>
        </p:txBody>
      </p:sp>
    </p:spTree>
    <p:extLst>
      <p:ext uri="{BB962C8B-B14F-4D97-AF65-F5344CB8AC3E}">
        <p14:creationId xmlns:p14="http://schemas.microsoft.com/office/powerpoint/2010/main" val="42413036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m Jim Image, mid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22405" y="1697026"/>
            <a:ext cx="6443401"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WITH SIDE IMAGE</a:t>
            </a:r>
          </a:p>
        </p:txBody>
      </p:sp>
      <p:sp>
        <p:nvSpPr>
          <p:cNvPr id="23" name="Content Placeholder 22"/>
          <p:cNvSpPr>
            <a:spLocks noGrp="1"/>
          </p:cNvSpPr>
          <p:nvPr>
            <p:ph sz="quarter" idx="11"/>
          </p:nvPr>
        </p:nvSpPr>
        <p:spPr>
          <a:xfrm>
            <a:off x="1322539" y="2692500"/>
            <a:ext cx="6149978" cy="2051566"/>
          </a:xfrm>
          <a:prstGeom prst="rect">
            <a:avLst/>
          </a:prstGeom>
        </p:spPr>
        <p:txBody>
          <a:bodyPr vert="horz"/>
          <a:lstStyle>
            <a:lvl1pPr>
              <a:spcBef>
                <a:spcPts val="0"/>
              </a:spcBef>
              <a:defRPr sz="1400"/>
            </a:lvl1pPr>
            <a:lvl2pPr>
              <a:spcBef>
                <a:spcPts val="0"/>
              </a:spcBef>
              <a:defRPr sz="1400"/>
            </a:lvl2pPr>
            <a:lvl3pPr>
              <a:spcBef>
                <a:spcPts val="0"/>
              </a:spcBef>
              <a:defRPr sz="1400"/>
            </a:lvl3pPr>
          </a:lstStyle>
          <a:p>
            <a:pPr lvl="0"/>
            <a:r>
              <a:rPr lang="en-US"/>
              <a:t>Click to edit Master text styles</a:t>
            </a:r>
          </a:p>
          <a:p>
            <a:pPr lvl="1"/>
            <a:r>
              <a:rPr lang="en-US"/>
              <a:t>Second level</a:t>
            </a:r>
          </a:p>
          <a:p>
            <a:pPr lvl="2"/>
            <a:r>
              <a:rPr lang="en-US"/>
              <a:t>Third level</a:t>
            </a:r>
          </a:p>
        </p:txBody>
      </p:sp>
      <p:sp>
        <p:nvSpPr>
          <p:cNvPr id="24" name="Slide Number Placeholder 5"/>
          <p:cNvSpPr>
            <a:spLocks noGrp="1"/>
          </p:cNvSpPr>
          <p:nvPr userDrawn="1">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119313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ddle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05548" y="1688838"/>
            <a:ext cx="8229600"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NO SIDE IMAGE</a:t>
            </a:r>
          </a:p>
        </p:txBody>
      </p:sp>
      <p:sp>
        <p:nvSpPr>
          <p:cNvPr id="20" name="Text Placeholder 13"/>
          <p:cNvSpPr>
            <a:spLocks noGrp="1"/>
          </p:cNvSpPr>
          <p:nvPr>
            <p:ph idx="1" hasCustomPrompt="1"/>
          </p:nvPr>
        </p:nvSpPr>
        <p:spPr>
          <a:xfrm>
            <a:off x="829029" y="2693670"/>
            <a:ext cx="6242852" cy="2051050"/>
          </a:xfrm>
          <a:prstGeom prst="rect">
            <a:avLst/>
          </a:prstGeom>
        </p:spPr>
        <p:txBody>
          <a:bodyPr vert="horz" lIns="91440" tIns="45720" rIns="91440" bIns="45720" rtlCol="0">
            <a:noAutofit/>
          </a:bodyPr>
          <a:lstStyle>
            <a:lvl1pPr marL="0" indent="0">
              <a:spcBef>
                <a:spcPts val="0"/>
              </a:spcBef>
              <a:buNone/>
              <a:defRPr sz="1400">
                <a:solidFill>
                  <a:schemeClr val="tx1"/>
                </a:solidFill>
                <a:latin typeface="Arial"/>
                <a:cs typeface="Arial"/>
              </a:defRPr>
            </a:lvl1pPr>
            <a:lvl2pPr marL="173038" indent="-173038">
              <a:spcBef>
                <a:spcPts val="0"/>
              </a:spcBef>
              <a:buSzPct val="85000"/>
              <a:buFont typeface="Arial"/>
              <a:buChar char="•"/>
              <a:defRPr sz="14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6pPr marL="334963" indent="-161925">
              <a:spcBef>
                <a:spcPts val="0"/>
              </a:spcBef>
              <a:buFont typeface="Lucida Grande"/>
              <a:buChar char="-"/>
              <a:defRPr sz="1400">
                <a:solidFill>
                  <a:schemeClr val="tx1"/>
                </a:solidFill>
              </a:defRPr>
            </a:lvl6pPr>
          </a:lstStyle>
          <a:p>
            <a:pPr lvl="0"/>
            <a:r>
              <a:rPr lang="en-US" dirty="0"/>
              <a:t>Click to edit Master text styles</a:t>
            </a:r>
          </a:p>
          <a:p>
            <a:pPr lvl="1"/>
            <a:r>
              <a:rPr lang="en-US" dirty="0"/>
              <a:t>Second level</a:t>
            </a:r>
          </a:p>
          <a:p>
            <a:pPr lvl="5"/>
            <a:r>
              <a:rPr lang="en-US" dirty="0"/>
              <a:t>Third level</a:t>
            </a:r>
          </a:p>
        </p:txBody>
      </p:sp>
      <p:sp>
        <p:nvSpPr>
          <p:cNvPr id="19"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1515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lines, knockout">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44215" y="2094070"/>
            <a:ext cx="8229600" cy="599026"/>
          </a:xfrm>
          <a:prstGeom prst="rect">
            <a:avLst/>
          </a:prstGeom>
        </p:spPr>
        <p:txBody>
          <a:bodyPr vert="horz"/>
          <a:lstStyle>
            <a:lvl1pPr marL="0" indent="0">
              <a:buNone/>
              <a:tabLst>
                <a:tab pos="1431925" algn="l"/>
              </a:tabLst>
              <a:defRPr sz="3200" b="0" i="0" kern="0" cap="all" spc="0" baseline="0">
                <a:solidFill>
                  <a:schemeClr val="accent2"/>
                </a:solidFill>
                <a:latin typeface="Impact" panose="020B0806030902050204" pitchFamily="34" charset="0"/>
                <a:cs typeface="Impact" panose="020B0806030902050204" pitchFamily="34" charset="0"/>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344215" y="1589733"/>
            <a:ext cx="8229600" cy="564743"/>
          </a:xfrm>
          <a:prstGeom prst="rect">
            <a:avLst/>
          </a:prstGeom>
        </p:spPr>
        <p:txBody>
          <a:bodyPr vert="horz"/>
          <a:lstStyle>
            <a:lvl1pPr marL="0" indent="0">
              <a:buNone/>
              <a:defRPr sz="3200" b="0" i="0" kern="0" cap="all" spc="0" baseline="0">
                <a:solidFill>
                  <a:schemeClr val="accent2"/>
                </a:solidFill>
                <a:latin typeface="Impact" panose="020B0806030902050204" pitchFamily="34" charset="0"/>
                <a:cs typeface="Impact" panose="020B0806030902050204" pitchFamily="34" charset="0"/>
              </a:defRPr>
            </a:lvl1pPr>
          </a:lstStyle>
          <a:p>
            <a:pPr lvl="0"/>
            <a:r>
              <a:rPr lang="en-US" dirty="0"/>
              <a:t>DIVIDER SLIDE TWO HEADLINES</a:t>
            </a:r>
          </a:p>
        </p:txBody>
      </p:sp>
      <p:sp>
        <p:nvSpPr>
          <p:cNvPr id="16" name="Slide Number Placeholder 5"/>
          <p:cNvSpPr>
            <a:spLocks noGrp="1"/>
          </p:cNvSpPr>
          <p:nvPr>
            <p:ph type="sldNum" sz="quarter" idx="13"/>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3351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49751" y="136768"/>
            <a:ext cx="8037329" cy="489465"/>
          </a:xfrm>
          <a:prstGeom prst="rect">
            <a:avLst/>
          </a:prstGeom>
        </p:spPr>
        <p:txBody>
          <a:bodyPr anchor="t" anchorCtr="0"/>
          <a:lstStyle>
            <a:lvl1pPr>
              <a:lnSpc>
                <a:spcPct val="100000"/>
              </a:lnSpc>
              <a:defRPr sz="1600" b="1" i="0" cap="all">
                <a:solidFill>
                  <a:schemeClr val="bg1"/>
                </a:solidFill>
                <a:latin typeface="+mj-lt"/>
                <a:cs typeface="Arial"/>
              </a:defRPr>
            </a:lvl1pPr>
          </a:lstStyle>
          <a:p>
            <a:r>
              <a:rPr lang="en-US" dirty="0"/>
              <a:t>disclosure</a:t>
            </a:r>
          </a:p>
        </p:txBody>
      </p:sp>
    </p:spTree>
    <p:extLst>
      <p:ext uri="{BB962C8B-B14F-4D97-AF65-F5344CB8AC3E}">
        <p14:creationId xmlns:p14="http://schemas.microsoft.com/office/powerpoint/2010/main" val="10984182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nockout divider fo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632" y="2217000"/>
            <a:ext cx="8229600" cy="857250"/>
          </a:xfrm>
          <a:prstGeom prst="rect">
            <a:avLst/>
          </a:prstGeom>
        </p:spPr>
        <p:txBody>
          <a:bodyPr vert="horz"/>
          <a:lstStyle>
            <a:lvl1pPr>
              <a:defRPr sz="3200" b="0" i="0" kern="0" cap="all" spc="0" baseline="0">
                <a:solidFill>
                  <a:schemeClr val="bg1"/>
                </a:solidFill>
                <a:latin typeface="Impact" panose="020B0806030902050204" pitchFamily="34" charset="0"/>
                <a:cs typeface="Impact" panose="020B0806030902050204" pitchFamily="34" charset="0"/>
              </a:defRPr>
            </a:lvl1pPr>
          </a:lstStyle>
          <a:p>
            <a:r>
              <a:rPr lang="en-US" dirty="0"/>
              <a:t>DIVIDER SLIDE ONE HEADLINE</a:t>
            </a:r>
          </a:p>
        </p:txBody>
      </p:sp>
      <p:sp>
        <p:nvSpPr>
          <p:cNvPr id="15"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53529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cculent divider">
    <p:bg>
      <p:bgPr>
        <a:solidFill>
          <a:srgbClr val="007C86"/>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1832"/>
            <a:ext cx="7616952" cy="667512"/>
          </a:xfrm>
          <a:prstGeom prst="rect">
            <a:avLst/>
          </a:prstGeom>
        </p:spPr>
        <p:txBody>
          <a:bodyPr vert="horz"/>
          <a:lstStyle>
            <a:lvl1pPr marL="0" indent="0">
              <a:buNone/>
              <a:defRPr sz="4000" b="0" i="0" kern="0" cap="all" spc="0" baseline="0">
                <a:solidFill>
                  <a:srgbClr val="007C86"/>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729686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berry divider">
    <p:bg>
      <p:bgPr>
        <a:solidFill>
          <a:schemeClr val="accent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3448"/>
            <a:ext cx="7616952" cy="667512"/>
          </a:xfrm>
          <a:prstGeom prst="rect">
            <a:avLst/>
          </a:prstGeom>
        </p:spPr>
        <p:txBody>
          <a:bodyPr vert="horz"/>
          <a:lstStyle>
            <a:lvl1pPr marL="0" indent="0">
              <a:buNone/>
              <a:defRPr sz="4000" b="0" i="0" kern="0" cap="all" spc="0" baseline="0">
                <a:solidFill>
                  <a:schemeClr val="accent4"/>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9097115"/>
      </p:ext>
    </p:extLst>
  </p:cSld>
  <p:clrMapOvr>
    <a:masterClrMapping/>
  </p:clrMapOvr>
  <p:extLst>
    <p:ext uri="{DCECCB84-F9BA-43D5-87BE-67443E8EF086}">
      <p15:sldGuideLst xmlns:p15="http://schemas.microsoft.com/office/powerpoint/2012/main">
        <p15:guide id="1" orient="horz" pos="167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t divider">
    <p:bg>
      <p:bgPr>
        <a:solidFill>
          <a:schemeClr val="accent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p:ph type="body" sz="quarter" idx="12" hasCustomPrompt="1"/>
          </p:nvPr>
        </p:nvSpPr>
        <p:spPr>
          <a:xfrm>
            <a:off x="369837"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360019" y="2103448"/>
            <a:ext cx="7616952" cy="667512"/>
          </a:xfrm>
          <a:prstGeom prst="rect">
            <a:avLst/>
          </a:prstGeom>
        </p:spPr>
        <p:txBody>
          <a:bodyPr vert="horz"/>
          <a:lstStyle>
            <a:lvl1pPr marL="0" indent="0">
              <a:buNone/>
              <a:defRPr sz="4000" b="0" i="0" kern="0" cap="all" spc="0" baseline="0">
                <a:solidFill>
                  <a:schemeClr val="accent5"/>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02359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divide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4"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0" y="2103448"/>
            <a:ext cx="7616952" cy="667512"/>
          </a:xfrm>
          <a:prstGeom prst="rect">
            <a:avLst/>
          </a:prstGeom>
        </p:spPr>
        <p:txBody>
          <a:bodyPr vert="horz"/>
          <a:lstStyle>
            <a:lvl1pPr marL="0" indent="0">
              <a:buNone/>
              <a:defRPr sz="4000" b="0" i="0" kern="0" cap="all" spc="0" baseline="0">
                <a:solidFill>
                  <a:schemeClr val="accent1"/>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282321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flood title page">
    <p:bg>
      <p:bgPr>
        <a:solidFill>
          <a:schemeClr val="accent1"/>
        </a:solidFill>
        <a:effectLst/>
      </p:bgPr>
    </p:bg>
    <p:spTree>
      <p:nvGrpSpPr>
        <p:cNvPr id="1" name=""/>
        <p:cNvGrpSpPr/>
        <p:nvPr/>
      </p:nvGrpSpPr>
      <p:grpSpPr>
        <a:xfrm>
          <a:off x="0" y="0"/>
          <a:ext cx="0" cy="0"/>
          <a:chOff x="0" y="0"/>
          <a:chExt cx="0" cy="0"/>
        </a:xfrm>
      </p:grpSpPr>
      <p:sp>
        <p:nvSpPr>
          <p:cNvPr id="7" name="Shape 258">
            <a:extLst>
              <a:ext uri="{FF2B5EF4-FFF2-40B4-BE49-F238E27FC236}">
                <a16:creationId xmlns:a16="http://schemas.microsoft.com/office/drawing/2014/main" id="{84B74A99-3A1C-3441-BABE-8D86E3B8D280}"/>
              </a:ext>
            </a:extLst>
          </p:cNvPr>
          <p:cNvSpPr/>
          <p:nvPr userDrawn="1"/>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8" name="Picture 7" descr="TA_stacked_logo.png">
            <a:extLst>
              <a:ext uri="{FF2B5EF4-FFF2-40B4-BE49-F238E27FC236}">
                <a16:creationId xmlns:a16="http://schemas.microsoft.com/office/drawing/2014/main" id="{04DE0E3D-C58A-2141-A444-E1751CE2D3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
        <p:nvSpPr>
          <p:cNvPr id="3" name="Title 2">
            <a:extLst>
              <a:ext uri="{FF2B5EF4-FFF2-40B4-BE49-F238E27FC236}">
                <a16:creationId xmlns:a16="http://schemas.microsoft.com/office/drawing/2014/main" id="{B73C5521-33F6-2A4D-9036-31CB219CB2AE}"/>
              </a:ext>
            </a:extLst>
          </p:cNvPr>
          <p:cNvSpPr>
            <a:spLocks noGrp="1"/>
          </p:cNvSpPr>
          <p:nvPr>
            <p:ph type="title" hasCustomPrompt="1"/>
          </p:nvPr>
        </p:nvSpPr>
        <p:spPr>
          <a:xfrm>
            <a:off x="355624" y="1196791"/>
            <a:ext cx="8038867" cy="549146"/>
          </a:xfrm>
          <a:prstGeom prst="rect">
            <a:avLst/>
          </a:prstGeom>
        </p:spPr>
        <p:txBody>
          <a:bodyPr/>
          <a:lstStyle>
            <a:lvl1pPr>
              <a:lnSpc>
                <a:spcPct val="100000"/>
              </a:lnSpc>
              <a:defRPr sz="3400" cap="all" baseline="0">
                <a:solidFill>
                  <a:schemeClr val="bg1"/>
                </a:solidFill>
                <a:latin typeface="Impact" panose="020B0806030902050204" pitchFamily="34" charset="0"/>
                <a:cs typeface="Arial" panose="020B0604020202020204" pitchFamily="34" charset="0"/>
              </a:defRPr>
            </a:lvl1pPr>
          </a:lstStyle>
          <a:p>
            <a:r>
              <a:rPr lang="en-US" dirty="0"/>
              <a:t>No image red flood presentation title page </a:t>
            </a:r>
          </a:p>
        </p:txBody>
      </p:sp>
    </p:spTree>
    <p:extLst>
      <p:ext uri="{BB962C8B-B14F-4D97-AF65-F5344CB8AC3E}">
        <p14:creationId xmlns:p14="http://schemas.microsoft.com/office/powerpoint/2010/main" val="3989364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dividier">
    <p:bg>
      <p:bgPr>
        <a:solidFill>
          <a:schemeClr val="accent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6"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2" y="2103448"/>
            <a:ext cx="7616952" cy="667512"/>
          </a:xfrm>
          <a:prstGeom prst="rect">
            <a:avLst/>
          </a:prstGeom>
        </p:spPr>
        <p:txBody>
          <a:bodyPr vert="horz"/>
          <a:lstStyle>
            <a:lvl1pPr marL="0" indent="0">
              <a:buNone/>
              <a:defRPr sz="4000" b="0" i="0" kern="0" cap="all" spc="0" baseline="0">
                <a:solidFill>
                  <a:schemeClr val="accent3"/>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18291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torm Backgroun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4"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343879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nockout divider 2 Headline">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237744" y="2213067"/>
            <a:ext cx="8229600" cy="859536"/>
          </a:xfrm>
          <a:prstGeom prst="rect">
            <a:avLst/>
          </a:prstGeom>
        </p:spPr>
        <p:txBody>
          <a:bodyPr vert="horz"/>
          <a:lstStyle>
            <a:lvl1pPr marL="0" indent="0">
              <a:buNone/>
              <a:tabLst>
                <a:tab pos="1431890" algn="l"/>
              </a:tabLst>
              <a:defRPr sz="3600" b="0" i="0" kern="0" cap="all" spc="200">
                <a:solidFill>
                  <a:srgbClr val="3E6B9C"/>
                </a:solidFill>
                <a:latin typeface="Impact"/>
                <a:cs typeface="Impact"/>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237744" y="1470736"/>
            <a:ext cx="8229600" cy="859536"/>
          </a:xfrm>
          <a:prstGeom prst="rect">
            <a:avLst/>
          </a:prstGeom>
        </p:spPr>
        <p:txBody>
          <a:bodyPr vert="horz"/>
          <a:lstStyle>
            <a:lvl1pPr marL="0" indent="0">
              <a:buNone/>
              <a:defRPr sz="3600" b="0" i="0" kern="0" cap="all" spc="200">
                <a:solidFill>
                  <a:srgbClr val="3E6B9C"/>
                </a:solidFill>
                <a:latin typeface="Impact"/>
                <a:cs typeface="Impact"/>
              </a:defRPr>
            </a:lvl1pPr>
          </a:lstStyle>
          <a:p>
            <a:pPr lvl="0"/>
            <a:r>
              <a:rPr lang="en-US" dirty="0"/>
              <a:t>DIVIDER SLIDE TWO HEADLINES</a:t>
            </a:r>
          </a:p>
        </p:txBody>
      </p:sp>
      <p:sp>
        <p:nvSpPr>
          <p:cNvPr id="16" name="Slide Number Placeholder 5"/>
          <p:cNvSpPr>
            <a:spLocks noGrp="1"/>
          </p:cNvSpPr>
          <p:nvPr>
            <p:ph type="sldNum" sz="quarter" idx="13"/>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15710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4"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Tree>
    <p:extLst>
      <p:ext uri="{BB962C8B-B14F-4D97-AF65-F5344CB8AC3E}">
        <p14:creationId xmlns:p14="http://schemas.microsoft.com/office/powerpoint/2010/main" val="243211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Line Impact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1" y="993470"/>
            <a:ext cx="802640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1" y="215320"/>
            <a:ext cx="8037329"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spTree>
    <p:extLst>
      <p:ext uri="{BB962C8B-B14F-4D97-AF65-F5344CB8AC3E}">
        <p14:creationId xmlns:p14="http://schemas.microsoft.com/office/powerpoint/2010/main" val="3213786790"/>
      </p:ext>
    </p:extLst>
  </p:cSld>
  <p:clrMapOvr>
    <a:masterClrMapping/>
  </p:clrMapOvr>
  <p:extLst>
    <p:ext uri="{DCECCB84-F9BA-43D5-87BE-67443E8EF086}">
      <p15:sldGuideLst xmlns:p15="http://schemas.microsoft.com/office/powerpoint/2012/main">
        <p15:guide id="1" orient="horz" pos="84">
          <p15:clr>
            <a:srgbClr val="FBAE40"/>
          </p15:clr>
        </p15:guide>
        <p15:guide id="2" orient="horz" pos="7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ue divider">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5"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
        <p:nvSpPr>
          <p:cNvPr id="13" name="Text Placeholder 12"/>
          <p:cNvSpPr>
            <a:spLocks noGrp="1"/>
          </p:cNvSpPr>
          <p:nvPr>
            <p:ph type="body" sz="quarter" idx="12" hasCustomPrompt="1"/>
          </p:nvPr>
        </p:nvSpPr>
        <p:spPr>
          <a:xfrm>
            <a:off x="242246" y="3163825"/>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accent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1448684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1 Line Impact Headline with side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1323340" y="993470"/>
            <a:ext cx="693801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1437641" y="215320"/>
            <a:ext cx="6955473"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cxnSp>
        <p:nvCxnSpPr>
          <p:cNvPr id="5" name="Straight Connector 4"/>
          <p:cNvCxnSpPr/>
          <p:nvPr userDrawn="1"/>
        </p:nvCxnSpPr>
        <p:spPr bwMode="auto">
          <a:xfrm rot="5400000">
            <a:off x="1056096"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 name="Straight Connector 8"/>
          <p:cNvCxnSpPr/>
          <p:nvPr userDrawn="1"/>
        </p:nvCxnSpPr>
        <p:spPr bwMode="auto">
          <a:xfrm rot="5400000">
            <a:off x="-220407"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0" name="TextBox 9"/>
          <p:cNvSpPr txBox="1"/>
          <p:nvPr userDrawn="1"/>
        </p:nvSpPr>
        <p:spPr>
          <a:xfrm>
            <a:off x="104056" y="-497948"/>
            <a:ext cx="1133928" cy="461665"/>
          </a:xfrm>
          <a:prstGeom prst="rect">
            <a:avLst/>
          </a:prstGeom>
          <a:noFill/>
        </p:spPr>
        <p:txBody>
          <a:bodyPr wrap="square" rtlCol="0">
            <a:spAutoFit/>
          </a:bodyPr>
          <a:lstStyle/>
          <a:p>
            <a:pPr algn="ctr" defTabSz="457189"/>
            <a:r>
              <a:rPr lang="en-US" sz="1200" dirty="0">
                <a:solidFill>
                  <a:srgbClr val="40474B"/>
                </a:solidFill>
                <a:cs typeface="Arial"/>
              </a:rPr>
              <a:t>sidebar image space</a:t>
            </a:r>
          </a:p>
        </p:txBody>
      </p:sp>
    </p:spTree>
    <p:extLst>
      <p:ext uri="{BB962C8B-B14F-4D97-AF65-F5344CB8AC3E}">
        <p14:creationId xmlns:p14="http://schemas.microsoft.com/office/powerpoint/2010/main" val="3970996019"/>
      </p:ext>
    </p:extLst>
  </p:cSld>
  <p:clrMapOvr>
    <a:masterClrMapping/>
  </p:clrMapOvr>
  <p:extLst>
    <p:ext uri="{DCECCB84-F9BA-43D5-87BE-67443E8EF086}">
      <p15:sldGuideLst xmlns:p15="http://schemas.microsoft.com/office/powerpoint/2012/main">
        <p15:guide id="1" orient="horz" pos="84">
          <p15:clr>
            <a:srgbClr val="FBAE40"/>
          </p15:clr>
        </p15:guide>
        <p15:guide id="2" orient="horz" pos="7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rey divider">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5"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
        <p:nvSpPr>
          <p:cNvPr id="10" name="Text Placeholder 12"/>
          <p:cNvSpPr>
            <a:spLocks noGrp="1"/>
          </p:cNvSpPr>
          <p:nvPr>
            <p:ph type="body" sz="quarter" idx="12" hasCustomPrompt="1"/>
          </p:nvPr>
        </p:nvSpPr>
        <p:spPr>
          <a:xfrm>
            <a:off x="242246" y="3163825"/>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tx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40858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6BC1C3-C832-FA4C-9911-3E1C355083BA}" type="slidenum">
              <a:rPr lang="en-US" smtClean="0"/>
              <a:pPr/>
              <a:t>‹#›</a:t>
            </a:fld>
            <a:endParaRPr lang="en-US" dirty="0"/>
          </a:p>
        </p:txBody>
      </p:sp>
      <p:sp>
        <p:nvSpPr>
          <p:cNvPr id="5" name="Slide Number Placeholder 1"/>
          <p:cNvSpPr txBox="1">
            <a:spLocks/>
          </p:cNvSpPr>
          <p:nvPr userDrawn="1"/>
        </p:nvSpPr>
        <p:spPr>
          <a:xfrm>
            <a:off x="8728636" y="4842779"/>
            <a:ext cx="364393" cy="273844"/>
          </a:xfrm>
          <a:prstGeom prst="rect">
            <a:avLst/>
          </a:prstGeom>
        </p:spPr>
        <p:txBody>
          <a:bodyP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a:t>
            </a:fld>
            <a:endParaRPr lang="en-US" sz="900" dirty="0"/>
          </a:p>
        </p:txBody>
      </p:sp>
      <p:sp>
        <p:nvSpPr>
          <p:cNvPr id="6" name="Shape 258"/>
          <p:cNvSpPr/>
          <p:nvPr userDrawn="1"/>
        </p:nvSpPr>
        <p:spPr>
          <a:xfrm flipH="1">
            <a:off x="7512936" y="3512228"/>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defTabSz="457189">
              <a:defRPr sz="3200">
                <a:solidFill>
                  <a:srgbClr val="FFFFFF"/>
                </a:solidFill>
              </a:defRPr>
            </a:pPr>
            <a:endParaRPr sz="3200" dirty="0">
              <a:solidFill>
                <a:srgbClr val="FFFFFF"/>
              </a:solidFill>
            </a:endParaRPr>
          </a:p>
        </p:txBody>
      </p:sp>
      <p:sp>
        <p:nvSpPr>
          <p:cNvPr id="11" name="Text Placeholder 10"/>
          <p:cNvSpPr>
            <a:spLocks noGrp="1"/>
          </p:cNvSpPr>
          <p:nvPr>
            <p:ph type="body" sz="quarter" idx="11" hasCustomPrompt="1"/>
          </p:nvPr>
        </p:nvSpPr>
        <p:spPr>
          <a:xfrm>
            <a:off x="82296" y="1271016"/>
            <a:ext cx="6903720" cy="521208"/>
          </a:xfrm>
          <a:prstGeom prst="rect">
            <a:avLst/>
          </a:prstGeom>
        </p:spPr>
        <p:txBody>
          <a:bodyPr vert="horz"/>
          <a:lstStyle>
            <a:lvl1pPr marL="0" indent="0">
              <a:buNone/>
              <a:defRPr sz="3200" b="0" i="0" kern="0" cap="all" spc="100" baseline="0">
                <a:solidFill>
                  <a:srgbClr val="E6001E"/>
                </a:solidFill>
                <a:latin typeface="Impact"/>
                <a:cs typeface="Impact"/>
              </a:defRPr>
            </a:lvl1pPr>
          </a:lstStyle>
          <a:p>
            <a:pPr lvl="0"/>
            <a:r>
              <a:rPr lang="en-US" dirty="0"/>
              <a:t>CLICK TO EDIT COVER TITLE</a:t>
            </a:r>
          </a:p>
        </p:txBody>
      </p:sp>
      <p:pic>
        <p:nvPicPr>
          <p:cNvPr id="7" name="Picture 6" descr="TA_stacked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2044" y="4425781"/>
            <a:ext cx="796043" cy="522767"/>
          </a:xfrm>
          <a:prstGeom prst="rect">
            <a:avLst/>
          </a:prstGeom>
        </p:spPr>
      </p:pic>
      <p:sp>
        <p:nvSpPr>
          <p:cNvPr id="2" name="Title 1"/>
          <p:cNvSpPr>
            <a:spLocks noGrp="1"/>
          </p:cNvSpPr>
          <p:nvPr>
            <p:ph type="title" hasCustomPrompt="1"/>
          </p:nvPr>
        </p:nvSpPr>
        <p:spPr>
          <a:xfrm>
            <a:off x="82296" y="749808"/>
            <a:ext cx="6903720" cy="521208"/>
          </a:xfrm>
          <a:prstGeom prst="rect">
            <a:avLst/>
          </a:prstGeom>
        </p:spPr>
        <p:txBody>
          <a:bodyPr vert="horz"/>
          <a:lstStyle>
            <a:lvl1pPr>
              <a:defRPr sz="3200" kern="0" cap="all" spc="100">
                <a:solidFill>
                  <a:schemeClr val="accent1"/>
                </a:solidFill>
                <a:latin typeface="Impact"/>
                <a:cs typeface="Impact"/>
              </a:defRPr>
            </a:lvl1pPr>
          </a:lstStyle>
          <a:p>
            <a:r>
              <a:rPr lang="en-US" dirty="0"/>
              <a:t>CLICK TO EDIT MASTER TITLE STYLE</a:t>
            </a:r>
          </a:p>
        </p:txBody>
      </p:sp>
    </p:spTree>
    <p:extLst>
      <p:ext uri="{BB962C8B-B14F-4D97-AF65-F5344CB8AC3E}">
        <p14:creationId xmlns:p14="http://schemas.microsoft.com/office/powerpoint/2010/main" val="155697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Line,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a:t>
            </a:r>
          </a:p>
        </p:txBody>
      </p:sp>
    </p:spTree>
    <p:extLst>
      <p:ext uri="{BB962C8B-B14F-4D97-AF65-F5344CB8AC3E}">
        <p14:creationId xmlns:p14="http://schemas.microsoft.com/office/powerpoint/2010/main" val="2729292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Head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1408608"/>
            <a:ext cx="8026400" cy="3085523"/>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 UTILIZE THIS VERSION WHEN YOU HAVE TWO LINES IN A HEADLINE</a:t>
            </a:r>
          </a:p>
        </p:txBody>
      </p:sp>
    </p:spTree>
    <p:extLst>
      <p:ext uri="{BB962C8B-B14F-4D97-AF65-F5344CB8AC3E}">
        <p14:creationId xmlns:p14="http://schemas.microsoft.com/office/powerpoint/2010/main" val="42087188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only</a:t>
            </a:r>
          </a:p>
        </p:txBody>
      </p:sp>
    </p:spTree>
    <p:extLst>
      <p:ext uri="{BB962C8B-B14F-4D97-AF65-F5344CB8AC3E}">
        <p14:creationId xmlns:p14="http://schemas.microsoft.com/office/powerpoint/2010/main" val="3690228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43161" y="215319"/>
            <a:ext cx="2701452"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¼ panel HEADLINE</a:t>
            </a:r>
          </a:p>
        </p:txBody>
      </p:sp>
      <p:sp>
        <p:nvSpPr>
          <p:cNvPr id="11" name="Text Placeholder 13">
            <a:extLst>
              <a:ext uri="{FF2B5EF4-FFF2-40B4-BE49-F238E27FC236}">
                <a16:creationId xmlns:a16="http://schemas.microsoft.com/office/drawing/2014/main" id="{0C72EFE2-9FCB-F04D-B939-9B0EA652755C}"/>
              </a:ext>
            </a:extLst>
          </p:cNvPr>
          <p:cNvSpPr>
            <a:spLocks noGrp="1"/>
          </p:cNvSpPr>
          <p:nvPr>
            <p:ph idx="1"/>
          </p:nvPr>
        </p:nvSpPr>
        <p:spPr>
          <a:xfrm>
            <a:off x="216201" y="993469"/>
            <a:ext cx="2828412"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1252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3581148491"/>
      </p:ext>
    </p:extLst>
  </p:cSld>
  <p:clrMapOvr>
    <a:masterClrMapping/>
  </p:clrMapOvr>
  <p:extLst>
    <p:ext uri="{DCECCB84-F9BA-43D5-87BE-67443E8EF086}">
      <p15:sldGuideLst xmlns:p15="http://schemas.microsoft.com/office/powerpoint/2012/main">
        <p15:guide id="1" orient="horz" pos="1620">
          <p15:clr>
            <a:srgbClr val="FBAE40"/>
          </p15:clr>
        </p15:guide>
        <p15:guide id="2" pos="28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608318" y="993469"/>
            <a:ext cx="4120317"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722618"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14048225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2 panel, room for imag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17" name="Text Placeholder 13">
            <a:extLst>
              <a:ext uri="{FF2B5EF4-FFF2-40B4-BE49-F238E27FC236}">
                <a16:creationId xmlns:a16="http://schemas.microsoft.com/office/drawing/2014/main" id="{74D27767-C3CE-5842-A71A-1C599FADA8A7}"/>
              </a:ext>
            </a:extLst>
          </p:cNvPr>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1">
            <a:extLst>
              <a:ext uri="{FF2B5EF4-FFF2-40B4-BE49-F238E27FC236}">
                <a16:creationId xmlns:a16="http://schemas.microsoft.com/office/drawing/2014/main" id="{5F549486-C7B8-CD43-8026-CBF5647D2FC6}"/>
              </a:ext>
            </a:extLst>
          </p:cNvPr>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4162925779"/>
      </p:ext>
    </p:extLst>
  </p:cSld>
  <p:clrMapOvr>
    <a:masterClrMapping/>
  </p:clrMapOvr>
  <p:extLst>
    <p:ext uri="{DCECCB84-F9BA-43D5-87BE-67443E8EF086}">
      <p15:sldGuideLst xmlns:p15="http://schemas.microsoft.com/office/powerpoint/2012/main">
        <p15:guide id="1" orient="horz" pos="1620">
          <p15:clr>
            <a:srgbClr val="FBAE40"/>
          </p15:clr>
        </p15:guide>
        <p15:guide id="2" pos="28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111"/>
          <p:cNvSpPr/>
          <p:nvPr/>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dirty="0"/>
          </a:p>
        </p:txBody>
      </p:sp>
      <p:sp>
        <p:nvSpPr>
          <p:cNvPr id="4" name="Slide Number Placeholder 5"/>
          <p:cNvSpPr>
            <a:spLocks noGrp="1"/>
          </p:cNvSpPr>
          <p:nvPr>
            <p:ph type="sldNum" sz="quarter" idx="4"/>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075977746"/>
      </p:ext>
    </p:extLst>
  </p:cSld>
  <p:clrMap bg1="lt1" tx1="dk1" bg2="lt2" tx2="dk2" accent1="accent1" accent2="accent2" accent3="accent3" accent4="accent4" accent5="accent5" accent6="accent6" hlink="hlink" folHlink="folHlink"/>
  <p:sldLayoutIdLst>
    <p:sldLayoutId id="2147483724" r:id="rId1"/>
    <p:sldLayoutId id="2147483737" r:id="rId2"/>
    <p:sldLayoutId id="2147483729" r:id="rId3"/>
    <p:sldLayoutId id="2147483728" r:id="rId4"/>
    <p:sldLayoutId id="2147483730" r:id="rId5"/>
    <p:sldLayoutId id="2147483731" r:id="rId6"/>
    <p:sldLayoutId id="2147483739" r:id="rId7"/>
    <p:sldLayoutId id="2147483734" r:id="rId8"/>
    <p:sldLayoutId id="2147483741" r:id="rId9"/>
    <p:sldLayoutId id="2147483740" r:id="rId10"/>
    <p:sldLayoutId id="2147483717" r:id="rId11"/>
    <p:sldLayoutId id="2147483716" r:id="rId12"/>
    <p:sldLayoutId id="2147483718" r:id="rId13"/>
    <p:sldLayoutId id="2147483675" r:id="rId14"/>
    <p:sldLayoutId id="2147483719" r:id="rId15"/>
    <p:sldLayoutId id="2147483720" r:id="rId16"/>
    <p:sldLayoutId id="2147483743" r:id="rId17"/>
    <p:sldLayoutId id="2147483722" r:id="rId18"/>
    <p:sldLayoutId id="2147483723" r:id="rId19"/>
    <p:sldLayoutId id="2147483733" r:id="rId20"/>
    <p:sldLayoutId id="2147483727" r:id="rId21"/>
    <p:sldLayoutId id="2147483744" r:id="rId22"/>
    <p:sldLayoutId id="2147483745" r:id="rId23"/>
    <p:sldLayoutId id="2147483746" r:id="rId24"/>
    <p:sldLayoutId id="2147483747" r:id="rId25"/>
    <p:sldLayoutId id="2147483748" r:id="rId26"/>
    <p:sldLayoutId id="2147483749" r:id="rId27"/>
    <p:sldLayoutId id="2147483750" r:id="rId28"/>
  </p:sldLayoutIdLst>
  <p:hf hdr="0" ftr="0" dt="0"/>
  <p:txStyles>
    <p:titleStyle>
      <a:lvl1pPr algn="l" defTabSz="457200" rtl="0" eaLnBrk="1" latinLnBrk="0" hangingPunct="1">
        <a:spcBef>
          <a:spcPct val="0"/>
        </a:spcBef>
        <a:buNone/>
        <a:defRPr sz="2800" b="0" i="0" kern="1200" baseline="0">
          <a:solidFill>
            <a:schemeClr val="tx1"/>
          </a:solidFill>
          <a:latin typeface="Gobold Bold"/>
          <a:ea typeface="+mj-ea"/>
          <a:cs typeface="Gobold Bold"/>
        </a:defRPr>
      </a:lvl1pPr>
    </p:titleStyle>
    <p:body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07B2E1D5-6CEB-844B-878B-7BA30B91BD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12" name="Group 11"/>
          <p:cNvGrpSpPr/>
          <p:nvPr/>
        </p:nvGrpSpPr>
        <p:grpSpPr>
          <a:xfrm>
            <a:off x="2256" y="3214712"/>
            <a:ext cx="3370864" cy="447041"/>
            <a:chOff x="2255" y="3134301"/>
            <a:chExt cx="2974625" cy="394851"/>
          </a:xfrm>
        </p:grpSpPr>
        <p:sp>
          <p:nvSpPr>
            <p:cNvPr id="13" name="Shape 248"/>
            <p:cNvSpPr/>
            <p:nvPr/>
          </p:nvSpPr>
          <p:spPr>
            <a:xfrm>
              <a:off x="2255" y="3134301"/>
              <a:ext cx="2974625" cy="0"/>
            </a:xfrm>
            <a:prstGeom prst="line">
              <a:avLst/>
            </a:prstGeom>
            <a:ln w="12700" cmpd="sng">
              <a:solidFill>
                <a:schemeClr val="bg1"/>
              </a:solidFill>
              <a:miter lim="400000"/>
            </a:ln>
          </p:spPr>
          <p:txBody>
            <a:bodyPr lIns="50800" tIns="50800" rIns="50800" bIns="50800" anchor="ctr"/>
            <a:lstStyle/>
            <a:p>
              <a:pPr>
                <a:defRPr sz="3200"/>
              </a:pPr>
              <a:endParaRPr sz="3200" dirty="0"/>
            </a:p>
          </p:txBody>
        </p:sp>
        <p:sp>
          <p:nvSpPr>
            <p:cNvPr id="14" name="Shape 248"/>
            <p:cNvSpPr/>
            <p:nvPr/>
          </p:nvSpPr>
          <p:spPr>
            <a:xfrm>
              <a:off x="2255" y="3529152"/>
              <a:ext cx="2974625" cy="0"/>
            </a:xfrm>
            <a:prstGeom prst="line">
              <a:avLst/>
            </a:prstGeom>
            <a:ln w="12700" cmpd="sng">
              <a:solidFill>
                <a:schemeClr val="bg1"/>
              </a:solidFill>
              <a:miter lim="400000"/>
            </a:ln>
          </p:spPr>
          <p:txBody>
            <a:bodyPr lIns="50800" tIns="50800" rIns="50800" bIns="50800" anchor="ctr"/>
            <a:lstStyle/>
            <a:p>
              <a:pPr>
                <a:defRPr sz="3200"/>
              </a:pPr>
              <a:endParaRPr sz="3200" dirty="0"/>
            </a:p>
          </p:txBody>
        </p:sp>
      </p:grpSp>
      <p:sp>
        <p:nvSpPr>
          <p:cNvPr id="15" name="Text Placeholder 2"/>
          <p:cNvSpPr txBox="1">
            <a:spLocks/>
          </p:cNvSpPr>
          <p:nvPr/>
        </p:nvSpPr>
        <p:spPr>
          <a:xfrm>
            <a:off x="299263" y="3219528"/>
            <a:ext cx="3401576" cy="433388"/>
          </a:xfrm>
          <a:prstGeom prst="rect">
            <a:avLst/>
          </a:prstGeom>
        </p:spPr>
        <p:txBody>
          <a:bodyPr anchor="ct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cap="all" dirty="0">
                <a:solidFill>
                  <a:schemeClr val="bg1"/>
                </a:solidFill>
              </a:rPr>
              <a:t>An overview of common estate planning issues facing foreign nationals</a:t>
            </a:r>
          </a:p>
        </p:txBody>
      </p:sp>
      <p:sp>
        <p:nvSpPr>
          <p:cNvPr id="16" name="Shape 111"/>
          <p:cNvSpPr/>
          <p:nvPr/>
        </p:nvSpPr>
        <p:spPr>
          <a:xfrm>
            <a:off x="8697686" y="4721043"/>
            <a:ext cx="450135" cy="0"/>
          </a:xfrm>
          <a:prstGeom prst="line">
            <a:avLst/>
          </a:prstGeom>
          <a:ln w="6350" cmpd="sng">
            <a:solidFill>
              <a:srgbClr val="FFFFFF"/>
            </a:solidFill>
            <a:miter lim="400000"/>
          </a:ln>
        </p:spPr>
        <p:txBody>
          <a:bodyPr lIns="50800" tIns="50800" rIns="50800" bIns="50800" anchor="ctr"/>
          <a:lstStyle/>
          <a:p>
            <a:pPr>
              <a:defRPr sz="3200"/>
            </a:pPr>
            <a:endParaRPr sz="3200" dirty="0"/>
          </a:p>
        </p:txBody>
      </p:sp>
      <p:sp>
        <p:nvSpPr>
          <p:cNvPr id="17" name="Slide Number Placeholder 5"/>
          <p:cNvSpPr>
            <a:spLocks noGrp="1"/>
          </p:cNvSpPr>
          <p:nvPr>
            <p:ph type="sldNum" sz="quarter" idx="4294967295"/>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solidFill>
                  <a:schemeClr val="bg1"/>
                </a:solidFill>
              </a:rPr>
              <a:pPr/>
              <a:t>1</a:t>
            </a:fld>
            <a:endParaRPr lang="en-US" dirty="0">
              <a:solidFill>
                <a:schemeClr val="bg1"/>
              </a:solidFill>
            </a:endParaRPr>
          </a:p>
        </p:txBody>
      </p:sp>
      <p:sp>
        <p:nvSpPr>
          <p:cNvPr id="20" name="Shape 258">
            <a:extLst>
              <a:ext uri="{FF2B5EF4-FFF2-40B4-BE49-F238E27FC236}">
                <a16:creationId xmlns:a16="http://schemas.microsoft.com/office/drawing/2014/main" id="{EADBCB3D-6B4C-404F-8978-6CC22CF18D96}"/>
              </a:ext>
            </a:extLst>
          </p:cNvPr>
          <p:cNvSpPr/>
          <p:nvPr/>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21" name="Picture 20" descr="TA_stacked_logo.png">
            <a:extLst>
              <a:ext uri="{FF2B5EF4-FFF2-40B4-BE49-F238E27FC236}">
                <a16:creationId xmlns:a16="http://schemas.microsoft.com/office/drawing/2014/main" id="{8316CB50-877A-A549-8E04-C0B0CD9645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grpSp>
        <p:nvGrpSpPr>
          <p:cNvPr id="181" name="Group 180">
            <a:extLst>
              <a:ext uri="{FF2B5EF4-FFF2-40B4-BE49-F238E27FC236}">
                <a16:creationId xmlns:a16="http://schemas.microsoft.com/office/drawing/2014/main" id="{09083288-905E-E947-B868-0A9D057A0182}"/>
              </a:ext>
            </a:extLst>
          </p:cNvPr>
          <p:cNvGrpSpPr/>
          <p:nvPr/>
        </p:nvGrpSpPr>
        <p:grpSpPr>
          <a:xfrm>
            <a:off x="0" y="824581"/>
            <a:ext cx="3959352" cy="2090166"/>
            <a:chOff x="0" y="512064"/>
            <a:chExt cx="3959352" cy="2090166"/>
          </a:xfrm>
        </p:grpSpPr>
        <p:sp>
          <p:nvSpPr>
            <p:cNvPr id="178" name="Rectangle 177">
              <a:extLst>
                <a:ext uri="{FF2B5EF4-FFF2-40B4-BE49-F238E27FC236}">
                  <a16:creationId xmlns:a16="http://schemas.microsoft.com/office/drawing/2014/main" id="{9E41D936-8159-894F-B33C-2C06C6107513}"/>
                </a:ext>
              </a:extLst>
            </p:cNvPr>
            <p:cNvSpPr/>
            <p:nvPr/>
          </p:nvSpPr>
          <p:spPr>
            <a:xfrm>
              <a:off x="300942" y="601884"/>
              <a:ext cx="2916820" cy="451412"/>
            </a:xfrm>
            <a:prstGeom prst="rect">
              <a:avLst/>
            </a:prstGeom>
            <a:solidFill>
              <a:schemeClr val="tx1">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79" name="Rectangle 178">
              <a:extLst>
                <a:ext uri="{FF2B5EF4-FFF2-40B4-BE49-F238E27FC236}">
                  <a16:creationId xmlns:a16="http://schemas.microsoft.com/office/drawing/2014/main" id="{38B0871D-FA4B-2A45-9982-73AA44EB5962}"/>
                </a:ext>
              </a:extLst>
            </p:cNvPr>
            <p:cNvSpPr/>
            <p:nvPr/>
          </p:nvSpPr>
          <p:spPr>
            <a:xfrm>
              <a:off x="300941" y="1312223"/>
              <a:ext cx="3487287" cy="491739"/>
            </a:xfrm>
            <a:prstGeom prst="rect">
              <a:avLst/>
            </a:prstGeom>
            <a:solidFill>
              <a:schemeClr val="tx1">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80" name="Rectangle 179">
              <a:extLst>
                <a:ext uri="{FF2B5EF4-FFF2-40B4-BE49-F238E27FC236}">
                  <a16:creationId xmlns:a16="http://schemas.microsoft.com/office/drawing/2014/main" id="{B423EEBE-8187-C148-85F5-4FD40F90FBB1}"/>
                </a:ext>
              </a:extLst>
            </p:cNvPr>
            <p:cNvSpPr/>
            <p:nvPr/>
          </p:nvSpPr>
          <p:spPr>
            <a:xfrm>
              <a:off x="300941" y="2038350"/>
              <a:ext cx="3303219" cy="451412"/>
            </a:xfrm>
            <a:prstGeom prst="rect">
              <a:avLst/>
            </a:prstGeom>
            <a:solidFill>
              <a:schemeClr val="tx1">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16" name="Freeform 115">
              <a:extLst>
                <a:ext uri="{FF2B5EF4-FFF2-40B4-BE49-F238E27FC236}">
                  <a16:creationId xmlns:a16="http://schemas.microsoft.com/office/drawing/2014/main" id="{E1D346F2-A270-6C45-ABC5-43F987BB204B}"/>
                </a:ext>
              </a:extLst>
            </p:cNvPr>
            <p:cNvSpPr/>
            <p:nvPr/>
          </p:nvSpPr>
          <p:spPr>
            <a:xfrm>
              <a:off x="0" y="512064"/>
              <a:ext cx="3392424" cy="658368"/>
            </a:xfrm>
            <a:custGeom>
              <a:avLst/>
              <a:gdLst/>
              <a:ahLst/>
              <a:cxnLst/>
              <a:rect l="l" t="t" r="r" b="b"/>
              <a:pathLst>
                <a:path w="3392424" h="658368">
                  <a:moveTo>
                    <a:pt x="0" y="0"/>
                  </a:moveTo>
                  <a:lnTo>
                    <a:pt x="3392424" y="0"/>
                  </a:lnTo>
                  <a:lnTo>
                    <a:pt x="3392424" y="658368"/>
                  </a:lnTo>
                  <a:lnTo>
                    <a:pt x="0" y="658368"/>
                  </a:lnTo>
                  <a:lnTo>
                    <a:pt x="0" y="0"/>
                  </a:lnTo>
                  <a:close/>
                  <a:moveTo>
                    <a:pt x="622878" y="121108"/>
                  </a:moveTo>
                  <a:cubicBezTo>
                    <a:pt x="568748" y="121108"/>
                    <a:pt x="541683" y="148573"/>
                    <a:pt x="541683" y="203503"/>
                  </a:cubicBezTo>
                  <a:lnTo>
                    <a:pt x="541683" y="240301"/>
                  </a:lnTo>
                  <a:cubicBezTo>
                    <a:pt x="541683" y="276432"/>
                    <a:pt x="559348" y="307097"/>
                    <a:pt x="594680" y="332295"/>
                  </a:cubicBezTo>
                  <a:cubicBezTo>
                    <a:pt x="630011" y="357627"/>
                    <a:pt x="647676" y="379759"/>
                    <a:pt x="647676" y="398691"/>
                  </a:cubicBezTo>
                  <a:lnTo>
                    <a:pt x="647676" y="443489"/>
                  </a:lnTo>
                  <a:cubicBezTo>
                    <a:pt x="647676" y="461221"/>
                    <a:pt x="639477" y="470087"/>
                    <a:pt x="623078" y="470087"/>
                  </a:cubicBezTo>
                  <a:cubicBezTo>
                    <a:pt x="606545" y="470087"/>
                    <a:pt x="598279" y="461221"/>
                    <a:pt x="598279" y="443489"/>
                  </a:cubicBezTo>
                  <a:lnTo>
                    <a:pt x="598279" y="390692"/>
                  </a:lnTo>
                  <a:lnTo>
                    <a:pt x="541683" y="390692"/>
                  </a:lnTo>
                  <a:lnTo>
                    <a:pt x="541683" y="443489"/>
                  </a:lnTo>
                  <a:cubicBezTo>
                    <a:pt x="541683" y="498419"/>
                    <a:pt x="568814" y="525950"/>
                    <a:pt x="623078" y="526084"/>
                  </a:cubicBezTo>
                  <a:cubicBezTo>
                    <a:pt x="677208" y="526084"/>
                    <a:pt x="704273" y="498552"/>
                    <a:pt x="704273" y="443489"/>
                  </a:cubicBezTo>
                  <a:lnTo>
                    <a:pt x="704273" y="393892"/>
                  </a:lnTo>
                  <a:cubicBezTo>
                    <a:pt x="704273" y="358694"/>
                    <a:pt x="686607" y="328496"/>
                    <a:pt x="651276" y="303297"/>
                  </a:cubicBezTo>
                  <a:cubicBezTo>
                    <a:pt x="615945" y="277965"/>
                    <a:pt x="598279" y="256567"/>
                    <a:pt x="598279" y="239101"/>
                  </a:cubicBezTo>
                  <a:lnTo>
                    <a:pt x="598279" y="203503"/>
                  </a:lnTo>
                  <a:cubicBezTo>
                    <a:pt x="598279" y="185771"/>
                    <a:pt x="606412" y="176905"/>
                    <a:pt x="622678" y="176905"/>
                  </a:cubicBezTo>
                  <a:lnTo>
                    <a:pt x="623078" y="176905"/>
                  </a:lnTo>
                  <a:cubicBezTo>
                    <a:pt x="639477" y="177038"/>
                    <a:pt x="647676" y="185904"/>
                    <a:pt x="647676" y="203503"/>
                  </a:cubicBezTo>
                  <a:lnTo>
                    <a:pt x="647676" y="256300"/>
                  </a:lnTo>
                  <a:lnTo>
                    <a:pt x="704273" y="256300"/>
                  </a:lnTo>
                  <a:lnTo>
                    <a:pt x="704273" y="203503"/>
                  </a:lnTo>
                  <a:cubicBezTo>
                    <a:pt x="704273" y="148573"/>
                    <a:pt x="677141" y="121108"/>
                    <a:pt x="622878" y="121108"/>
                  </a:cubicBezTo>
                  <a:close/>
                  <a:moveTo>
                    <a:pt x="3032703" y="121108"/>
                  </a:moveTo>
                  <a:cubicBezTo>
                    <a:pt x="2978573" y="121108"/>
                    <a:pt x="2951508" y="148573"/>
                    <a:pt x="2951508" y="203503"/>
                  </a:cubicBezTo>
                  <a:lnTo>
                    <a:pt x="2951508" y="443489"/>
                  </a:lnTo>
                  <a:cubicBezTo>
                    <a:pt x="2951508" y="498552"/>
                    <a:pt x="2978573" y="526084"/>
                    <a:pt x="3032703" y="526084"/>
                  </a:cubicBezTo>
                  <a:cubicBezTo>
                    <a:pt x="3086966" y="525950"/>
                    <a:pt x="3114098" y="498419"/>
                    <a:pt x="3114098" y="443489"/>
                  </a:cubicBezTo>
                  <a:lnTo>
                    <a:pt x="3114098" y="295498"/>
                  </a:lnTo>
                  <a:lnTo>
                    <a:pt x="3028903" y="295498"/>
                  </a:lnTo>
                  <a:lnTo>
                    <a:pt x="3028903" y="351494"/>
                  </a:lnTo>
                  <a:lnTo>
                    <a:pt x="3057501" y="351494"/>
                  </a:lnTo>
                  <a:lnTo>
                    <a:pt x="3057501" y="443489"/>
                  </a:lnTo>
                  <a:cubicBezTo>
                    <a:pt x="3057501" y="461221"/>
                    <a:pt x="3049235" y="470087"/>
                    <a:pt x="3032703" y="470087"/>
                  </a:cubicBezTo>
                  <a:cubicBezTo>
                    <a:pt x="3016304" y="470087"/>
                    <a:pt x="3008104" y="461221"/>
                    <a:pt x="3008104" y="443489"/>
                  </a:cubicBezTo>
                  <a:lnTo>
                    <a:pt x="3008104" y="203503"/>
                  </a:lnTo>
                  <a:cubicBezTo>
                    <a:pt x="3008104" y="185771"/>
                    <a:pt x="3016237" y="176905"/>
                    <a:pt x="3032503" y="176905"/>
                  </a:cubicBezTo>
                  <a:lnTo>
                    <a:pt x="3032903" y="176905"/>
                  </a:lnTo>
                  <a:cubicBezTo>
                    <a:pt x="3049302" y="177038"/>
                    <a:pt x="3057501" y="185904"/>
                    <a:pt x="3057501" y="203503"/>
                  </a:cubicBezTo>
                  <a:lnTo>
                    <a:pt x="3057501" y="256300"/>
                  </a:lnTo>
                  <a:lnTo>
                    <a:pt x="3114098" y="256300"/>
                  </a:lnTo>
                  <a:lnTo>
                    <a:pt x="3114098" y="203503"/>
                  </a:lnTo>
                  <a:cubicBezTo>
                    <a:pt x="3114098" y="148573"/>
                    <a:pt x="3086966" y="121108"/>
                    <a:pt x="3032703" y="121108"/>
                  </a:cubicBezTo>
                  <a:close/>
                  <a:moveTo>
                    <a:pt x="739233" y="127308"/>
                  </a:moveTo>
                  <a:lnTo>
                    <a:pt x="739233" y="183105"/>
                  </a:lnTo>
                  <a:lnTo>
                    <a:pt x="792230" y="183105"/>
                  </a:lnTo>
                  <a:lnTo>
                    <a:pt x="792230" y="519684"/>
                  </a:lnTo>
                  <a:lnTo>
                    <a:pt x="848827" y="519684"/>
                  </a:lnTo>
                  <a:lnTo>
                    <a:pt x="848827" y="183105"/>
                  </a:lnTo>
                  <a:lnTo>
                    <a:pt x="901824" y="183105"/>
                  </a:lnTo>
                  <a:lnTo>
                    <a:pt x="901824" y="127308"/>
                  </a:lnTo>
                  <a:lnTo>
                    <a:pt x="739233" y="127308"/>
                  </a:lnTo>
                  <a:close/>
                  <a:moveTo>
                    <a:pt x="967080" y="127308"/>
                  </a:moveTo>
                  <a:lnTo>
                    <a:pt x="927082" y="381093"/>
                  </a:lnTo>
                  <a:lnTo>
                    <a:pt x="908684" y="519684"/>
                  </a:lnTo>
                  <a:lnTo>
                    <a:pt x="965680" y="519684"/>
                  </a:lnTo>
                  <a:lnTo>
                    <a:pt x="976879" y="436489"/>
                  </a:lnTo>
                  <a:lnTo>
                    <a:pt x="1034676" y="436489"/>
                  </a:lnTo>
                  <a:lnTo>
                    <a:pt x="1045675" y="519684"/>
                  </a:lnTo>
                  <a:lnTo>
                    <a:pt x="1102872" y="519684"/>
                  </a:lnTo>
                  <a:lnTo>
                    <a:pt x="1084473" y="380493"/>
                  </a:lnTo>
                  <a:lnTo>
                    <a:pt x="1044675" y="127308"/>
                  </a:lnTo>
                  <a:lnTo>
                    <a:pt x="967080" y="127308"/>
                  </a:lnTo>
                  <a:close/>
                  <a:moveTo>
                    <a:pt x="1110709" y="127308"/>
                  </a:moveTo>
                  <a:lnTo>
                    <a:pt x="1110709" y="183105"/>
                  </a:lnTo>
                  <a:lnTo>
                    <a:pt x="1163705" y="183105"/>
                  </a:lnTo>
                  <a:lnTo>
                    <a:pt x="1163705" y="519684"/>
                  </a:lnTo>
                  <a:lnTo>
                    <a:pt x="1220302" y="519684"/>
                  </a:lnTo>
                  <a:lnTo>
                    <a:pt x="1220302" y="183105"/>
                  </a:lnTo>
                  <a:lnTo>
                    <a:pt x="1273299" y="183105"/>
                  </a:lnTo>
                  <a:lnTo>
                    <a:pt x="1273299" y="127308"/>
                  </a:lnTo>
                  <a:lnTo>
                    <a:pt x="1110709" y="127308"/>
                  </a:lnTo>
                  <a:close/>
                  <a:moveTo>
                    <a:pt x="1307683" y="127308"/>
                  </a:moveTo>
                  <a:lnTo>
                    <a:pt x="1307683" y="519684"/>
                  </a:lnTo>
                  <a:lnTo>
                    <a:pt x="1454474" y="519684"/>
                  </a:lnTo>
                  <a:lnTo>
                    <a:pt x="1454474" y="463887"/>
                  </a:lnTo>
                  <a:lnTo>
                    <a:pt x="1364279" y="463887"/>
                  </a:lnTo>
                  <a:lnTo>
                    <a:pt x="1364279" y="351494"/>
                  </a:lnTo>
                  <a:lnTo>
                    <a:pt x="1441874" y="351494"/>
                  </a:lnTo>
                  <a:lnTo>
                    <a:pt x="1441874" y="295498"/>
                  </a:lnTo>
                  <a:lnTo>
                    <a:pt x="1364279" y="295498"/>
                  </a:lnTo>
                  <a:lnTo>
                    <a:pt x="1364279" y="183105"/>
                  </a:lnTo>
                  <a:lnTo>
                    <a:pt x="1454474" y="183105"/>
                  </a:lnTo>
                  <a:lnTo>
                    <a:pt x="1454474" y="127308"/>
                  </a:lnTo>
                  <a:lnTo>
                    <a:pt x="1307683" y="127308"/>
                  </a:lnTo>
                  <a:close/>
                  <a:moveTo>
                    <a:pt x="1593432" y="127308"/>
                  </a:moveTo>
                  <a:lnTo>
                    <a:pt x="1593432" y="519684"/>
                  </a:lnTo>
                  <a:lnTo>
                    <a:pt x="1650029" y="519684"/>
                  </a:lnTo>
                  <a:lnTo>
                    <a:pt x="1650029" y="351494"/>
                  </a:lnTo>
                  <a:lnTo>
                    <a:pt x="1659228" y="351494"/>
                  </a:lnTo>
                  <a:cubicBezTo>
                    <a:pt x="1675761" y="351494"/>
                    <a:pt x="1688360" y="350094"/>
                    <a:pt x="1697026" y="347295"/>
                  </a:cubicBezTo>
                  <a:cubicBezTo>
                    <a:pt x="1733157" y="335562"/>
                    <a:pt x="1751223" y="309430"/>
                    <a:pt x="1751223" y="268899"/>
                  </a:cubicBezTo>
                  <a:lnTo>
                    <a:pt x="1751223" y="209903"/>
                  </a:lnTo>
                  <a:cubicBezTo>
                    <a:pt x="1751223" y="154973"/>
                    <a:pt x="1726091" y="127441"/>
                    <a:pt x="1675827" y="127308"/>
                  </a:cubicBezTo>
                  <a:lnTo>
                    <a:pt x="1593432" y="127308"/>
                  </a:lnTo>
                  <a:close/>
                  <a:moveTo>
                    <a:pt x="1793457" y="127308"/>
                  </a:moveTo>
                  <a:lnTo>
                    <a:pt x="1793457" y="519684"/>
                  </a:lnTo>
                  <a:lnTo>
                    <a:pt x="1940249" y="519684"/>
                  </a:lnTo>
                  <a:lnTo>
                    <a:pt x="1940249" y="463887"/>
                  </a:lnTo>
                  <a:lnTo>
                    <a:pt x="1850054" y="463887"/>
                  </a:lnTo>
                  <a:lnTo>
                    <a:pt x="1850054" y="127308"/>
                  </a:lnTo>
                  <a:lnTo>
                    <a:pt x="1793457" y="127308"/>
                  </a:lnTo>
                  <a:close/>
                  <a:moveTo>
                    <a:pt x="2014830" y="127308"/>
                  </a:moveTo>
                  <a:lnTo>
                    <a:pt x="1974832" y="381093"/>
                  </a:lnTo>
                  <a:lnTo>
                    <a:pt x="1956434" y="519684"/>
                  </a:lnTo>
                  <a:lnTo>
                    <a:pt x="2013430" y="519684"/>
                  </a:lnTo>
                  <a:lnTo>
                    <a:pt x="2024629" y="436489"/>
                  </a:lnTo>
                  <a:lnTo>
                    <a:pt x="2082426" y="436489"/>
                  </a:lnTo>
                  <a:lnTo>
                    <a:pt x="2093425" y="519684"/>
                  </a:lnTo>
                  <a:lnTo>
                    <a:pt x="2150622" y="519684"/>
                  </a:lnTo>
                  <a:lnTo>
                    <a:pt x="2132223" y="380493"/>
                  </a:lnTo>
                  <a:lnTo>
                    <a:pt x="2092425" y="127308"/>
                  </a:lnTo>
                  <a:lnTo>
                    <a:pt x="2014830" y="127308"/>
                  </a:lnTo>
                  <a:close/>
                  <a:moveTo>
                    <a:pt x="2183983" y="127308"/>
                  </a:moveTo>
                  <a:lnTo>
                    <a:pt x="2183983" y="519684"/>
                  </a:lnTo>
                  <a:lnTo>
                    <a:pt x="2238379" y="519684"/>
                  </a:lnTo>
                  <a:lnTo>
                    <a:pt x="2238379" y="299297"/>
                  </a:lnTo>
                  <a:lnTo>
                    <a:pt x="2289976" y="519684"/>
                  </a:lnTo>
                  <a:lnTo>
                    <a:pt x="2346573" y="519684"/>
                  </a:lnTo>
                  <a:lnTo>
                    <a:pt x="2346573" y="127308"/>
                  </a:lnTo>
                  <a:lnTo>
                    <a:pt x="2294176" y="127308"/>
                  </a:lnTo>
                  <a:lnTo>
                    <a:pt x="2294176" y="354894"/>
                  </a:lnTo>
                  <a:lnTo>
                    <a:pt x="2240579" y="127308"/>
                  </a:lnTo>
                  <a:lnTo>
                    <a:pt x="2183983" y="127308"/>
                  </a:lnTo>
                  <a:close/>
                  <a:moveTo>
                    <a:pt x="2403058" y="127308"/>
                  </a:moveTo>
                  <a:lnTo>
                    <a:pt x="2403058" y="519684"/>
                  </a:lnTo>
                  <a:lnTo>
                    <a:pt x="2457454" y="519684"/>
                  </a:lnTo>
                  <a:lnTo>
                    <a:pt x="2457454" y="299297"/>
                  </a:lnTo>
                  <a:lnTo>
                    <a:pt x="2509051" y="519684"/>
                  </a:lnTo>
                  <a:lnTo>
                    <a:pt x="2565648" y="519684"/>
                  </a:lnTo>
                  <a:lnTo>
                    <a:pt x="2565648" y="127308"/>
                  </a:lnTo>
                  <a:lnTo>
                    <a:pt x="2513251" y="127308"/>
                  </a:lnTo>
                  <a:lnTo>
                    <a:pt x="2513251" y="354894"/>
                  </a:lnTo>
                  <a:lnTo>
                    <a:pt x="2459654" y="127308"/>
                  </a:lnTo>
                  <a:lnTo>
                    <a:pt x="2403058" y="127308"/>
                  </a:lnTo>
                  <a:close/>
                  <a:moveTo>
                    <a:pt x="2623132" y="127308"/>
                  </a:moveTo>
                  <a:lnTo>
                    <a:pt x="2623132" y="519684"/>
                  </a:lnTo>
                  <a:lnTo>
                    <a:pt x="2679729" y="519684"/>
                  </a:lnTo>
                  <a:lnTo>
                    <a:pt x="2679729" y="127308"/>
                  </a:lnTo>
                  <a:lnTo>
                    <a:pt x="2623132" y="127308"/>
                  </a:lnTo>
                  <a:close/>
                  <a:moveTo>
                    <a:pt x="2736433" y="127308"/>
                  </a:moveTo>
                  <a:lnTo>
                    <a:pt x="2736433" y="519684"/>
                  </a:lnTo>
                  <a:lnTo>
                    <a:pt x="2790829" y="519684"/>
                  </a:lnTo>
                  <a:lnTo>
                    <a:pt x="2790829" y="299297"/>
                  </a:lnTo>
                  <a:lnTo>
                    <a:pt x="2842426" y="519684"/>
                  </a:lnTo>
                  <a:lnTo>
                    <a:pt x="2899023" y="519684"/>
                  </a:lnTo>
                  <a:lnTo>
                    <a:pt x="2899023" y="127308"/>
                  </a:lnTo>
                  <a:lnTo>
                    <a:pt x="2846626" y="127308"/>
                  </a:lnTo>
                  <a:lnTo>
                    <a:pt x="2846626" y="354894"/>
                  </a:lnTo>
                  <a:lnTo>
                    <a:pt x="2793029" y="127308"/>
                  </a:lnTo>
                  <a:lnTo>
                    <a:pt x="2736433" y="127308"/>
                  </a:lnTo>
                  <a:close/>
                  <a:moveTo>
                    <a:pt x="355182" y="127308"/>
                  </a:moveTo>
                  <a:lnTo>
                    <a:pt x="355182" y="519684"/>
                  </a:lnTo>
                  <a:lnTo>
                    <a:pt x="501974" y="519684"/>
                  </a:lnTo>
                  <a:lnTo>
                    <a:pt x="501974" y="463887"/>
                  </a:lnTo>
                  <a:lnTo>
                    <a:pt x="411779" y="463887"/>
                  </a:lnTo>
                  <a:lnTo>
                    <a:pt x="411779" y="351494"/>
                  </a:lnTo>
                  <a:lnTo>
                    <a:pt x="489374" y="351494"/>
                  </a:lnTo>
                  <a:lnTo>
                    <a:pt x="489374" y="295498"/>
                  </a:lnTo>
                  <a:lnTo>
                    <a:pt x="411779" y="295498"/>
                  </a:lnTo>
                  <a:lnTo>
                    <a:pt x="411779" y="183105"/>
                  </a:lnTo>
                  <a:lnTo>
                    <a:pt x="501974" y="183105"/>
                  </a:lnTo>
                  <a:lnTo>
                    <a:pt x="501974" y="127308"/>
                  </a:lnTo>
                  <a:lnTo>
                    <a:pt x="355182" y="12730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15" name="Freeform 114">
              <a:extLst>
                <a:ext uri="{FF2B5EF4-FFF2-40B4-BE49-F238E27FC236}">
                  <a16:creationId xmlns:a16="http://schemas.microsoft.com/office/drawing/2014/main" id="{A6810E79-F69E-CB42-9EAE-C4331F410683}"/>
                </a:ext>
              </a:extLst>
            </p:cNvPr>
            <p:cNvSpPr/>
            <p:nvPr/>
          </p:nvSpPr>
          <p:spPr>
            <a:xfrm>
              <a:off x="1650030" y="695170"/>
              <a:ext cx="44597" cy="112393"/>
            </a:xfrm>
            <a:custGeom>
              <a:avLst/>
              <a:gdLst/>
              <a:ahLst/>
              <a:cxnLst/>
              <a:rect l="l" t="t" r="r" b="b"/>
              <a:pathLst>
                <a:path w="44597" h="112393">
                  <a:moveTo>
                    <a:pt x="0" y="0"/>
                  </a:moveTo>
                  <a:lnTo>
                    <a:pt x="19999" y="0"/>
                  </a:lnTo>
                  <a:cubicBezTo>
                    <a:pt x="36398" y="0"/>
                    <a:pt x="44597" y="8932"/>
                    <a:pt x="44597" y="26798"/>
                  </a:cubicBezTo>
                  <a:lnTo>
                    <a:pt x="44597" y="85794"/>
                  </a:lnTo>
                  <a:cubicBezTo>
                    <a:pt x="44597" y="98327"/>
                    <a:pt x="39464" y="106660"/>
                    <a:pt x="29198" y="110793"/>
                  </a:cubicBezTo>
                  <a:cubicBezTo>
                    <a:pt x="26265" y="111859"/>
                    <a:pt x="20865" y="112393"/>
                    <a:pt x="12999" y="112393"/>
                  </a:cubicBezTo>
                  <a:lnTo>
                    <a:pt x="0" y="112393"/>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14" name="Freeform 113">
              <a:extLst>
                <a:ext uri="{FF2B5EF4-FFF2-40B4-BE49-F238E27FC236}">
                  <a16:creationId xmlns:a16="http://schemas.microsoft.com/office/drawing/2014/main" id="{B80551A5-07FD-C24B-B408-CB624EC90589}"/>
                </a:ext>
              </a:extLst>
            </p:cNvPr>
            <p:cNvSpPr/>
            <p:nvPr/>
          </p:nvSpPr>
          <p:spPr>
            <a:xfrm>
              <a:off x="984080" y="729367"/>
              <a:ext cx="43197" cy="163191"/>
            </a:xfrm>
            <a:custGeom>
              <a:avLst/>
              <a:gdLst/>
              <a:ahLst/>
              <a:cxnLst/>
              <a:rect l="l" t="t" r="r" b="b"/>
              <a:pathLst>
                <a:path w="43197" h="163191">
                  <a:moveTo>
                    <a:pt x="21599" y="0"/>
                  </a:moveTo>
                  <a:lnTo>
                    <a:pt x="43197" y="163191"/>
                  </a:lnTo>
                  <a:lnTo>
                    <a:pt x="0" y="163191"/>
                  </a:lnTo>
                  <a:lnTo>
                    <a:pt x="2159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13" name="Freeform 112">
              <a:extLst>
                <a:ext uri="{FF2B5EF4-FFF2-40B4-BE49-F238E27FC236}">
                  <a16:creationId xmlns:a16="http://schemas.microsoft.com/office/drawing/2014/main" id="{3A0123B5-BFF5-A44C-864C-4F57941ACED3}"/>
                </a:ext>
              </a:extLst>
            </p:cNvPr>
            <p:cNvSpPr/>
            <p:nvPr/>
          </p:nvSpPr>
          <p:spPr>
            <a:xfrm>
              <a:off x="2031830" y="729367"/>
              <a:ext cx="43197" cy="163191"/>
            </a:xfrm>
            <a:custGeom>
              <a:avLst/>
              <a:gdLst/>
              <a:ahLst/>
              <a:cxnLst/>
              <a:rect l="l" t="t" r="r" b="b"/>
              <a:pathLst>
                <a:path w="43197" h="163191">
                  <a:moveTo>
                    <a:pt x="21599" y="0"/>
                  </a:moveTo>
                  <a:lnTo>
                    <a:pt x="43197" y="163191"/>
                  </a:lnTo>
                  <a:lnTo>
                    <a:pt x="0" y="163191"/>
                  </a:lnTo>
                  <a:lnTo>
                    <a:pt x="2159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8" name="Freeform 137">
              <a:extLst>
                <a:ext uri="{FF2B5EF4-FFF2-40B4-BE49-F238E27FC236}">
                  <a16:creationId xmlns:a16="http://schemas.microsoft.com/office/drawing/2014/main" id="{FB0E78E5-565E-1B4E-8CFC-4D354A079EF3}"/>
                </a:ext>
              </a:extLst>
            </p:cNvPr>
            <p:cNvSpPr/>
            <p:nvPr/>
          </p:nvSpPr>
          <p:spPr>
            <a:xfrm>
              <a:off x="0" y="1237107"/>
              <a:ext cx="3959352" cy="658368"/>
            </a:xfrm>
            <a:custGeom>
              <a:avLst/>
              <a:gdLst/>
              <a:ahLst/>
              <a:cxnLst/>
              <a:rect l="l" t="t" r="r" b="b"/>
              <a:pathLst>
                <a:path w="3959352" h="658368">
                  <a:moveTo>
                    <a:pt x="0" y="0"/>
                  </a:moveTo>
                  <a:lnTo>
                    <a:pt x="3959352" y="0"/>
                  </a:lnTo>
                  <a:lnTo>
                    <a:pt x="3959352" y="658368"/>
                  </a:lnTo>
                  <a:lnTo>
                    <a:pt x="0" y="658368"/>
                  </a:lnTo>
                  <a:lnTo>
                    <a:pt x="0" y="0"/>
                  </a:lnTo>
                  <a:close/>
                  <a:moveTo>
                    <a:pt x="432378" y="108535"/>
                  </a:moveTo>
                  <a:cubicBezTo>
                    <a:pt x="378248" y="108535"/>
                    <a:pt x="351183" y="136000"/>
                    <a:pt x="351183" y="190930"/>
                  </a:cubicBezTo>
                  <a:lnTo>
                    <a:pt x="351183" y="430916"/>
                  </a:lnTo>
                  <a:cubicBezTo>
                    <a:pt x="351183" y="485979"/>
                    <a:pt x="378248" y="513511"/>
                    <a:pt x="432378" y="513511"/>
                  </a:cubicBezTo>
                  <a:cubicBezTo>
                    <a:pt x="486641" y="513377"/>
                    <a:pt x="513773" y="485846"/>
                    <a:pt x="513773" y="430916"/>
                  </a:cubicBezTo>
                  <a:lnTo>
                    <a:pt x="513773" y="378119"/>
                  </a:lnTo>
                  <a:lnTo>
                    <a:pt x="457176" y="378119"/>
                  </a:lnTo>
                  <a:lnTo>
                    <a:pt x="457176" y="430916"/>
                  </a:lnTo>
                  <a:cubicBezTo>
                    <a:pt x="457176" y="448648"/>
                    <a:pt x="448910" y="457514"/>
                    <a:pt x="432378" y="457514"/>
                  </a:cubicBezTo>
                  <a:cubicBezTo>
                    <a:pt x="415979" y="457514"/>
                    <a:pt x="407779" y="448648"/>
                    <a:pt x="407779" y="430916"/>
                  </a:cubicBezTo>
                  <a:lnTo>
                    <a:pt x="407779" y="190930"/>
                  </a:lnTo>
                  <a:cubicBezTo>
                    <a:pt x="407779" y="173198"/>
                    <a:pt x="415912" y="164332"/>
                    <a:pt x="432178" y="164332"/>
                  </a:cubicBezTo>
                  <a:lnTo>
                    <a:pt x="432578" y="164332"/>
                  </a:lnTo>
                  <a:cubicBezTo>
                    <a:pt x="448977" y="164465"/>
                    <a:pt x="457176" y="173331"/>
                    <a:pt x="457176" y="190930"/>
                  </a:cubicBezTo>
                  <a:lnTo>
                    <a:pt x="457176" y="243727"/>
                  </a:lnTo>
                  <a:lnTo>
                    <a:pt x="513773" y="243727"/>
                  </a:lnTo>
                  <a:lnTo>
                    <a:pt x="513773" y="190930"/>
                  </a:lnTo>
                  <a:cubicBezTo>
                    <a:pt x="513773" y="136000"/>
                    <a:pt x="486641" y="108535"/>
                    <a:pt x="432378" y="108535"/>
                  </a:cubicBezTo>
                  <a:close/>
                  <a:moveTo>
                    <a:pt x="632403" y="108535"/>
                  </a:moveTo>
                  <a:cubicBezTo>
                    <a:pt x="578273" y="108535"/>
                    <a:pt x="551208" y="136000"/>
                    <a:pt x="551208" y="190930"/>
                  </a:cubicBezTo>
                  <a:lnTo>
                    <a:pt x="551208" y="430916"/>
                  </a:lnTo>
                  <a:cubicBezTo>
                    <a:pt x="551208" y="485979"/>
                    <a:pt x="578273" y="513511"/>
                    <a:pt x="632403" y="513511"/>
                  </a:cubicBezTo>
                  <a:cubicBezTo>
                    <a:pt x="686666" y="513377"/>
                    <a:pt x="713798" y="485846"/>
                    <a:pt x="713798" y="430916"/>
                  </a:cubicBezTo>
                  <a:lnTo>
                    <a:pt x="713798" y="190930"/>
                  </a:lnTo>
                  <a:cubicBezTo>
                    <a:pt x="713798" y="136000"/>
                    <a:pt x="686666" y="108535"/>
                    <a:pt x="632403" y="108535"/>
                  </a:cubicBezTo>
                  <a:close/>
                  <a:moveTo>
                    <a:pt x="1061028" y="108535"/>
                  </a:moveTo>
                  <a:cubicBezTo>
                    <a:pt x="1006898" y="108535"/>
                    <a:pt x="979833" y="136000"/>
                    <a:pt x="979833" y="190930"/>
                  </a:cubicBezTo>
                  <a:lnTo>
                    <a:pt x="979833" y="227728"/>
                  </a:lnTo>
                  <a:cubicBezTo>
                    <a:pt x="979833" y="263859"/>
                    <a:pt x="997498" y="294524"/>
                    <a:pt x="1032829" y="319723"/>
                  </a:cubicBezTo>
                  <a:cubicBezTo>
                    <a:pt x="1068161" y="345054"/>
                    <a:pt x="1085826" y="367186"/>
                    <a:pt x="1085826" y="386118"/>
                  </a:cubicBezTo>
                  <a:lnTo>
                    <a:pt x="1085826" y="430916"/>
                  </a:lnTo>
                  <a:cubicBezTo>
                    <a:pt x="1085826" y="448648"/>
                    <a:pt x="1077627" y="457514"/>
                    <a:pt x="1061228" y="457514"/>
                  </a:cubicBezTo>
                  <a:cubicBezTo>
                    <a:pt x="1044695" y="457514"/>
                    <a:pt x="1036429" y="448648"/>
                    <a:pt x="1036429" y="430916"/>
                  </a:cubicBezTo>
                  <a:lnTo>
                    <a:pt x="1036429" y="378119"/>
                  </a:lnTo>
                  <a:lnTo>
                    <a:pt x="979833" y="378119"/>
                  </a:lnTo>
                  <a:lnTo>
                    <a:pt x="979833" y="430916"/>
                  </a:lnTo>
                  <a:cubicBezTo>
                    <a:pt x="979833" y="485846"/>
                    <a:pt x="1006964" y="513377"/>
                    <a:pt x="1061228" y="513511"/>
                  </a:cubicBezTo>
                  <a:cubicBezTo>
                    <a:pt x="1115358" y="513511"/>
                    <a:pt x="1142423" y="485979"/>
                    <a:pt x="1142423" y="430916"/>
                  </a:cubicBezTo>
                  <a:lnTo>
                    <a:pt x="1142423" y="381319"/>
                  </a:lnTo>
                  <a:cubicBezTo>
                    <a:pt x="1142423" y="346121"/>
                    <a:pt x="1124757" y="315923"/>
                    <a:pt x="1089426" y="290724"/>
                  </a:cubicBezTo>
                  <a:cubicBezTo>
                    <a:pt x="1054095" y="265393"/>
                    <a:pt x="1036429" y="243994"/>
                    <a:pt x="1036429" y="226528"/>
                  </a:cubicBezTo>
                  <a:lnTo>
                    <a:pt x="1036429" y="190930"/>
                  </a:lnTo>
                  <a:cubicBezTo>
                    <a:pt x="1036429" y="173198"/>
                    <a:pt x="1044562" y="164332"/>
                    <a:pt x="1060828" y="164332"/>
                  </a:cubicBezTo>
                  <a:lnTo>
                    <a:pt x="1061228" y="164332"/>
                  </a:lnTo>
                  <a:cubicBezTo>
                    <a:pt x="1077627" y="164465"/>
                    <a:pt x="1085826" y="173331"/>
                    <a:pt x="1085826" y="190930"/>
                  </a:cubicBezTo>
                  <a:lnTo>
                    <a:pt x="1085826" y="243727"/>
                  </a:lnTo>
                  <a:lnTo>
                    <a:pt x="1142423" y="243727"/>
                  </a:lnTo>
                  <a:lnTo>
                    <a:pt x="1142423" y="190930"/>
                  </a:lnTo>
                  <a:cubicBezTo>
                    <a:pt x="1142423" y="136000"/>
                    <a:pt x="1115291" y="108535"/>
                    <a:pt x="1061028" y="108535"/>
                  </a:cubicBezTo>
                  <a:close/>
                  <a:moveTo>
                    <a:pt x="2489778" y="108535"/>
                  </a:moveTo>
                  <a:cubicBezTo>
                    <a:pt x="2435648" y="108535"/>
                    <a:pt x="2408583" y="136000"/>
                    <a:pt x="2408583" y="190930"/>
                  </a:cubicBezTo>
                  <a:lnTo>
                    <a:pt x="2408583" y="430916"/>
                  </a:lnTo>
                  <a:cubicBezTo>
                    <a:pt x="2408583" y="485979"/>
                    <a:pt x="2435648" y="513511"/>
                    <a:pt x="2489778" y="513511"/>
                  </a:cubicBezTo>
                  <a:cubicBezTo>
                    <a:pt x="2544041" y="513377"/>
                    <a:pt x="2571173" y="485846"/>
                    <a:pt x="2571173" y="430916"/>
                  </a:cubicBezTo>
                  <a:lnTo>
                    <a:pt x="2571173" y="190930"/>
                  </a:lnTo>
                  <a:cubicBezTo>
                    <a:pt x="2571173" y="136000"/>
                    <a:pt x="2544041" y="108535"/>
                    <a:pt x="2489778" y="108535"/>
                  </a:cubicBezTo>
                  <a:close/>
                  <a:moveTo>
                    <a:pt x="2908878" y="108535"/>
                  </a:moveTo>
                  <a:cubicBezTo>
                    <a:pt x="2854748" y="108535"/>
                    <a:pt x="2827683" y="136000"/>
                    <a:pt x="2827683" y="190930"/>
                  </a:cubicBezTo>
                  <a:lnTo>
                    <a:pt x="2827683" y="227728"/>
                  </a:lnTo>
                  <a:cubicBezTo>
                    <a:pt x="2827683" y="263859"/>
                    <a:pt x="2845349" y="294524"/>
                    <a:pt x="2880680" y="319723"/>
                  </a:cubicBezTo>
                  <a:cubicBezTo>
                    <a:pt x="2916011" y="345054"/>
                    <a:pt x="2933677" y="367186"/>
                    <a:pt x="2933677" y="386118"/>
                  </a:cubicBezTo>
                  <a:lnTo>
                    <a:pt x="2933677" y="430916"/>
                  </a:lnTo>
                  <a:cubicBezTo>
                    <a:pt x="2933677" y="448648"/>
                    <a:pt x="2925477" y="457514"/>
                    <a:pt x="2909078" y="457514"/>
                  </a:cubicBezTo>
                  <a:cubicBezTo>
                    <a:pt x="2892546" y="457514"/>
                    <a:pt x="2884280" y="448648"/>
                    <a:pt x="2884280" y="430916"/>
                  </a:cubicBezTo>
                  <a:lnTo>
                    <a:pt x="2884280" y="378119"/>
                  </a:lnTo>
                  <a:lnTo>
                    <a:pt x="2827683" y="378119"/>
                  </a:lnTo>
                  <a:lnTo>
                    <a:pt x="2827683" y="430916"/>
                  </a:lnTo>
                  <a:cubicBezTo>
                    <a:pt x="2827683" y="485846"/>
                    <a:pt x="2854815" y="513377"/>
                    <a:pt x="2909078" y="513511"/>
                  </a:cubicBezTo>
                  <a:cubicBezTo>
                    <a:pt x="2963208" y="513511"/>
                    <a:pt x="2990273" y="485979"/>
                    <a:pt x="2990273" y="430916"/>
                  </a:cubicBezTo>
                  <a:lnTo>
                    <a:pt x="2990273" y="381319"/>
                  </a:lnTo>
                  <a:cubicBezTo>
                    <a:pt x="2990273" y="346121"/>
                    <a:pt x="2972608" y="315923"/>
                    <a:pt x="2937276" y="290724"/>
                  </a:cubicBezTo>
                  <a:cubicBezTo>
                    <a:pt x="2901945" y="265393"/>
                    <a:pt x="2884280" y="243994"/>
                    <a:pt x="2884280" y="226528"/>
                  </a:cubicBezTo>
                  <a:lnTo>
                    <a:pt x="2884280" y="190930"/>
                  </a:lnTo>
                  <a:cubicBezTo>
                    <a:pt x="2884280" y="173198"/>
                    <a:pt x="2892413" y="164332"/>
                    <a:pt x="2908678" y="164332"/>
                  </a:cubicBezTo>
                  <a:lnTo>
                    <a:pt x="2909078" y="164332"/>
                  </a:lnTo>
                  <a:cubicBezTo>
                    <a:pt x="2925477" y="164465"/>
                    <a:pt x="2933677" y="173331"/>
                    <a:pt x="2933677" y="190930"/>
                  </a:cubicBezTo>
                  <a:lnTo>
                    <a:pt x="2933677" y="243727"/>
                  </a:lnTo>
                  <a:lnTo>
                    <a:pt x="2990273" y="243727"/>
                  </a:lnTo>
                  <a:lnTo>
                    <a:pt x="2990273" y="190930"/>
                  </a:lnTo>
                  <a:cubicBezTo>
                    <a:pt x="2990273" y="136000"/>
                    <a:pt x="2963141" y="108535"/>
                    <a:pt x="2908878" y="108535"/>
                  </a:cubicBezTo>
                  <a:close/>
                  <a:moveTo>
                    <a:pt x="3366078" y="108535"/>
                  </a:moveTo>
                  <a:cubicBezTo>
                    <a:pt x="3311948" y="108535"/>
                    <a:pt x="3284883" y="136000"/>
                    <a:pt x="3284883" y="190930"/>
                  </a:cubicBezTo>
                  <a:lnTo>
                    <a:pt x="3284883" y="430916"/>
                  </a:lnTo>
                  <a:cubicBezTo>
                    <a:pt x="3284883" y="485979"/>
                    <a:pt x="3311948" y="513511"/>
                    <a:pt x="3366078" y="513511"/>
                  </a:cubicBezTo>
                  <a:cubicBezTo>
                    <a:pt x="3420342" y="513377"/>
                    <a:pt x="3447473" y="485846"/>
                    <a:pt x="3447473" y="430916"/>
                  </a:cubicBezTo>
                  <a:lnTo>
                    <a:pt x="3447473" y="190930"/>
                  </a:lnTo>
                  <a:cubicBezTo>
                    <a:pt x="3447473" y="136000"/>
                    <a:pt x="3420342" y="108535"/>
                    <a:pt x="3366078" y="108535"/>
                  </a:cubicBezTo>
                  <a:close/>
                  <a:moveTo>
                    <a:pt x="3498433" y="114735"/>
                  </a:moveTo>
                  <a:lnTo>
                    <a:pt x="3498433" y="507111"/>
                  </a:lnTo>
                  <a:lnTo>
                    <a:pt x="3555030" y="507111"/>
                  </a:lnTo>
                  <a:lnTo>
                    <a:pt x="3555030" y="335522"/>
                  </a:lnTo>
                  <a:lnTo>
                    <a:pt x="3562229" y="334522"/>
                  </a:lnTo>
                  <a:lnTo>
                    <a:pt x="3613226" y="507111"/>
                  </a:lnTo>
                  <a:lnTo>
                    <a:pt x="3675222" y="507111"/>
                  </a:lnTo>
                  <a:lnTo>
                    <a:pt x="3611626" y="324522"/>
                  </a:lnTo>
                  <a:cubicBezTo>
                    <a:pt x="3641358" y="313590"/>
                    <a:pt x="3656223" y="290858"/>
                    <a:pt x="3656223" y="256326"/>
                  </a:cubicBezTo>
                  <a:lnTo>
                    <a:pt x="3656223" y="197330"/>
                  </a:lnTo>
                  <a:cubicBezTo>
                    <a:pt x="3656223" y="142400"/>
                    <a:pt x="3631092" y="114868"/>
                    <a:pt x="3580828" y="114735"/>
                  </a:cubicBezTo>
                  <a:lnTo>
                    <a:pt x="3498433" y="114735"/>
                  </a:lnTo>
                  <a:close/>
                  <a:moveTo>
                    <a:pt x="3107908" y="114735"/>
                  </a:moveTo>
                  <a:lnTo>
                    <a:pt x="3107908" y="507111"/>
                  </a:lnTo>
                  <a:lnTo>
                    <a:pt x="3164505" y="507111"/>
                  </a:lnTo>
                  <a:lnTo>
                    <a:pt x="3164505" y="338921"/>
                  </a:lnTo>
                  <a:lnTo>
                    <a:pt x="3242100" y="338921"/>
                  </a:lnTo>
                  <a:lnTo>
                    <a:pt x="3242100" y="282925"/>
                  </a:lnTo>
                  <a:lnTo>
                    <a:pt x="3164505" y="282925"/>
                  </a:lnTo>
                  <a:lnTo>
                    <a:pt x="3164505" y="170532"/>
                  </a:lnTo>
                  <a:lnTo>
                    <a:pt x="3254699" y="170532"/>
                  </a:lnTo>
                  <a:lnTo>
                    <a:pt x="3254699" y="114735"/>
                  </a:lnTo>
                  <a:lnTo>
                    <a:pt x="3107908" y="114735"/>
                  </a:lnTo>
                  <a:close/>
                  <a:moveTo>
                    <a:pt x="2622133" y="114735"/>
                  </a:moveTo>
                  <a:lnTo>
                    <a:pt x="2622133" y="507111"/>
                  </a:lnTo>
                  <a:lnTo>
                    <a:pt x="2676530" y="507111"/>
                  </a:lnTo>
                  <a:lnTo>
                    <a:pt x="2676530" y="286725"/>
                  </a:lnTo>
                  <a:lnTo>
                    <a:pt x="2728126" y="507111"/>
                  </a:lnTo>
                  <a:lnTo>
                    <a:pt x="2784723" y="507111"/>
                  </a:lnTo>
                  <a:lnTo>
                    <a:pt x="2784723" y="114735"/>
                  </a:lnTo>
                  <a:lnTo>
                    <a:pt x="2732326" y="114735"/>
                  </a:lnTo>
                  <a:lnTo>
                    <a:pt x="2732326" y="342321"/>
                  </a:lnTo>
                  <a:lnTo>
                    <a:pt x="2678729" y="114735"/>
                  </a:lnTo>
                  <a:lnTo>
                    <a:pt x="2622133" y="114735"/>
                  </a:lnTo>
                  <a:close/>
                  <a:moveTo>
                    <a:pt x="1194383" y="114735"/>
                  </a:moveTo>
                  <a:lnTo>
                    <a:pt x="1194383" y="507111"/>
                  </a:lnTo>
                  <a:lnTo>
                    <a:pt x="1250979" y="507111"/>
                  </a:lnTo>
                  <a:lnTo>
                    <a:pt x="1250979" y="114735"/>
                  </a:lnTo>
                  <a:lnTo>
                    <a:pt x="1194383" y="114735"/>
                  </a:lnTo>
                  <a:close/>
                  <a:moveTo>
                    <a:pt x="1307683" y="114735"/>
                  </a:moveTo>
                  <a:lnTo>
                    <a:pt x="1307683" y="507111"/>
                  </a:lnTo>
                  <a:lnTo>
                    <a:pt x="1391278" y="507111"/>
                  </a:lnTo>
                  <a:cubicBezTo>
                    <a:pt x="1443941" y="506978"/>
                    <a:pt x="1470273" y="479513"/>
                    <a:pt x="1470273" y="424716"/>
                  </a:cubicBezTo>
                  <a:lnTo>
                    <a:pt x="1470273" y="197330"/>
                  </a:lnTo>
                  <a:cubicBezTo>
                    <a:pt x="1470273" y="142400"/>
                    <a:pt x="1445141" y="114868"/>
                    <a:pt x="1394877" y="114735"/>
                  </a:cubicBezTo>
                  <a:lnTo>
                    <a:pt x="1307683" y="114735"/>
                  </a:lnTo>
                  <a:close/>
                  <a:moveTo>
                    <a:pt x="1517233" y="114735"/>
                  </a:moveTo>
                  <a:lnTo>
                    <a:pt x="1517233" y="507111"/>
                  </a:lnTo>
                  <a:lnTo>
                    <a:pt x="1664024" y="507111"/>
                  </a:lnTo>
                  <a:lnTo>
                    <a:pt x="1664024" y="451314"/>
                  </a:lnTo>
                  <a:lnTo>
                    <a:pt x="1573829" y="451314"/>
                  </a:lnTo>
                  <a:lnTo>
                    <a:pt x="1573829" y="338921"/>
                  </a:lnTo>
                  <a:lnTo>
                    <a:pt x="1651424" y="338921"/>
                  </a:lnTo>
                  <a:lnTo>
                    <a:pt x="1651424" y="282925"/>
                  </a:lnTo>
                  <a:lnTo>
                    <a:pt x="1573829" y="282925"/>
                  </a:lnTo>
                  <a:lnTo>
                    <a:pt x="1573829" y="170532"/>
                  </a:lnTo>
                  <a:lnTo>
                    <a:pt x="1664024" y="170532"/>
                  </a:lnTo>
                  <a:lnTo>
                    <a:pt x="1664024" y="114735"/>
                  </a:lnTo>
                  <a:lnTo>
                    <a:pt x="1517233" y="114735"/>
                  </a:lnTo>
                  <a:close/>
                  <a:moveTo>
                    <a:pt x="1707732" y="114735"/>
                  </a:moveTo>
                  <a:lnTo>
                    <a:pt x="1707732" y="507111"/>
                  </a:lnTo>
                  <a:lnTo>
                    <a:pt x="1764329" y="507111"/>
                  </a:lnTo>
                  <a:lnTo>
                    <a:pt x="1764329" y="335522"/>
                  </a:lnTo>
                  <a:lnTo>
                    <a:pt x="1771529" y="334522"/>
                  </a:lnTo>
                  <a:lnTo>
                    <a:pt x="1822525" y="507111"/>
                  </a:lnTo>
                  <a:lnTo>
                    <a:pt x="1884522" y="507111"/>
                  </a:lnTo>
                  <a:lnTo>
                    <a:pt x="1820926" y="324522"/>
                  </a:lnTo>
                  <a:cubicBezTo>
                    <a:pt x="1850657" y="313590"/>
                    <a:pt x="1865523" y="290858"/>
                    <a:pt x="1865523" y="256326"/>
                  </a:cubicBezTo>
                  <a:lnTo>
                    <a:pt x="1865523" y="197330"/>
                  </a:lnTo>
                  <a:cubicBezTo>
                    <a:pt x="1865523" y="142400"/>
                    <a:pt x="1840391" y="114868"/>
                    <a:pt x="1790127" y="114735"/>
                  </a:cubicBezTo>
                  <a:lnTo>
                    <a:pt x="1707732" y="114735"/>
                  </a:lnTo>
                  <a:close/>
                  <a:moveTo>
                    <a:pt x="1957680" y="114735"/>
                  </a:moveTo>
                  <a:lnTo>
                    <a:pt x="1917682" y="368520"/>
                  </a:lnTo>
                  <a:lnTo>
                    <a:pt x="1899284" y="507111"/>
                  </a:lnTo>
                  <a:lnTo>
                    <a:pt x="1956280" y="507111"/>
                  </a:lnTo>
                  <a:lnTo>
                    <a:pt x="1967479" y="423916"/>
                  </a:lnTo>
                  <a:lnTo>
                    <a:pt x="2025276" y="423916"/>
                  </a:lnTo>
                  <a:lnTo>
                    <a:pt x="2036275" y="507111"/>
                  </a:lnTo>
                  <a:lnTo>
                    <a:pt x="2093472" y="507111"/>
                  </a:lnTo>
                  <a:lnTo>
                    <a:pt x="2075073" y="367920"/>
                  </a:lnTo>
                  <a:lnTo>
                    <a:pt x="2035275" y="114735"/>
                  </a:lnTo>
                  <a:lnTo>
                    <a:pt x="1957680" y="114735"/>
                  </a:lnTo>
                  <a:close/>
                  <a:moveTo>
                    <a:pt x="2101309" y="114735"/>
                  </a:moveTo>
                  <a:lnTo>
                    <a:pt x="2101309" y="170532"/>
                  </a:lnTo>
                  <a:lnTo>
                    <a:pt x="2154305" y="170532"/>
                  </a:lnTo>
                  <a:lnTo>
                    <a:pt x="2154305" y="507111"/>
                  </a:lnTo>
                  <a:lnTo>
                    <a:pt x="2210902" y="507111"/>
                  </a:lnTo>
                  <a:lnTo>
                    <a:pt x="2210902" y="170532"/>
                  </a:lnTo>
                  <a:lnTo>
                    <a:pt x="2263899" y="170532"/>
                  </a:lnTo>
                  <a:lnTo>
                    <a:pt x="2263899" y="114735"/>
                  </a:lnTo>
                  <a:lnTo>
                    <a:pt x="2101309" y="114735"/>
                  </a:lnTo>
                  <a:close/>
                  <a:moveTo>
                    <a:pt x="2299283" y="114735"/>
                  </a:moveTo>
                  <a:lnTo>
                    <a:pt x="2299283" y="507111"/>
                  </a:lnTo>
                  <a:lnTo>
                    <a:pt x="2355879" y="507111"/>
                  </a:lnTo>
                  <a:lnTo>
                    <a:pt x="2355879" y="114735"/>
                  </a:lnTo>
                  <a:lnTo>
                    <a:pt x="2299283" y="114735"/>
                  </a:lnTo>
                  <a:close/>
                  <a:moveTo>
                    <a:pt x="764757" y="114735"/>
                  </a:moveTo>
                  <a:lnTo>
                    <a:pt x="764757" y="507111"/>
                  </a:lnTo>
                  <a:lnTo>
                    <a:pt x="819154" y="507111"/>
                  </a:lnTo>
                  <a:lnTo>
                    <a:pt x="819154" y="286725"/>
                  </a:lnTo>
                  <a:lnTo>
                    <a:pt x="870751" y="507111"/>
                  </a:lnTo>
                  <a:lnTo>
                    <a:pt x="927348" y="507111"/>
                  </a:lnTo>
                  <a:lnTo>
                    <a:pt x="927348" y="114735"/>
                  </a:lnTo>
                  <a:lnTo>
                    <a:pt x="874951" y="114735"/>
                  </a:lnTo>
                  <a:lnTo>
                    <a:pt x="874951" y="342321"/>
                  </a:lnTo>
                  <a:lnTo>
                    <a:pt x="821354" y="114735"/>
                  </a:lnTo>
                  <a:lnTo>
                    <a:pt x="764757" y="11473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7" name="Freeform 136">
              <a:extLst>
                <a:ext uri="{FF2B5EF4-FFF2-40B4-BE49-F238E27FC236}">
                  <a16:creationId xmlns:a16="http://schemas.microsoft.com/office/drawing/2014/main" id="{BA5A6C56-3FA5-0B4D-8EE5-B3450768CC31}"/>
                </a:ext>
              </a:extLst>
            </p:cNvPr>
            <p:cNvSpPr/>
            <p:nvPr/>
          </p:nvSpPr>
          <p:spPr>
            <a:xfrm>
              <a:off x="607805" y="1401439"/>
              <a:ext cx="49397" cy="293182"/>
            </a:xfrm>
            <a:custGeom>
              <a:avLst/>
              <a:gdLst/>
              <a:ahLst/>
              <a:cxnLst/>
              <a:rect l="l" t="t" r="r" b="b"/>
              <a:pathLst>
                <a:path w="49397" h="293182">
                  <a:moveTo>
                    <a:pt x="24399" y="0"/>
                  </a:moveTo>
                  <a:lnTo>
                    <a:pt x="24799" y="0"/>
                  </a:lnTo>
                  <a:cubicBezTo>
                    <a:pt x="41198" y="133"/>
                    <a:pt x="49397" y="8999"/>
                    <a:pt x="49397" y="26598"/>
                  </a:cubicBezTo>
                  <a:lnTo>
                    <a:pt x="49397" y="266584"/>
                  </a:lnTo>
                  <a:cubicBezTo>
                    <a:pt x="49397" y="284316"/>
                    <a:pt x="41131" y="293182"/>
                    <a:pt x="24599" y="293182"/>
                  </a:cubicBezTo>
                  <a:cubicBezTo>
                    <a:pt x="8200" y="293182"/>
                    <a:pt x="0" y="284316"/>
                    <a:pt x="0" y="266584"/>
                  </a:cubicBezTo>
                  <a:lnTo>
                    <a:pt x="0" y="26598"/>
                  </a:lnTo>
                  <a:cubicBezTo>
                    <a:pt x="0" y="8866"/>
                    <a:pt x="8133" y="0"/>
                    <a:pt x="2439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6" name="Freeform 135">
              <a:extLst>
                <a:ext uri="{FF2B5EF4-FFF2-40B4-BE49-F238E27FC236}">
                  <a16:creationId xmlns:a16="http://schemas.microsoft.com/office/drawing/2014/main" id="{4C70BDA9-045E-3443-8C1F-4CB8297B1352}"/>
                </a:ext>
              </a:extLst>
            </p:cNvPr>
            <p:cNvSpPr/>
            <p:nvPr/>
          </p:nvSpPr>
          <p:spPr>
            <a:xfrm>
              <a:off x="2465180" y="1401439"/>
              <a:ext cx="49397" cy="293182"/>
            </a:xfrm>
            <a:custGeom>
              <a:avLst/>
              <a:gdLst/>
              <a:ahLst/>
              <a:cxnLst/>
              <a:rect l="l" t="t" r="r" b="b"/>
              <a:pathLst>
                <a:path w="49397" h="293182">
                  <a:moveTo>
                    <a:pt x="24399" y="0"/>
                  </a:moveTo>
                  <a:lnTo>
                    <a:pt x="24799" y="0"/>
                  </a:lnTo>
                  <a:cubicBezTo>
                    <a:pt x="41198" y="133"/>
                    <a:pt x="49397" y="8999"/>
                    <a:pt x="49397" y="26598"/>
                  </a:cubicBezTo>
                  <a:lnTo>
                    <a:pt x="49397" y="266584"/>
                  </a:lnTo>
                  <a:cubicBezTo>
                    <a:pt x="49397" y="284316"/>
                    <a:pt x="41131" y="293182"/>
                    <a:pt x="24599" y="293182"/>
                  </a:cubicBezTo>
                  <a:cubicBezTo>
                    <a:pt x="8200" y="293182"/>
                    <a:pt x="0" y="284316"/>
                    <a:pt x="0" y="266584"/>
                  </a:cubicBezTo>
                  <a:lnTo>
                    <a:pt x="0" y="26598"/>
                  </a:lnTo>
                  <a:cubicBezTo>
                    <a:pt x="0" y="8866"/>
                    <a:pt x="8133" y="0"/>
                    <a:pt x="2439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5" name="Freeform 134">
              <a:extLst>
                <a:ext uri="{FF2B5EF4-FFF2-40B4-BE49-F238E27FC236}">
                  <a16:creationId xmlns:a16="http://schemas.microsoft.com/office/drawing/2014/main" id="{645D6889-D812-5C46-B772-B636979F12BF}"/>
                </a:ext>
              </a:extLst>
            </p:cNvPr>
            <p:cNvSpPr/>
            <p:nvPr/>
          </p:nvSpPr>
          <p:spPr>
            <a:xfrm>
              <a:off x="3341481" y="1401439"/>
              <a:ext cx="49397" cy="293182"/>
            </a:xfrm>
            <a:custGeom>
              <a:avLst/>
              <a:gdLst/>
              <a:ahLst/>
              <a:cxnLst/>
              <a:rect l="l" t="t" r="r" b="b"/>
              <a:pathLst>
                <a:path w="49397" h="293182">
                  <a:moveTo>
                    <a:pt x="24398" y="0"/>
                  </a:moveTo>
                  <a:lnTo>
                    <a:pt x="24798" y="0"/>
                  </a:lnTo>
                  <a:cubicBezTo>
                    <a:pt x="41197" y="133"/>
                    <a:pt x="49397" y="8999"/>
                    <a:pt x="49397" y="26598"/>
                  </a:cubicBezTo>
                  <a:lnTo>
                    <a:pt x="49397" y="266584"/>
                  </a:lnTo>
                  <a:cubicBezTo>
                    <a:pt x="49397" y="284316"/>
                    <a:pt x="41131" y="293182"/>
                    <a:pt x="24598" y="293182"/>
                  </a:cubicBezTo>
                  <a:cubicBezTo>
                    <a:pt x="8199" y="293182"/>
                    <a:pt x="0" y="284316"/>
                    <a:pt x="0" y="266584"/>
                  </a:cubicBezTo>
                  <a:lnTo>
                    <a:pt x="0" y="26598"/>
                  </a:lnTo>
                  <a:cubicBezTo>
                    <a:pt x="0" y="8866"/>
                    <a:pt x="8133" y="0"/>
                    <a:pt x="2439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4" name="Freeform 133">
              <a:extLst>
                <a:ext uri="{FF2B5EF4-FFF2-40B4-BE49-F238E27FC236}">
                  <a16:creationId xmlns:a16="http://schemas.microsoft.com/office/drawing/2014/main" id="{D002597B-7778-0542-AA21-D1B6A7B4C81A}"/>
                </a:ext>
              </a:extLst>
            </p:cNvPr>
            <p:cNvSpPr/>
            <p:nvPr/>
          </p:nvSpPr>
          <p:spPr>
            <a:xfrm>
              <a:off x="1364280" y="1407639"/>
              <a:ext cx="49397" cy="280782"/>
            </a:xfrm>
            <a:custGeom>
              <a:avLst/>
              <a:gdLst/>
              <a:ahLst/>
              <a:cxnLst/>
              <a:rect l="l" t="t" r="r" b="b"/>
              <a:pathLst>
                <a:path w="49397" h="280782">
                  <a:moveTo>
                    <a:pt x="0" y="0"/>
                  </a:moveTo>
                  <a:lnTo>
                    <a:pt x="24799" y="0"/>
                  </a:lnTo>
                  <a:cubicBezTo>
                    <a:pt x="41198" y="0"/>
                    <a:pt x="49397" y="8932"/>
                    <a:pt x="49397" y="26798"/>
                  </a:cubicBezTo>
                  <a:lnTo>
                    <a:pt x="49397" y="254184"/>
                  </a:lnTo>
                  <a:cubicBezTo>
                    <a:pt x="49397" y="271916"/>
                    <a:pt x="41198" y="280782"/>
                    <a:pt x="24799" y="280782"/>
                  </a:cubicBezTo>
                  <a:lnTo>
                    <a:pt x="0" y="280782"/>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3" name="Freeform 132">
              <a:extLst>
                <a:ext uri="{FF2B5EF4-FFF2-40B4-BE49-F238E27FC236}">
                  <a16:creationId xmlns:a16="http://schemas.microsoft.com/office/drawing/2014/main" id="{CF77C1F6-0523-9842-A3CA-30C1E63EE194}"/>
                </a:ext>
              </a:extLst>
            </p:cNvPr>
            <p:cNvSpPr/>
            <p:nvPr/>
          </p:nvSpPr>
          <p:spPr>
            <a:xfrm>
              <a:off x="1764330" y="1407640"/>
              <a:ext cx="44597" cy="112393"/>
            </a:xfrm>
            <a:custGeom>
              <a:avLst/>
              <a:gdLst/>
              <a:ahLst/>
              <a:cxnLst/>
              <a:rect l="l" t="t" r="r" b="b"/>
              <a:pathLst>
                <a:path w="44597" h="112393">
                  <a:moveTo>
                    <a:pt x="0" y="0"/>
                  </a:moveTo>
                  <a:lnTo>
                    <a:pt x="19999" y="0"/>
                  </a:lnTo>
                  <a:cubicBezTo>
                    <a:pt x="36398" y="0"/>
                    <a:pt x="44597" y="8932"/>
                    <a:pt x="44597" y="26798"/>
                  </a:cubicBezTo>
                  <a:lnTo>
                    <a:pt x="44597" y="85794"/>
                  </a:lnTo>
                  <a:cubicBezTo>
                    <a:pt x="44597" y="98327"/>
                    <a:pt x="39464" y="106660"/>
                    <a:pt x="29198" y="110793"/>
                  </a:cubicBezTo>
                  <a:cubicBezTo>
                    <a:pt x="26265" y="111859"/>
                    <a:pt x="20865" y="112393"/>
                    <a:pt x="12999" y="112393"/>
                  </a:cubicBezTo>
                  <a:lnTo>
                    <a:pt x="0" y="112393"/>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2" name="Freeform 131">
              <a:extLst>
                <a:ext uri="{FF2B5EF4-FFF2-40B4-BE49-F238E27FC236}">
                  <a16:creationId xmlns:a16="http://schemas.microsoft.com/office/drawing/2014/main" id="{17F097CB-7CF7-114E-86F6-6A270BD0B9A6}"/>
                </a:ext>
              </a:extLst>
            </p:cNvPr>
            <p:cNvSpPr/>
            <p:nvPr/>
          </p:nvSpPr>
          <p:spPr>
            <a:xfrm>
              <a:off x="3555031" y="1407640"/>
              <a:ext cx="44597" cy="112393"/>
            </a:xfrm>
            <a:custGeom>
              <a:avLst/>
              <a:gdLst/>
              <a:ahLst/>
              <a:cxnLst/>
              <a:rect l="l" t="t" r="r" b="b"/>
              <a:pathLst>
                <a:path w="44597" h="112393">
                  <a:moveTo>
                    <a:pt x="0" y="0"/>
                  </a:moveTo>
                  <a:lnTo>
                    <a:pt x="19998" y="0"/>
                  </a:lnTo>
                  <a:cubicBezTo>
                    <a:pt x="36397" y="0"/>
                    <a:pt x="44597" y="8932"/>
                    <a:pt x="44597" y="26798"/>
                  </a:cubicBezTo>
                  <a:lnTo>
                    <a:pt x="44597" y="85794"/>
                  </a:lnTo>
                  <a:cubicBezTo>
                    <a:pt x="44597" y="98327"/>
                    <a:pt x="39464" y="106660"/>
                    <a:pt x="29198" y="110793"/>
                  </a:cubicBezTo>
                  <a:cubicBezTo>
                    <a:pt x="26265" y="111859"/>
                    <a:pt x="20865" y="112393"/>
                    <a:pt x="12999" y="112393"/>
                  </a:cubicBezTo>
                  <a:lnTo>
                    <a:pt x="0" y="112393"/>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31" name="Freeform 130">
              <a:extLst>
                <a:ext uri="{FF2B5EF4-FFF2-40B4-BE49-F238E27FC236}">
                  <a16:creationId xmlns:a16="http://schemas.microsoft.com/office/drawing/2014/main" id="{5FBD0023-A5C4-9645-A6F3-883982401041}"/>
                </a:ext>
              </a:extLst>
            </p:cNvPr>
            <p:cNvSpPr/>
            <p:nvPr/>
          </p:nvSpPr>
          <p:spPr>
            <a:xfrm>
              <a:off x="1974680" y="1441837"/>
              <a:ext cx="43197" cy="163190"/>
            </a:xfrm>
            <a:custGeom>
              <a:avLst/>
              <a:gdLst/>
              <a:ahLst/>
              <a:cxnLst/>
              <a:rect l="l" t="t" r="r" b="b"/>
              <a:pathLst>
                <a:path w="43197" h="163190">
                  <a:moveTo>
                    <a:pt x="21599" y="0"/>
                  </a:moveTo>
                  <a:lnTo>
                    <a:pt x="43197" y="163190"/>
                  </a:lnTo>
                  <a:lnTo>
                    <a:pt x="0" y="163190"/>
                  </a:lnTo>
                  <a:lnTo>
                    <a:pt x="2159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61" name="Freeform 160">
              <a:extLst>
                <a:ext uri="{FF2B5EF4-FFF2-40B4-BE49-F238E27FC236}">
                  <a16:creationId xmlns:a16="http://schemas.microsoft.com/office/drawing/2014/main" id="{66B80962-E0BF-7E43-833D-8BFB68023FAF}"/>
                </a:ext>
              </a:extLst>
            </p:cNvPr>
            <p:cNvSpPr/>
            <p:nvPr/>
          </p:nvSpPr>
          <p:spPr>
            <a:xfrm>
              <a:off x="0" y="1943862"/>
              <a:ext cx="3730752" cy="658368"/>
            </a:xfrm>
            <a:custGeom>
              <a:avLst/>
              <a:gdLst/>
              <a:ahLst/>
              <a:cxnLst/>
              <a:rect l="l" t="t" r="r" b="b"/>
              <a:pathLst>
                <a:path w="3730752" h="658368">
                  <a:moveTo>
                    <a:pt x="0" y="0"/>
                  </a:moveTo>
                  <a:lnTo>
                    <a:pt x="3730752" y="0"/>
                  </a:lnTo>
                  <a:lnTo>
                    <a:pt x="3730752" y="658368"/>
                  </a:lnTo>
                  <a:lnTo>
                    <a:pt x="0" y="658368"/>
                  </a:lnTo>
                  <a:lnTo>
                    <a:pt x="0" y="0"/>
                  </a:lnTo>
                  <a:close/>
                  <a:moveTo>
                    <a:pt x="613353" y="115012"/>
                  </a:moveTo>
                  <a:cubicBezTo>
                    <a:pt x="559223" y="115012"/>
                    <a:pt x="532158" y="142477"/>
                    <a:pt x="532158" y="197407"/>
                  </a:cubicBezTo>
                  <a:lnTo>
                    <a:pt x="532158" y="437393"/>
                  </a:lnTo>
                  <a:cubicBezTo>
                    <a:pt x="532158" y="492456"/>
                    <a:pt x="559223" y="519988"/>
                    <a:pt x="613353" y="519988"/>
                  </a:cubicBezTo>
                  <a:cubicBezTo>
                    <a:pt x="667616" y="519854"/>
                    <a:pt x="694748" y="492323"/>
                    <a:pt x="694748" y="437393"/>
                  </a:cubicBezTo>
                  <a:lnTo>
                    <a:pt x="694748" y="197407"/>
                  </a:lnTo>
                  <a:cubicBezTo>
                    <a:pt x="694748" y="142477"/>
                    <a:pt x="667616" y="115012"/>
                    <a:pt x="613353" y="115012"/>
                  </a:cubicBezTo>
                  <a:close/>
                  <a:moveTo>
                    <a:pt x="1337253" y="115012"/>
                  </a:moveTo>
                  <a:cubicBezTo>
                    <a:pt x="1283123" y="115012"/>
                    <a:pt x="1256058" y="142477"/>
                    <a:pt x="1256058" y="197407"/>
                  </a:cubicBezTo>
                  <a:lnTo>
                    <a:pt x="1256058" y="437393"/>
                  </a:lnTo>
                  <a:cubicBezTo>
                    <a:pt x="1256058" y="492456"/>
                    <a:pt x="1283123" y="519988"/>
                    <a:pt x="1337253" y="519988"/>
                  </a:cubicBezTo>
                  <a:cubicBezTo>
                    <a:pt x="1391516" y="519854"/>
                    <a:pt x="1418648" y="492323"/>
                    <a:pt x="1418648" y="437393"/>
                  </a:cubicBezTo>
                  <a:lnTo>
                    <a:pt x="1418648" y="289402"/>
                  </a:lnTo>
                  <a:lnTo>
                    <a:pt x="1333453" y="289402"/>
                  </a:lnTo>
                  <a:lnTo>
                    <a:pt x="1333453" y="345398"/>
                  </a:lnTo>
                  <a:lnTo>
                    <a:pt x="1362051" y="345398"/>
                  </a:lnTo>
                  <a:lnTo>
                    <a:pt x="1362051" y="437393"/>
                  </a:lnTo>
                  <a:cubicBezTo>
                    <a:pt x="1362051" y="455125"/>
                    <a:pt x="1353785" y="463991"/>
                    <a:pt x="1337253" y="463991"/>
                  </a:cubicBezTo>
                  <a:cubicBezTo>
                    <a:pt x="1320854" y="463991"/>
                    <a:pt x="1312654" y="455125"/>
                    <a:pt x="1312654" y="437393"/>
                  </a:cubicBezTo>
                  <a:lnTo>
                    <a:pt x="1312654" y="197407"/>
                  </a:lnTo>
                  <a:cubicBezTo>
                    <a:pt x="1312654" y="179675"/>
                    <a:pt x="1320787" y="170809"/>
                    <a:pt x="1337053" y="170809"/>
                  </a:cubicBezTo>
                  <a:lnTo>
                    <a:pt x="1337453" y="170809"/>
                  </a:lnTo>
                  <a:cubicBezTo>
                    <a:pt x="1353852" y="170942"/>
                    <a:pt x="1362051" y="179809"/>
                    <a:pt x="1362051" y="197407"/>
                  </a:cubicBezTo>
                  <a:lnTo>
                    <a:pt x="1362051" y="250204"/>
                  </a:lnTo>
                  <a:lnTo>
                    <a:pt x="1418648" y="250204"/>
                  </a:lnTo>
                  <a:lnTo>
                    <a:pt x="1418648" y="197407"/>
                  </a:lnTo>
                  <a:cubicBezTo>
                    <a:pt x="1418648" y="142477"/>
                    <a:pt x="1391516" y="115012"/>
                    <a:pt x="1337253" y="115012"/>
                  </a:cubicBezTo>
                  <a:close/>
                  <a:moveTo>
                    <a:pt x="2556453" y="115012"/>
                  </a:moveTo>
                  <a:cubicBezTo>
                    <a:pt x="2502323" y="115012"/>
                    <a:pt x="2475258" y="142477"/>
                    <a:pt x="2475258" y="197407"/>
                  </a:cubicBezTo>
                  <a:lnTo>
                    <a:pt x="2475258" y="437393"/>
                  </a:lnTo>
                  <a:cubicBezTo>
                    <a:pt x="2475258" y="492456"/>
                    <a:pt x="2502323" y="519988"/>
                    <a:pt x="2556453" y="519988"/>
                  </a:cubicBezTo>
                  <a:cubicBezTo>
                    <a:pt x="2610716" y="519854"/>
                    <a:pt x="2637848" y="492323"/>
                    <a:pt x="2637848" y="437393"/>
                  </a:cubicBezTo>
                  <a:lnTo>
                    <a:pt x="2637848" y="197407"/>
                  </a:lnTo>
                  <a:cubicBezTo>
                    <a:pt x="2637848" y="142477"/>
                    <a:pt x="2610716" y="115012"/>
                    <a:pt x="2556453" y="115012"/>
                  </a:cubicBezTo>
                  <a:close/>
                  <a:moveTo>
                    <a:pt x="3375603" y="115012"/>
                  </a:moveTo>
                  <a:cubicBezTo>
                    <a:pt x="3321473" y="115012"/>
                    <a:pt x="3294408" y="142477"/>
                    <a:pt x="3294408" y="197407"/>
                  </a:cubicBezTo>
                  <a:lnTo>
                    <a:pt x="3294408" y="234205"/>
                  </a:lnTo>
                  <a:cubicBezTo>
                    <a:pt x="3294408" y="270336"/>
                    <a:pt x="3312074" y="301001"/>
                    <a:pt x="3347405" y="326200"/>
                  </a:cubicBezTo>
                  <a:cubicBezTo>
                    <a:pt x="3382736" y="351531"/>
                    <a:pt x="3400401" y="373663"/>
                    <a:pt x="3400402" y="392596"/>
                  </a:cubicBezTo>
                  <a:lnTo>
                    <a:pt x="3400402" y="437393"/>
                  </a:lnTo>
                  <a:cubicBezTo>
                    <a:pt x="3400401" y="455125"/>
                    <a:pt x="3392202" y="463991"/>
                    <a:pt x="3375803" y="463991"/>
                  </a:cubicBezTo>
                  <a:cubicBezTo>
                    <a:pt x="3359271" y="463991"/>
                    <a:pt x="3351004" y="455125"/>
                    <a:pt x="3351005" y="437393"/>
                  </a:cubicBezTo>
                  <a:lnTo>
                    <a:pt x="3351005" y="384596"/>
                  </a:lnTo>
                  <a:lnTo>
                    <a:pt x="3294408" y="384596"/>
                  </a:lnTo>
                  <a:lnTo>
                    <a:pt x="3294408" y="437393"/>
                  </a:lnTo>
                  <a:cubicBezTo>
                    <a:pt x="3294408" y="492323"/>
                    <a:pt x="3321540" y="519854"/>
                    <a:pt x="3375803" y="519988"/>
                  </a:cubicBezTo>
                  <a:cubicBezTo>
                    <a:pt x="3429933" y="519988"/>
                    <a:pt x="3456998" y="492456"/>
                    <a:pt x="3456998" y="437393"/>
                  </a:cubicBezTo>
                  <a:lnTo>
                    <a:pt x="3456998" y="387796"/>
                  </a:lnTo>
                  <a:cubicBezTo>
                    <a:pt x="3456998" y="352598"/>
                    <a:pt x="3439333" y="322400"/>
                    <a:pt x="3404001" y="297201"/>
                  </a:cubicBezTo>
                  <a:cubicBezTo>
                    <a:pt x="3368670" y="271870"/>
                    <a:pt x="3351004" y="250471"/>
                    <a:pt x="3351005" y="233005"/>
                  </a:cubicBezTo>
                  <a:lnTo>
                    <a:pt x="3351005" y="197407"/>
                  </a:lnTo>
                  <a:cubicBezTo>
                    <a:pt x="3351004" y="179675"/>
                    <a:pt x="3359137" y="170809"/>
                    <a:pt x="3375403" y="170809"/>
                  </a:cubicBezTo>
                  <a:lnTo>
                    <a:pt x="3375803" y="170809"/>
                  </a:lnTo>
                  <a:cubicBezTo>
                    <a:pt x="3392202" y="170942"/>
                    <a:pt x="3400401" y="179809"/>
                    <a:pt x="3400402" y="197407"/>
                  </a:cubicBezTo>
                  <a:lnTo>
                    <a:pt x="3400402" y="250204"/>
                  </a:lnTo>
                  <a:lnTo>
                    <a:pt x="3456998" y="250204"/>
                  </a:lnTo>
                  <a:lnTo>
                    <a:pt x="3456998" y="197407"/>
                  </a:lnTo>
                  <a:cubicBezTo>
                    <a:pt x="3456998" y="142477"/>
                    <a:pt x="3429866" y="115012"/>
                    <a:pt x="3375603" y="115012"/>
                  </a:cubicBezTo>
                  <a:close/>
                  <a:moveTo>
                    <a:pt x="2688808" y="121212"/>
                  </a:moveTo>
                  <a:lnTo>
                    <a:pt x="2688808" y="513588"/>
                  </a:lnTo>
                  <a:lnTo>
                    <a:pt x="2743204" y="513588"/>
                  </a:lnTo>
                  <a:lnTo>
                    <a:pt x="2743204" y="293202"/>
                  </a:lnTo>
                  <a:lnTo>
                    <a:pt x="2794801" y="513588"/>
                  </a:lnTo>
                  <a:lnTo>
                    <a:pt x="2851398" y="513588"/>
                  </a:lnTo>
                  <a:lnTo>
                    <a:pt x="2851398" y="121212"/>
                  </a:lnTo>
                  <a:lnTo>
                    <a:pt x="2799001" y="121212"/>
                  </a:lnTo>
                  <a:lnTo>
                    <a:pt x="2799001" y="348798"/>
                  </a:lnTo>
                  <a:lnTo>
                    <a:pt x="2745404" y="121212"/>
                  </a:lnTo>
                  <a:lnTo>
                    <a:pt x="2688808" y="121212"/>
                  </a:lnTo>
                  <a:close/>
                  <a:moveTo>
                    <a:pt x="2948280" y="121212"/>
                  </a:moveTo>
                  <a:lnTo>
                    <a:pt x="2908283" y="374997"/>
                  </a:lnTo>
                  <a:lnTo>
                    <a:pt x="2889884" y="513588"/>
                  </a:lnTo>
                  <a:lnTo>
                    <a:pt x="2946880" y="513588"/>
                  </a:lnTo>
                  <a:lnTo>
                    <a:pt x="2958079" y="430393"/>
                  </a:lnTo>
                  <a:lnTo>
                    <a:pt x="3015876" y="430393"/>
                  </a:lnTo>
                  <a:lnTo>
                    <a:pt x="3026875" y="513588"/>
                  </a:lnTo>
                  <a:lnTo>
                    <a:pt x="3084072" y="513588"/>
                  </a:lnTo>
                  <a:lnTo>
                    <a:pt x="3065673" y="374397"/>
                  </a:lnTo>
                  <a:lnTo>
                    <a:pt x="3025875" y="121212"/>
                  </a:lnTo>
                  <a:lnTo>
                    <a:pt x="2948280" y="121212"/>
                  </a:lnTo>
                  <a:close/>
                  <a:moveTo>
                    <a:pt x="3117433" y="121212"/>
                  </a:moveTo>
                  <a:lnTo>
                    <a:pt x="3117433" y="513588"/>
                  </a:lnTo>
                  <a:lnTo>
                    <a:pt x="3264224" y="513588"/>
                  </a:lnTo>
                  <a:lnTo>
                    <a:pt x="3264224" y="457792"/>
                  </a:lnTo>
                  <a:lnTo>
                    <a:pt x="3174029" y="457792"/>
                  </a:lnTo>
                  <a:lnTo>
                    <a:pt x="3174029" y="121212"/>
                  </a:lnTo>
                  <a:lnTo>
                    <a:pt x="3117433" y="121212"/>
                  </a:lnTo>
                  <a:close/>
                  <a:moveTo>
                    <a:pt x="1469608" y="121212"/>
                  </a:moveTo>
                  <a:lnTo>
                    <a:pt x="1469608" y="513588"/>
                  </a:lnTo>
                  <a:lnTo>
                    <a:pt x="1524004" y="513588"/>
                  </a:lnTo>
                  <a:lnTo>
                    <a:pt x="1524004" y="293202"/>
                  </a:lnTo>
                  <a:lnTo>
                    <a:pt x="1575601" y="513588"/>
                  </a:lnTo>
                  <a:lnTo>
                    <a:pt x="1632198" y="513588"/>
                  </a:lnTo>
                  <a:lnTo>
                    <a:pt x="1632198" y="121212"/>
                  </a:lnTo>
                  <a:lnTo>
                    <a:pt x="1579801" y="121212"/>
                  </a:lnTo>
                  <a:lnTo>
                    <a:pt x="1579801" y="348798"/>
                  </a:lnTo>
                  <a:lnTo>
                    <a:pt x="1526204" y="121212"/>
                  </a:lnTo>
                  <a:lnTo>
                    <a:pt x="1469608" y="121212"/>
                  </a:lnTo>
                  <a:close/>
                  <a:moveTo>
                    <a:pt x="1764883" y="121212"/>
                  </a:moveTo>
                  <a:lnTo>
                    <a:pt x="1764883" y="513588"/>
                  </a:lnTo>
                  <a:lnTo>
                    <a:pt x="1819279" y="513588"/>
                  </a:lnTo>
                  <a:lnTo>
                    <a:pt x="1819279" y="293202"/>
                  </a:lnTo>
                  <a:lnTo>
                    <a:pt x="1870876" y="513588"/>
                  </a:lnTo>
                  <a:lnTo>
                    <a:pt x="1927473" y="513588"/>
                  </a:lnTo>
                  <a:lnTo>
                    <a:pt x="1927473" y="121212"/>
                  </a:lnTo>
                  <a:lnTo>
                    <a:pt x="1875076" y="121212"/>
                  </a:lnTo>
                  <a:lnTo>
                    <a:pt x="1875076" y="348798"/>
                  </a:lnTo>
                  <a:lnTo>
                    <a:pt x="1821479" y="121212"/>
                  </a:lnTo>
                  <a:lnTo>
                    <a:pt x="1764883" y="121212"/>
                  </a:lnTo>
                  <a:close/>
                  <a:moveTo>
                    <a:pt x="2024355" y="121212"/>
                  </a:moveTo>
                  <a:lnTo>
                    <a:pt x="1984358" y="374997"/>
                  </a:lnTo>
                  <a:lnTo>
                    <a:pt x="1965959" y="513588"/>
                  </a:lnTo>
                  <a:lnTo>
                    <a:pt x="2022955" y="513588"/>
                  </a:lnTo>
                  <a:lnTo>
                    <a:pt x="2034155" y="430393"/>
                  </a:lnTo>
                  <a:lnTo>
                    <a:pt x="2091951" y="430393"/>
                  </a:lnTo>
                  <a:lnTo>
                    <a:pt x="2102950" y="513588"/>
                  </a:lnTo>
                  <a:lnTo>
                    <a:pt x="2160147" y="513588"/>
                  </a:lnTo>
                  <a:lnTo>
                    <a:pt x="2141748" y="374397"/>
                  </a:lnTo>
                  <a:lnTo>
                    <a:pt x="2101951" y="121212"/>
                  </a:lnTo>
                  <a:lnTo>
                    <a:pt x="2024355" y="121212"/>
                  </a:lnTo>
                  <a:close/>
                  <a:moveTo>
                    <a:pt x="2167984" y="121212"/>
                  </a:moveTo>
                  <a:lnTo>
                    <a:pt x="2167984" y="177009"/>
                  </a:lnTo>
                  <a:lnTo>
                    <a:pt x="2220980" y="177009"/>
                  </a:lnTo>
                  <a:lnTo>
                    <a:pt x="2220980" y="513588"/>
                  </a:lnTo>
                  <a:lnTo>
                    <a:pt x="2277577" y="513588"/>
                  </a:lnTo>
                  <a:lnTo>
                    <a:pt x="2277577" y="177009"/>
                  </a:lnTo>
                  <a:lnTo>
                    <a:pt x="2330574" y="177009"/>
                  </a:lnTo>
                  <a:lnTo>
                    <a:pt x="2330574" y="121212"/>
                  </a:lnTo>
                  <a:lnTo>
                    <a:pt x="2167984" y="121212"/>
                  </a:lnTo>
                  <a:close/>
                  <a:moveTo>
                    <a:pt x="2365958" y="121212"/>
                  </a:moveTo>
                  <a:lnTo>
                    <a:pt x="2365958" y="513588"/>
                  </a:lnTo>
                  <a:lnTo>
                    <a:pt x="2422554" y="513588"/>
                  </a:lnTo>
                  <a:lnTo>
                    <a:pt x="2422554" y="121212"/>
                  </a:lnTo>
                  <a:lnTo>
                    <a:pt x="2365958" y="121212"/>
                  </a:lnTo>
                  <a:close/>
                  <a:moveTo>
                    <a:pt x="745708" y="121212"/>
                  </a:moveTo>
                  <a:lnTo>
                    <a:pt x="745708" y="513588"/>
                  </a:lnTo>
                  <a:lnTo>
                    <a:pt x="802304" y="513588"/>
                  </a:lnTo>
                  <a:lnTo>
                    <a:pt x="802304" y="341999"/>
                  </a:lnTo>
                  <a:lnTo>
                    <a:pt x="809504" y="340999"/>
                  </a:lnTo>
                  <a:lnTo>
                    <a:pt x="860500" y="513588"/>
                  </a:lnTo>
                  <a:lnTo>
                    <a:pt x="922497" y="513588"/>
                  </a:lnTo>
                  <a:lnTo>
                    <a:pt x="858901" y="330999"/>
                  </a:lnTo>
                  <a:cubicBezTo>
                    <a:pt x="888632" y="320067"/>
                    <a:pt x="903498" y="297335"/>
                    <a:pt x="903498" y="262803"/>
                  </a:cubicBezTo>
                  <a:lnTo>
                    <a:pt x="903498" y="203807"/>
                  </a:lnTo>
                  <a:cubicBezTo>
                    <a:pt x="903498" y="148877"/>
                    <a:pt x="878366" y="121345"/>
                    <a:pt x="828102" y="121212"/>
                  </a:cubicBezTo>
                  <a:lnTo>
                    <a:pt x="745708" y="121212"/>
                  </a:lnTo>
                  <a:close/>
                  <a:moveTo>
                    <a:pt x="955258" y="121212"/>
                  </a:moveTo>
                  <a:lnTo>
                    <a:pt x="955258" y="513588"/>
                  </a:lnTo>
                  <a:lnTo>
                    <a:pt x="1102049" y="513588"/>
                  </a:lnTo>
                  <a:lnTo>
                    <a:pt x="1102049" y="457792"/>
                  </a:lnTo>
                  <a:lnTo>
                    <a:pt x="1011854" y="457792"/>
                  </a:lnTo>
                  <a:lnTo>
                    <a:pt x="1011854" y="345398"/>
                  </a:lnTo>
                  <a:lnTo>
                    <a:pt x="1089449" y="345398"/>
                  </a:lnTo>
                  <a:lnTo>
                    <a:pt x="1089449" y="289402"/>
                  </a:lnTo>
                  <a:lnTo>
                    <a:pt x="1011854" y="289402"/>
                  </a:lnTo>
                  <a:lnTo>
                    <a:pt x="1011854" y="177009"/>
                  </a:lnTo>
                  <a:lnTo>
                    <a:pt x="1102049" y="177009"/>
                  </a:lnTo>
                  <a:lnTo>
                    <a:pt x="1102049" y="121212"/>
                  </a:lnTo>
                  <a:lnTo>
                    <a:pt x="955258" y="121212"/>
                  </a:lnTo>
                  <a:close/>
                  <a:moveTo>
                    <a:pt x="1146758" y="121212"/>
                  </a:moveTo>
                  <a:lnTo>
                    <a:pt x="1146758" y="513588"/>
                  </a:lnTo>
                  <a:lnTo>
                    <a:pt x="1203354" y="513588"/>
                  </a:lnTo>
                  <a:lnTo>
                    <a:pt x="1203354" y="121212"/>
                  </a:lnTo>
                  <a:lnTo>
                    <a:pt x="1146758" y="121212"/>
                  </a:lnTo>
                  <a:close/>
                  <a:moveTo>
                    <a:pt x="355182" y="121212"/>
                  </a:moveTo>
                  <a:lnTo>
                    <a:pt x="355182" y="513588"/>
                  </a:lnTo>
                  <a:lnTo>
                    <a:pt x="411779" y="513588"/>
                  </a:lnTo>
                  <a:lnTo>
                    <a:pt x="411779" y="345398"/>
                  </a:lnTo>
                  <a:lnTo>
                    <a:pt x="489374" y="345398"/>
                  </a:lnTo>
                  <a:lnTo>
                    <a:pt x="489374" y="289402"/>
                  </a:lnTo>
                  <a:lnTo>
                    <a:pt x="411779" y="289402"/>
                  </a:lnTo>
                  <a:lnTo>
                    <a:pt x="411779" y="177009"/>
                  </a:lnTo>
                  <a:lnTo>
                    <a:pt x="501974" y="177009"/>
                  </a:lnTo>
                  <a:lnTo>
                    <a:pt x="501974" y="121212"/>
                  </a:lnTo>
                  <a:lnTo>
                    <a:pt x="355182" y="1212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60" name="Freeform 159">
              <a:extLst>
                <a:ext uri="{FF2B5EF4-FFF2-40B4-BE49-F238E27FC236}">
                  <a16:creationId xmlns:a16="http://schemas.microsoft.com/office/drawing/2014/main" id="{84C2D531-679E-7C45-966D-A5EE601DBECC}"/>
                </a:ext>
              </a:extLst>
            </p:cNvPr>
            <p:cNvSpPr/>
            <p:nvPr/>
          </p:nvSpPr>
          <p:spPr>
            <a:xfrm>
              <a:off x="588755" y="2114671"/>
              <a:ext cx="49397" cy="293182"/>
            </a:xfrm>
            <a:custGeom>
              <a:avLst/>
              <a:gdLst/>
              <a:ahLst/>
              <a:cxnLst/>
              <a:rect l="l" t="t" r="r" b="b"/>
              <a:pathLst>
                <a:path w="49397" h="293182">
                  <a:moveTo>
                    <a:pt x="24399" y="0"/>
                  </a:moveTo>
                  <a:lnTo>
                    <a:pt x="24799" y="0"/>
                  </a:lnTo>
                  <a:cubicBezTo>
                    <a:pt x="41198" y="133"/>
                    <a:pt x="49397" y="9000"/>
                    <a:pt x="49397" y="26598"/>
                  </a:cubicBezTo>
                  <a:lnTo>
                    <a:pt x="49397" y="266584"/>
                  </a:lnTo>
                  <a:cubicBezTo>
                    <a:pt x="49397" y="284316"/>
                    <a:pt x="41131" y="293182"/>
                    <a:pt x="24599" y="293182"/>
                  </a:cubicBezTo>
                  <a:cubicBezTo>
                    <a:pt x="8200" y="293182"/>
                    <a:pt x="0" y="284316"/>
                    <a:pt x="0" y="266584"/>
                  </a:cubicBezTo>
                  <a:lnTo>
                    <a:pt x="0" y="26598"/>
                  </a:lnTo>
                  <a:cubicBezTo>
                    <a:pt x="0" y="8866"/>
                    <a:pt x="8133" y="0"/>
                    <a:pt x="2439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59" name="Freeform 158">
              <a:extLst>
                <a:ext uri="{FF2B5EF4-FFF2-40B4-BE49-F238E27FC236}">
                  <a16:creationId xmlns:a16="http://schemas.microsoft.com/office/drawing/2014/main" id="{7D2E8FC9-6724-A848-9CCE-BF3EF0F54615}"/>
                </a:ext>
              </a:extLst>
            </p:cNvPr>
            <p:cNvSpPr/>
            <p:nvPr/>
          </p:nvSpPr>
          <p:spPr>
            <a:xfrm>
              <a:off x="2531856" y="2114671"/>
              <a:ext cx="49397" cy="293182"/>
            </a:xfrm>
            <a:custGeom>
              <a:avLst/>
              <a:gdLst/>
              <a:ahLst/>
              <a:cxnLst/>
              <a:rect l="l" t="t" r="r" b="b"/>
              <a:pathLst>
                <a:path w="49397" h="293182">
                  <a:moveTo>
                    <a:pt x="24398" y="0"/>
                  </a:moveTo>
                  <a:lnTo>
                    <a:pt x="24798" y="0"/>
                  </a:lnTo>
                  <a:cubicBezTo>
                    <a:pt x="41197" y="133"/>
                    <a:pt x="49396" y="9000"/>
                    <a:pt x="49397" y="26598"/>
                  </a:cubicBezTo>
                  <a:lnTo>
                    <a:pt x="49397" y="266584"/>
                  </a:lnTo>
                  <a:cubicBezTo>
                    <a:pt x="49396" y="284316"/>
                    <a:pt x="41130" y="293182"/>
                    <a:pt x="24598" y="293182"/>
                  </a:cubicBezTo>
                  <a:cubicBezTo>
                    <a:pt x="8199" y="293182"/>
                    <a:pt x="0" y="284316"/>
                    <a:pt x="0" y="266584"/>
                  </a:cubicBezTo>
                  <a:lnTo>
                    <a:pt x="0" y="26598"/>
                  </a:lnTo>
                  <a:cubicBezTo>
                    <a:pt x="0" y="8866"/>
                    <a:pt x="8132" y="0"/>
                    <a:pt x="2439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58" name="Freeform 157">
              <a:extLst>
                <a:ext uri="{FF2B5EF4-FFF2-40B4-BE49-F238E27FC236}">
                  <a16:creationId xmlns:a16="http://schemas.microsoft.com/office/drawing/2014/main" id="{CEA20056-A1E0-974A-BCDA-1A247E672FB0}"/>
                </a:ext>
              </a:extLst>
            </p:cNvPr>
            <p:cNvSpPr/>
            <p:nvPr/>
          </p:nvSpPr>
          <p:spPr>
            <a:xfrm>
              <a:off x="802305" y="2120872"/>
              <a:ext cx="44597" cy="112393"/>
            </a:xfrm>
            <a:custGeom>
              <a:avLst/>
              <a:gdLst/>
              <a:ahLst/>
              <a:cxnLst/>
              <a:rect l="l" t="t" r="r" b="b"/>
              <a:pathLst>
                <a:path w="44597" h="112393">
                  <a:moveTo>
                    <a:pt x="0" y="0"/>
                  </a:moveTo>
                  <a:lnTo>
                    <a:pt x="19999" y="0"/>
                  </a:lnTo>
                  <a:cubicBezTo>
                    <a:pt x="36398" y="0"/>
                    <a:pt x="44597" y="8932"/>
                    <a:pt x="44597" y="26798"/>
                  </a:cubicBezTo>
                  <a:lnTo>
                    <a:pt x="44597" y="85794"/>
                  </a:lnTo>
                  <a:cubicBezTo>
                    <a:pt x="44597" y="98327"/>
                    <a:pt x="39464" y="106660"/>
                    <a:pt x="29198" y="110793"/>
                  </a:cubicBezTo>
                  <a:cubicBezTo>
                    <a:pt x="26265" y="111860"/>
                    <a:pt x="20865" y="112393"/>
                    <a:pt x="12999" y="112393"/>
                  </a:cubicBezTo>
                  <a:lnTo>
                    <a:pt x="0" y="112393"/>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57" name="Freeform 156">
              <a:extLst>
                <a:ext uri="{FF2B5EF4-FFF2-40B4-BE49-F238E27FC236}">
                  <a16:creationId xmlns:a16="http://schemas.microsoft.com/office/drawing/2014/main" id="{7F7B2588-C99C-2F44-B13A-EBC8F99542F0}"/>
                </a:ext>
              </a:extLst>
            </p:cNvPr>
            <p:cNvSpPr/>
            <p:nvPr/>
          </p:nvSpPr>
          <p:spPr>
            <a:xfrm>
              <a:off x="2041355" y="2155069"/>
              <a:ext cx="43197" cy="163190"/>
            </a:xfrm>
            <a:custGeom>
              <a:avLst/>
              <a:gdLst/>
              <a:ahLst/>
              <a:cxnLst/>
              <a:rect l="l" t="t" r="r" b="b"/>
              <a:pathLst>
                <a:path w="43197" h="163190">
                  <a:moveTo>
                    <a:pt x="21599" y="0"/>
                  </a:moveTo>
                  <a:lnTo>
                    <a:pt x="43197" y="163190"/>
                  </a:lnTo>
                  <a:lnTo>
                    <a:pt x="0" y="163190"/>
                  </a:lnTo>
                  <a:lnTo>
                    <a:pt x="2159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156" name="Freeform 155">
              <a:extLst>
                <a:ext uri="{FF2B5EF4-FFF2-40B4-BE49-F238E27FC236}">
                  <a16:creationId xmlns:a16="http://schemas.microsoft.com/office/drawing/2014/main" id="{C698E7FB-8186-E347-95E5-6A373BDEEC10}"/>
                </a:ext>
              </a:extLst>
            </p:cNvPr>
            <p:cNvSpPr/>
            <p:nvPr/>
          </p:nvSpPr>
          <p:spPr>
            <a:xfrm>
              <a:off x="2965280" y="2155069"/>
              <a:ext cx="43197" cy="163190"/>
            </a:xfrm>
            <a:custGeom>
              <a:avLst/>
              <a:gdLst/>
              <a:ahLst/>
              <a:cxnLst/>
              <a:rect l="l" t="t" r="r" b="b"/>
              <a:pathLst>
                <a:path w="43197" h="163190">
                  <a:moveTo>
                    <a:pt x="21599" y="0"/>
                  </a:moveTo>
                  <a:lnTo>
                    <a:pt x="43197" y="163190"/>
                  </a:lnTo>
                  <a:lnTo>
                    <a:pt x="0" y="163190"/>
                  </a:lnTo>
                  <a:lnTo>
                    <a:pt x="2159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grpSp>
      <p:sp>
        <p:nvSpPr>
          <p:cNvPr id="2" name="TextBox 1"/>
          <p:cNvSpPr txBox="1"/>
          <p:nvPr/>
        </p:nvSpPr>
        <p:spPr>
          <a:xfrm>
            <a:off x="299263" y="4750658"/>
            <a:ext cx="4166859" cy="290999"/>
          </a:xfrm>
          <a:prstGeom prst="rect">
            <a:avLst/>
          </a:prstGeom>
          <a:noFill/>
        </p:spPr>
        <p:txBody>
          <a:bodyPr wrap="square" lIns="0" tIns="0" rIns="0" bIns="0" rtlCol="0">
            <a:noAutofit/>
          </a:bodyPr>
          <a:lstStyle/>
          <a:p>
            <a:r>
              <a:rPr lang="en-US" sz="1000" b="1" dirty="0"/>
              <a:t>For Financial Professional Use Only. Not for Use With the Public. </a:t>
            </a:r>
            <a:endParaRPr lang="en-US" sz="1000" b="1" dirty="0">
              <a:latin typeface="Arial"/>
              <a:cs typeface="Arial"/>
            </a:endParaRPr>
          </a:p>
        </p:txBody>
      </p:sp>
    </p:spTree>
    <p:extLst>
      <p:ext uri="{BB962C8B-B14F-4D97-AF65-F5344CB8AC3E}">
        <p14:creationId xmlns:p14="http://schemas.microsoft.com/office/powerpoint/2010/main" val="26041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10</a:t>
            </a:fld>
            <a:endParaRPr lang="en-US" dirty="0">
              <a:solidFill>
                <a:prstClr val="white"/>
              </a:solidFill>
            </a:endParaRPr>
          </a:p>
        </p:txBody>
      </p:sp>
      <p:sp>
        <p:nvSpPr>
          <p:cNvPr id="5" name="Text Placeholder 4"/>
          <p:cNvSpPr>
            <a:spLocks noGrp="1"/>
          </p:cNvSpPr>
          <p:nvPr>
            <p:ph type="body" sz="quarter" idx="12"/>
          </p:nvPr>
        </p:nvSpPr>
        <p:spPr>
          <a:xfrm>
            <a:off x="371750" y="2990088"/>
            <a:ext cx="3748545" cy="433388"/>
          </a:xfrm>
        </p:spPr>
        <p:txBody>
          <a:bodyPr/>
          <a:lstStyle/>
          <a:p>
            <a:r>
              <a:rPr lang="en-US" sz="1000" dirty="0"/>
              <a:t>UNDERSTANDING THE DEMAND</a:t>
            </a:r>
          </a:p>
        </p:txBody>
      </p:sp>
      <p:grpSp>
        <p:nvGrpSpPr>
          <p:cNvPr id="18" name="Group 17"/>
          <p:cNvGrpSpPr/>
          <p:nvPr/>
        </p:nvGrpSpPr>
        <p:grpSpPr>
          <a:xfrm>
            <a:off x="-4610" y="3015191"/>
            <a:ext cx="2491777" cy="394851"/>
            <a:chOff x="2255" y="3134301"/>
            <a:chExt cx="2974625" cy="394851"/>
          </a:xfrm>
        </p:grpSpPr>
        <p:sp>
          <p:nvSpPr>
            <p:cNvPr id="19"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0"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grpSp>
        <p:nvGrpSpPr>
          <p:cNvPr id="4" name="Group 3">
            <a:extLst>
              <a:ext uri="{FF2B5EF4-FFF2-40B4-BE49-F238E27FC236}">
                <a16:creationId xmlns:a16="http://schemas.microsoft.com/office/drawing/2014/main" id="{87629A43-D8E1-F44D-87A0-55B353771256}"/>
              </a:ext>
            </a:extLst>
          </p:cNvPr>
          <p:cNvGrpSpPr/>
          <p:nvPr/>
        </p:nvGrpSpPr>
        <p:grpSpPr>
          <a:xfrm>
            <a:off x="0" y="1389126"/>
            <a:ext cx="7946136" cy="1411256"/>
            <a:chOff x="0" y="1389126"/>
            <a:chExt cx="7946136" cy="1411256"/>
          </a:xfrm>
        </p:grpSpPr>
        <p:sp>
          <p:nvSpPr>
            <p:cNvPr id="62" name="Freeform 61">
              <a:extLst>
                <a:ext uri="{FF2B5EF4-FFF2-40B4-BE49-F238E27FC236}">
                  <a16:creationId xmlns:a16="http://schemas.microsoft.com/office/drawing/2014/main" id="{5D0B342A-1E70-BB4A-9C6F-95530D5C5166}"/>
                </a:ext>
              </a:extLst>
            </p:cNvPr>
            <p:cNvSpPr/>
            <p:nvPr/>
          </p:nvSpPr>
          <p:spPr>
            <a:xfrm>
              <a:off x="0" y="2140524"/>
              <a:ext cx="5294376" cy="659858"/>
            </a:xfrm>
            <a:custGeom>
              <a:avLst/>
              <a:gdLst/>
              <a:ahLst/>
              <a:cxnLst/>
              <a:rect l="l" t="t" r="r" b="b"/>
              <a:pathLst>
                <a:path w="5294376" h="659858">
                  <a:moveTo>
                    <a:pt x="0" y="0"/>
                  </a:moveTo>
                  <a:lnTo>
                    <a:pt x="5294376" y="0"/>
                  </a:lnTo>
                  <a:lnTo>
                    <a:pt x="5294376" y="659858"/>
                  </a:lnTo>
                  <a:lnTo>
                    <a:pt x="0" y="659858"/>
                  </a:lnTo>
                  <a:lnTo>
                    <a:pt x="0" y="0"/>
                  </a:lnTo>
                  <a:close/>
                  <a:moveTo>
                    <a:pt x="780380" y="91919"/>
                  </a:moveTo>
                  <a:cubicBezTo>
                    <a:pt x="716179" y="91919"/>
                    <a:pt x="684079" y="124494"/>
                    <a:pt x="684079" y="189643"/>
                  </a:cubicBezTo>
                  <a:lnTo>
                    <a:pt x="684079" y="474277"/>
                  </a:lnTo>
                  <a:cubicBezTo>
                    <a:pt x="684079" y="539585"/>
                    <a:pt x="716179" y="572238"/>
                    <a:pt x="780380" y="572238"/>
                  </a:cubicBezTo>
                  <a:cubicBezTo>
                    <a:pt x="844739" y="572080"/>
                    <a:pt x="876918" y="539426"/>
                    <a:pt x="876918" y="474277"/>
                  </a:cubicBezTo>
                  <a:lnTo>
                    <a:pt x="876918" y="189643"/>
                  </a:lnTo>
                  <a:cubicBezTo>
                    <a:pt x="876918" y="124494"/>
                    <a:pt x="844739" y="91919"/>
                    <a:pt x="780380" y="91919"/>
                  </a:cubicBezTo>
                  <a:close/>
                  <a:moveTo>
                    <a:pt x="1609055" y="91919"/>
                  </a:moveTo>
                  <a:cubicBezTo>
                    <a:pt x="1544854" y="91919"/>
                    <a:pt x="1512754" y="124494"/>
                    <a:pt x="1512754" y="189643"/>
                  </a:cubicBezTo>
                  <a:lnTo>
                    <a:pt x="1512754" y="474277"/>
                  </a:lnTo>
                  <a:cubicBezTo>
                    <a:pt x="1512754" y="539585"/>
                    <a:pt x="1544854" y="572238"/>
                    <a:pt x="1609055" y="572238"/>
                  </a:cubicBezTo>
                  <a:cubicBezTo>
                    <a:pt x="1673413" y="572080"/>
                    <a:pt x="1705593" y="539426"/>
                    <a:pt x="1705593" y="474277"/>
                  </a:cubicBezTo>
                  <a:lnTo>
                    <a:pt x="1705593" y="189643"/>
                  </a:lnTo>
                  <a:cubicBezTo>
                    <a:pt x="1705593" y="124494"/>
                    <a:pt x="1673413" y="91919"/>
                    <a:pt x="1609055" y="91919"/>
                  </a:cubicBezTo>
                  <a:close/>
                  <a:moveTo>
                    <a:pt x="2466305" y="91919"/>
                  </a:moveTo>
                  <a:cubicBezTo>
                    <a:pt x="2402104" y="91919"/>
                    <a:pt x="2370004" y="124494"/>
                    <a:pt x="2370004" y="189643"/>
                  </a:cubicBezTo>
                  <a:lnTo>
                    <a:pt x="2370004" y="474277"/>
                  </a:lnTo>
                  <a:cubicBezTo>
                    <a:pt x="2370004" y="539585"/>
                    <a:pt x="2402104" y="572238"/>
                    <a:pt x="2466305" y="572238"/>
                  </a:cubicBezTo>
                  <a:cubicBezTo>
                    <a:pt x="2530664" y="572080"/>
                    <a:pt x="2562843" y="539426"/>
                    <a:pt x="2562843" y="474277"/>
                  </a:cubicBezTo>
                  <a:lnTo>
                    <a:pt x="2562843" y="298753"/>
                  </a:lnTo>
                  <a:lnTo>
                    <a:pt x="2461798" y="298753"/>
                  </a:lnTo>
                  <a:lnTo>
                    <a:pt x="2461798" y="365167"/>
                  </a:lnTo>
                  <a:lnTo>
                    <a:pt x="2495717" y="365167"/>
                  </a:lnTo>
                  <a:lnTo>
                    <a:pt x="2495717" y="474277"/>
                  </a:lnTo>
                  <a:cubicBezTo>
                    <a:pt x="2495717" y="495308"/>
                    <a:pt x="2485913" y="505824"/>
                    <a:pt x="2466305" y="505824"/>
                  </a:cubicBezTo>
                  <a:cubicBezTo>
                    <a:pt x="2446855" y="505824"/>
                    <a:pt x="2437130" y="495308"/>
                    <a:pt x="2437130" y="474277"/>
                  </a:cubicBezTo>
                  <a:lnTo>
                    <a:pt x="2437130" y="189643"/>
                  </a:lnTo>
                  <a:cubicBezTo>
                    <a:pt x="2437130" y="168612"/>
                    <a:pt x="2446776" y="158096"/>
                    <a:pt x="2466068" y="158096"/>
                  </a:cubicBezTo>
                  <a:lnTo>
                    <a:pt x="2466542" y="158096"/>
                  </a:lnTo>
                  <a:cubicBezTo>
                    <a:pt x="2485992" y="158254"/>
                    <a:pt x="2495717" y="168770"/>
                    <a:pt x="2495717" y="189643"/>
                  </a:cubicBezTo>
                  <a:lnTo>
                    <a:pt x="2495717" y="252263"/>
                  </a:lnTo>
                  <a:lnTo>
                    <a:pt x="2562843" y="252263"/>
                  </a:lnTo>
                  <a:lnTo>
                    <a:pt x="2562843" y="189643"/>
                  </a:lnTo>
                  <a:cubicBezTo>
                    <a:pt x="2562843" y="124494"/>
                    <a:pt x="2530664" y="91919"/>
                    <a:pt x="2466305" y="91919"/>
                  </a:cubicBezTo>
                  <a:close/>
                  <a:moveTo>
                    <a:pt x="3904580" y="91919"/>
                  </a:moveTo>
                  <a:cubicBezTo>
                    <a:pt x="3840379" y="91919"/>
                    <a:pt x="3808279" y="124494"/>
                    <a:pt x="3808279" y="189643"/>
                  </a:cubicBezTo>
                  <a:lnTo>
                    <a:pt x="3808279" y="474277"/>
                  </a:lnTo>
                  <a:cubicBezTo>
                    <a:pt x="3808279" y="539585"/>
                    <a:pt x="3840379" y="572238"/>
                    <a:pt x="3904580" y="572238"/>
                  </a:cubicBezTo>
                  <a:cubicBezTo>
                    <a:pt x="3968939" y="572080"/>
                    <a:pt x="4001118" y="539426"/>
                    <a:pt x="4001118" y="474277"/>
                  </a:cubicBezTo>
                  <a:lnTo>
                    <a:pt x="4001118" y="189643"/>
                  </a:lnTo>
                  <a:cubicBezTo>
                    <a:pt x="4001118" y="124494"/>
                    <a:pt x="3968939" y="91919"/>
                    <a:pt x="3904580" y="91919"/>
                  </a:cubicBezTo>
                  <a:close/>
                  <a:moveTo>
                    <a:pt x="4876130" y="91919"/>
                  </a:moveTo>
                  <a:cubicBezTo>
                    <a:pt x="4811929" y="91919"/>
                    <a:pt x="4779829" y="124494"/>
                    <a:pt x="4779829" y="189643"/>
                  </a:cubicBezTo>
                  <a:lnTo>
                    <a:pt x="4779829" y="233287"/>
                  </a:lnTo>
                  <a:cubicBezTo>
                    <a:pt x="4779829" y="276140"/>
                    <a:pt x="4800781" y="312510"/>
                    <a:pt x="4842685" y="342397"/>
                  </a:cubicBezTo>
                  <a:cubicBezTo>
                    <a:pt x="4884589" y="372441"/>
                    <a:pt x="4905542" y="398691"/>
                    <a:pt x="4905542" y="421145"/>
                  </a:cubicBezTo>
                  <a:lnTo>
                    <a:pt x="4905542" y="474277"/>
                  </a:lnTo>
                  <a:cubicBezTo>
                    <a:pt x="4905542" y="495308"/>
                    <a:pt x="4895817" y="505824"/>
                    <a:pt x="4876367" y="505824"/>
                  </a:cubicBezTo>
                  <a:cubicBezTo>
                    <a:pt x="4856759" y="505824"/>
                    <a:pt x="4846955" y="495308"/>
                    <a:pt x="4846955" y="474277"/>
                  </a:cubicBezTo>
                  <a:lnTo>
                    <a:pt x="4846955" y="411657"/>
                  </a:lnTo>
                  <a:lnTo>
                    <a:pt x="4779829" y="411657"/>
                  </a:lnTo>
                  <a:lnTo>
                    <a:pt x="4779829" y="474277"/>
                  </a:lnTo>
                  <a:cubicBezTo>
                    <a:pt x="4779829" y="539426"/>
                    <a:pt x="4812008" y="572080"/>
                    <a:pt x="4876367" y="572238"/>
                  </a:cubicBezTo>
                  <a:cubicBezTo>
                    <a:pt x="4940567" y="572238"/>
                    <a:pt x="4972668" y="539585"/>
                    <a:pt x="4972668" y="474277"/>
                  </a:cubicBezTo>
                  <a:lnTo>
                    <a:pt x="4972668" y="415453"/>
                  </a:lnTo>
                  <a:cubicBezTo>
                    <a:pt x="4972668" y="373706"/>
                    <a:pt x="4951716" y="337890"/>
                    <a:pt x="4909811" y="308003"/>
                  </a:cubicBezTo>
                  <a:cubicBezTo>
                    <a:pt x="4867907" y="277959"/>
                    <a:pt x="4846955" y="252579"/>
                    <a:pt x="4846955" y="231864"/>
                  </a:cubicBezTo>
                  <a:lnTo>
                    <a:pt x="4846955" y="189643"/>
                  </a:lnTo>
                  <a:cubicBezTo>
                    <a:pt x="4846955" y="168612"/>
                    <a:pt x="4856600" y="158096"/>
                    <a:pt x="4875893" y="158096"/>
                  </a:cubicBezTo>
                  <a:lnTo>
                    <a:pt x="4876367" y="158096"/>
                  </a:lnTo>
                  <a:cubicBezTo>
                    <a:pt x="4895817" y="158254"/>
                    <a:pt x="4905542" y="168770"/>
                    <a:pt x="4905542" y="189643"/>
                  </a:cubicBezTo>
                  <a:lnTo>
                    <a:pt x="4905542" y="252263"/>
                  </a:lnTo>
                  <a:lnTo>
                    <a:pt x="4972668" y="252263"/>
                  </a:lnTo>
                  <a:lnTo>
                    <a:pt x="4972668" y="189643"/>
                  </a:lnTo>
                  <a:cubicBezTo>
                    <a:pt x="4972668" y="124494"/>
                    <a:pt x="4940488" y="91919"/>
                    <a:pt x="4876130" y="91919"/>
                  </a:cubicBezTo>
                  <a:close/>
                  <a:moveTo>
                    <a:pt x="4060672" y="99272"/>
                  </a:moveTo>
                  <a:lnTo>
                    <a:pt x="4060672" y="564648"/>
                  </a:lnTo>
                  <a:lnTo>
                    <a:pt x="4125189" y="564648"/>
                  </a:lnTo>
                  <a:lnTo>
                    <a:pt x="4125189" y="303259"/>
                  </a:lnTo>
                  <a:lnTo>
                    <a:pt x="4186386" y="564648"/>
                  </a:lnTo>
                  <a:lnTo>
                    <a:pt x="4253512" y="564648"/>
                  </a:lnTo>
                  <a:lnTo>
                    <a:pt x="4253512" y="99272"/>
                  </a:lnTo>
                  <a:lnTo>
                    <a:pt x="4191367" y="99272"/>
                  </a:lnTo>
                  <a:lnTo>
                    <a:pt x="4191367" y="369200"/>
                  </a:lnTo>
                  <a:lnTo>
                    <a:pt x="4127799" y="99272"/>
                  </a:lnTo>
                  <a:lnTo>
                    <a:pt x="4060672" y="99272"/>
                  </a:lnTo>
                  <a:close/>
                  <a:moveTo>
                    <a:pt x="4365761" y="99272"/>
                  </a:moveTo>
                  <a:lnTo>
                    <a:pt x="4318322" y="400272"/>
                  </a:lnTo>
                  <a:lnTo>
                    <a:pt x="4296500" y="564648"/>
                  </a:lnTo>
                  <a:lnTo>
                    <a:pt x="4364100" y="564648"/>
                  </a:lnTo>
                  <a:lnTo>
                    <a:pt x="4377383" y="465975"/>
                  </a:lnTo>
                  <a:lnTo>
                    <a:pt x="4445933" y="465975"/>
                  </a:lnTo>
                  <a:lnTo>
                    <a:pt x="4458978" y="564648"/>
                  </a:lnTo>
                  <a:lnTo>
                    <a:pt x="4526816" y="564648"/>
                  </a:lnTo>
                  <a:lnTo>
                    <a:pt x="4504994" y="399561"/>
                  </a:lnTo>
                  <a:lnTo>
                    <a:pt x="4457792" y="99272"/>
                  </a:lnTo>
                  <a:lnTo>
                    <a:pt x="4365761" y="99272"/>
                  </a:lnTo>
                  <a:close/>
                  <a:moveTo>
                    <a:pt x="4565497" y="99272"/>
                  </a:moveTo>
                  <a:lnTo>
                    <a:pt x="4565497" y="564648"/>
                  </a:lnTo>
                  <a:lnTo>
                    <a:pt x="4739599" y="564648"/>
                  </a:lnTo>
                  <a:lnTo>
                    <a:pt x="4739599" y="498471"/>
                  </a:lnTo>
                  <a:lnTo>
                    <a:pt x="4632624" y="498471"/>
                  </a:lnTo>
                  <a:lnTo>
                    <a:pt x="4632624" y="99272"/>
                  </a:lnTo>
                  <a:lnTo>
                    <a:pt x="4565497" y="99272"/>
                  </a:lnTo>
                  <a:close/>
                  <a:moveTo>
                    <a:pt x="2622397" y="99272"/>
                  </a:moveTo>
                  <a:lnTo>
                    <a:pt x="2622397" y="564648"/>
                  </a:lnTo>
                  <a:lnTo>
                    <a:pt x="2686914" y="564648"/>
                  </a:lnTo>
                  <a:lnTo>
                    <a:pt x="2686914" y="303259"/>
                  </a:lnTo>
                  <a:lnTo>
                    <a:pt x="2748111" y="564648"/>
                  </a:lnTo>
                  <a:lnTo>
                    <a:pt x="2815237" y="564648"/>
                  </a:lnTo>
                  <a:lnTo>
                    <a:pt x="2815237" y="99272"/>
                  </a:lnTo>
                  <a:lnTo>
                    <a:pt x="2753092" y="99272"/>
                  </a:lnTo>
                  <a:lnTo>
                    <a:pt x="2753092" y="369200"/>
                  </a:lnTo>
                  <a:lnTo>
                    <a:pt x="2689524" y="99272"/>
                  </a:lnTo>
                  <a:lnTo>
                    <a:pt x="2622397" y="99272"/>
                  </a:lnTo>
                  <a:close/>
                  <a:moveTo>
                    <a:pt x="2965297" y="99272"/>
                  </a:moveTo>
                  <a:lnTo>
                    <a:pt x="2965297" y="564648"/>
                  </a:lnTo>
                  <a:lnTo>
                    <a:pt x="3029814" y="564648"/>
                  </a:lnTo>
                  <a:lnTo>
                    <a:pt x="3029814" y="303259"/>
                  </a:lnTo>
                  <a:lnTo>
                    <a:pt x="3091011" y="564648"/>
                  </a:lnTo>
                  <a:lnTo>
                    <a:pt x="3158137" y="564648"/>
                  </a:lnTo>
                  <a:lnTo>
                    <a:pt x="3158137" y="99272"/>
                  </a:lnTo>
                  <a:lnTo>
                    <a:pt x="3095992" y="99272"/>
                  </a:lnTo>
                  <a:lnTo>
                    <a:pt x="3095992" y="369200"/>
                  </a:lnTo>
                  <a:lnTo>
                    <a:pt x="3032424" y="99272"/>
                  </a:lnTo>
                  <a:lnTo>
                    <a:pt x="2965297" y="99272"/>
                  </a:lnTo>
                  <a:close/>
                  <a:moveTo>
                    <a:pt x="3270386" y="99272"/>
                  </a:moveTo>
                  <a:lnTo>
                    <a:pt x="3222947" y="400272"/>
                  </a:lnTo>
                  <a:lnTo>
                    <a:pt x="3201125" y="564648"/>
                  </a:lnTo>
                  <a:lnTo>
                    <a:pt x="3268726" y="564648"/>
                  </a:lnTo>
                  <a:lnTo>
                    <a:pt x="3282009" y="465975"/>
                  </a:lnTo>
                  <a:lnTo>
                    <a:pt x="3350558" y="465975"/>
                  </a:lnTo>
                  <a:lnTo>
                    <a:pt x="3363604" y="564648"/>
                  </a:lnTo>
                  <a:lnTo>
                    <a:pt x="3431441" y="564648"/>
                  </a:lnTo>
                  <a:lnTo>
                    <a:pt x="3409619" y="399561"/>
                  </a:lnTo>
                  <a:lnTo>
                    <a:pt x="3362418" y="99272"/>
                  </a:lnTo>
                  <a:lnTo>
                    <a:pt x="3270386" y="99272"/>
                  </a:lnTo>
                  <a:close/>
                  <a:moveTo>
                    <a:pt x="3441622" y="99272"/>
                  </a:moveTo>
                  <a:lnTo>
                    <a:pt x="3441622" y="165449"/>
                  </a:lnTo>
                  <a:lnTo>
                    <a:pt x="3504479" y="165449"/>
                  </a:lnTo>
                  <a:lnTo>
                    <a:pt x="3504479" y="564648"/>
                  </a:lnTo>
                  <a:lnTo>
                    <a:pt x="3571605" y="564648"/>
                  </a:lnTo>
                  <a:lnTo>
                    <a:pt x="3571605" y="165449"/>
                  </a:lnTo>
                  <a:lnTo>
                    <a:pt x="3634462" y="165449"/>
                  </a:lnTo>
                  <a:lnTo>
                    <a:pt x="3634462" y="99272"/>
                  </a:lnTo>
                  <a:lnTo>
                    <a:pt x="3441622" y="99272"/>
                  </a:lnTo>
                  <a:close/>
                  <a:moveTo>
                    <a:pt x="3680858" y="99272"/>
                  </a:moveTo>
                  <a:lnTo>
                    <a:pt x="3680858" y="564648"/>
                  </a:lnTo>
                  <a:lnTo>
                    <a:pt x="3747985" y="564648"/>
                  </a:lnTo>
                  <a:lnTo>
                    <a:pt x="3747985" y="99272"/>
                  </a:lnTo>
                  <a:lnTo>
                    <a:pt x="3680858" y="99272"/>
                  </a:lnTo>
                  <a:close/>
                  <a:moveTo>
                    <a:pt x="1765147" y="99272"/>
                  </a:moveTo>
                  <a:lnTo>
                    <a:pt x="1765147" y="564648"/>
                  </a:lnTo>
                  <a:lnTo>
                    <a:pt x="1832274" y="564648"/>
                  </a:lnTo>
                  <a:lnTo>
                    <a:pt x="1832274" y="361135"/>
                  </a:lnTo>
                  <a:lnTo>
                    <a:pt x="1840813" y="359949"/>
                  </a:lnTo>
                  <a:lnTo>
                    <a:pt x="1901297" y="564648"/>
                  </a:lnTo>
                  <a:lnTo>
                    <a:pt x="1974828" y="564648"/>
                  </a:lnTo>
                  <a:lnTo>
                    <a:pt x="1899400" y="348089"/>
                  </a:lnTo>
                  <a:cubicBezTo>
                    <a:pt x="1934663" y="335123"/>
                    <a:pt x="1952294" y="308161"/>
                    <a:pt x="1952294" y="267206"/>
                  </a:cubicBezTo>
                  <a:lnTo>
                    <a:pt x="1952294" y="197233"/>
                  </a:lnTo>
                  <a:cubicBezTo>
                    <a:pt x="1952294" y="132084"/>
                    <a:pt x="1922487" y="99430"/>
                    <a:pt x="1862872" y="99272"/>
                  </a:cubicBezTo>
                  <a:lnTo>
                    <a:pt x="1765147" y="99272"/>
                  </a:lnTo>
                  <a:close/>
                  <a:moveTo>
                    <a:pt x="2012798" y="99272"/>
                  </a:moveTo>
                  <a:lnTo>
                    <a:pt x="2012798" y="564648"/>
                  </a:lnTo>
                  <a:lnTo>
                    <a:pt x="2186899" y="564648"/>
                  </a:lnTo>
                  <a:lnTo>
                    <a:pt x="2186899" y="498471"/>
                  </a:lnTo>
                  <a:lnTo>
                    <a:pt x="2079924" y="498471"/>
                  </a:lnTo>
                  <a:lnTo>
                    <a:pt x="2079924" y="365167"/>
                  </a:lnTo>
                  <a:lnTo>
                    <a:pt x="2171956" y="365167"/>
                  </a:lnTo>
                  <a:lnTo>
                    <a:pt x="2171956" y="298753"/>
                  </a:lnTo>
                  <a:lnTo>
                    <a:pt x="2079924" y="298753"/>
                  </a:lnTo>
                  <a:lnTo>
                    <a:pt x="2079924" y="165449"/>
                  </a:lnTo>
                  <a:lnTo>
                    <a:pt x="2186899" y="165449"/>
                  </a:lnTo>
                  <a:lnTo>
                    <a:pt x="2186899" y="99272"/>
                  </a:lnTo>
                  <a:lnTo>
                    <a:pt x="2012798" y="99272"/>
                  </a:lnTo>
                  <a:close/>
                  <a:moveTo>
                    <a:pt x="2242583" y="99272"/>
                  </a:moveTo>
                  <a:lnTo>
                    <a:pt x="2242583" y="564648"/>
                  </a:lnTo>
                  <a:lnTo>
                    <a:pt x="2309710" y="564648"/>
                  </a:lnTo>
                  <a:lnTo>
                    <a:pt x="2309710" y="99272"/>
                  </a:lnTo>
                  <a:lnTo>
                    <a:pt x="2242583" y="99272"/>
                  </a:lnTo>
                  <a:close/>
                  <a:moveTo>
                    <a:pt x="936472" y="99272"/>
                  </a:moveTo>
                  <a:lnTo>
                    <a:pt x="936472" y="564648"/>
                  </a:lnTo>
                  <a:lnTo>
                    <a:pt x="1003599" y="564648"/>
                  </a:lnTo>
                  <a:lnTo>
                    <a:pt x="1003599" y="361135"/>
                  </a:lnTo>
                  <a:lnTo>
                    <a:pt x="1012138" y="359949"/>
                  </a:lnTo>
                  <a:lnTo>
                    <a:pt x="1072622" y="564648"/>
                  </a:lnTo>
                  <a:lnTo>
                    <a:pt x="1146153" y="564648"/>
                  </a:lnTo>
                  <a:lnTo>
                    <a:pt x="1070725" y="348089"/>
                  </a:lnTo>
                  <a:cubicBezTo>
                    <a:pt x="1105988" y="335123"/>
                    <a:pt x="1123619" y="308161"/>
                    <a:pt x="1123619" y="267206"/>
                  </a:cubicBezTo>
                  <a:lnTo>
                    <a:pt x="1123619" y="197233"/>
                  </a:lnTo>
                  <a:cubicBezTo>
                    <a:pt x="1123619" y="132084"/>
                    <a:pt x="1093812" y="99430"/>
                    <a:pt x="1034197" y="99272"/>
                  </a:cubicBezTo>
                  <a:lnTo>
                    <a:pt x="936472" y="99272"/>
                  </a:lnTo>
                  <a:close/>
                  <a:moveTo>
                    <a:pt x="1298422" y="99272"/>
                  </a:moveTo>
                  <a:lnTo>
                    <a:pt x="1298422" y="564648"/>
                  </a:lnTo>
                  <a:lnTo>
                    <a:pt x="1365549" y="564648"/>
                  </a:lnTo>
                  <a:lnTo>
                    <a:pt x="1365549" y="365167"/>
                  </a:lnTo>
                  <a:lnTo>
                    <a:pt x="1457580" y="365167"/>
                  </a:lnTo>
                  <a:lnTo>
                    <a:pt x="1457580" y="298753"/>
                  </a:lnTo>
                  <a:lnTo>
                    <a:pt x="1365549" y="298753"/>
                  </a:lnTo>
                  <a:lnTo>
                    <a:pt x="1365549" y="165449"/>
                  </a:lnTo>
                  <a:lnTo>
                    <a:pt x="1472523" y="165449"/>
                  </a:lnTo>
                  <a:lnTo>
                    <a:pt x="1472523" y="99272"/>
                  </a:lnTo>
                  <a:lnTo>
                    <a:pt x="1298422" y="99272"/>
                  </a:lnTo>
                  <a:close/>
                  <a:moveTo>
                    <a:pt x="469747" y="99272"/>
                  </a:moveTo>
                  <a:lnTo>
                    <a:pt x="469747" y="564648"/>
                  </a:lnTo>
                  <a:lnTo>
                    <a:pt x="536874" y="564648"/>
                  </a:lnTo>
                  <a:lnTo>
                    <a:pt x="536874" y="365167"/>
                  </a:lnTo>
                  <a:lnTo>
                    <a:pt x="628905" y="365167"/>
                  </a:lnTo>
                  <a:lnTo>
                    <a:pt x="628905" y="298753"/>
                  </a:lnTo>
                  <a:lnTo>
                    <a:pt x="536874" y="298753"/>
                  </a:lnTo>
                  <a:lnTo>
                    <a:pt x="536874" y="165449"/>
                  </a:lnTo>
                  <a:lnTo>
                    <a:pt x="643848" y="165449"/>
                  </a:lnTo>
                  <a:lnTo>
                    <a:pt x="643848" y="99272"/>
                  </a:lnTo>
                  <a:lnTo>
                    <a:pt x="469747" y="99272"/>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61" name="Freeform 60">
              <a:extLst>
                <a:ext uri="{FF2B5EF4-FFF2-40B4-BE49-F238E27FC236}">
                  <a16:creationId xmlns:a16="http://schemas.microsoft.com/office/drawing/2014/main" id="{C5C8B6AD-179E-214B-A7E1-AD64EA64059C}"/>
                </a:ext>
              </a:extLst>
            </p:cNvPr>
            <p:cNvSpPr/>
            <p:nvPr/>
          </p:nvSpPr>
          <p:spPr>
            <a:xfrm>
              <a:off x="751206" y="2298620"/>
              <a:ext cx="58587" cy="347728"/>
            </a:xfrm>
            <a:custGeom>
              <a:avLst/>
              <a:gdLst/>
              <a:ahLst/>
              <a:cxnLst/>
              <a:rect l="l" t="t" r="r" b="b"/>
              <a:pathLst>
                <a:path w="58587" h="347728">
                  <a:moveTo>
                    <a:pt x="28937"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7"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60" name="Freeform 59">
              <a:extLst>
                <a:ext uri="{FF2B5EF4-FFF2-40B4-BE49-F238E27FC236}">
                  <a16:creationId xmlns:a16="http://schemas.microsoft.com/office/drawing/2014/main" id="{0EBF40A0-C728-FD4F-A892-6881C88FD0D1}"/>
                </a:ext>
              </a:extLst>
            </p:cNvPr>
            <p:cNvSpPr/>
            <p:nvPr/>
          </p:nvSpPr>
          <p:spPr>
            <a:xfrm>
              <a:off x="1579881" y="2298620"/>
              <a:ext cx="58587" cy="347728"/>
            </a:xfrm>
            <a:custGeom>
              <a:avLst/>
              <a:gdLst/>
              <a:ahLst/>
              <a:cxnLst/>
              <a:rect l="l" t="t" r="r" b="b"/>
              <a:pathLst>
                <a:path w="58587" h="347728">
                  <a:moveTo>
                    <a:pt x="28937"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7"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9" name="Freeform 58">
              <a:extLst>
                <a:ext uri="{FF2B5EF4-FFF2-40B4-BE49-F238E27FC236}">
                  <a16:creationId xmlns:a16="http://schemas.microsoft.com/office/drawing/2014/main" id="{7C61495A-D692-EB48-B025-BB4CE2DBE733}"/>
                </a:ext>
              </a:extLst>
            </p:cNvPr>
            <p:cNvSpPr/>
            <p:nvPr/>
          </p:nvSpPr>
          <p:spPr>
            <a:xfrm>
              <a:off x="3875406" y="2298620"/>
              <a:ext cx="58587" cy="347728"/>
            </a:xfrm>
            <a:custGeom>
              <a:avLst/>
              <a:gdLst/>
              <a:ahLst/>
              <a:cxnLst/>
              <a:rect l="l" t="t" r="r" b="b"/>
              <a:pathLst>
                <a:path w="58587" h="347728">
                  <a:moveTo>
                    <a:pt x="28938"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8"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8" name="Freeform 57">
              <a:extLst>
                <a:ext uri="{FF2B5EF4-FFF2-40B4-BE49-F238E27FC236}">
                  <a16:creationId xmlns:a16="http://schemas.microsoft.com/office/drawing/2014/main" id="{4ADF0D55-7990-CC4B-9BE0-C43DB67829F1}"/>
                </a:ext>
              </a:extLst>
            </p:cNvPr>
            <p:cNvSpPr/>
            <p:nvPr/>
          </p:nvSpPr>
          <p:spPr>
            <a:xfrm>
              <a:off x="1003599" y="2305973"/>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7" name="Freeform 56">
              <a:extLst>
                <a:ext uri="{FF2B5EF4-FFF2-40B4-BE49-F238E27FC236}">
                  <a16:creationId xmlns:a16="http://schemas.microsoft.com/office/drawing/2014/main" id="{5EB37B36-5C08-9E43-8900-28C93183732B}"/>
                </a:ext>
              </a:extLst>
            </p:cNvPr>
            <p:cNvSpPr/>
            <p:nvPr/>
          </p:nvSpPr>
          <p:spPr>
            <a:xfrm>
              <a:off x="1832274" y="2305973"/>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6" name="Freeform 55">
              <a:extLst>
                <a:ext uri="{FF2B5EF4-FFF2-40B4-BE49-F238E27FC236}">
                  <a16:creationId xmlns:a16="http://schemas.microsoft.com/office/drawing/2014/main" id="{BA1AF361-8492-AA47-9AA2-111BAC83DD5D}"/>
                </a:ext>
              </a:extLst>
            </p:cNvPr>
            <p:cNvSpPr/>
            <p:nvPr/>
          </p:nvSpPr>
          <p:spPr>
            <a:xfrm>
              <a:off x="3290548" y="2346535"/>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5" name="Freeform 54">
              <a:extLst>
                <a:ext uri="{FF2B5EF4-FFF2-40B4-BE49-F238E27FC236}">
                  <a16:creationId xmlns:a16="http://schemas.microsoft.com/office/drawing/2014/main" id="{5EDE3F5E-5E7D-384A-AFDA-8F75B2EDAF45}"/>
                </a:ext>
              </a:extLst>
            </p:cNvPr>
            <p:cNvSpPr/>
            <p:nvPr/>
          </p:nvSpPr>
          <p:spPr>
            <a:xfrm>
              <a:off x="4385922" y="2346535"/>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5" name="Freeform 24">
              <a:extLst>
                <a:ext uri="{FF2B5EF4-FFF2-40B4-BE49-F238E27FC236}">
                  <a16:creationId xmlns:a16="http://schemas.microsoft.com/office/drawing/2014/main" id="{C0DD7F95-CA04-8A42-B917-9CA0AECBA531}"/>
                </a:ext>
              </a:extLst>
            </p:cNvPr>
            <p:cNvSpPr/>
            <p:nvPr/>
          </p:nvSpPr>
          <p:spPr>
            <a:xfrm>
              <a:off x="0" y="1389126"/>
              <a:ext cx="7946136" cy="659858"/>
            </a:xfrm>
            <a:custGeom>
              <a:avLst/>
              <a:gdLst/>
              <a:ahLst/>
              <a:cxnLst/>
              <a:rect l="l" t="t" r="r" b="b"/>
              <a:pathLst>
                <a:path w="7946136" h="659858">
                  <a:moveTo>
                    <a:pt x="0" y="0"/>
                  </a:moveTo>
                  <a:lnTo>
                    <a:pt x="7946136" y="0"/>
                  </a:lnTo>
                  <a:lnTo>
                    <a:pt x="7946136" y="659858"/>
                  </a:lnTo>
                  <a:lnTo>
                    <a:pt x="0" y="659858"/>
                  </a:lnTo>
                  <a:lnTo>
                    <a:pt x="0" y="0"/>
                  </a:lnTo>
                  <a:close/>
                  <a:moveTo>
                    <a:pt x="2599655" y="86132"/>
                  </a:moveTo>
                  <a:cubicBezTo>
                    <a:pt x="2535454" y="86132"/>
                    <a:pt x="2503354" y="118707"/>
                    <a:pt x="2503354" y="183856"/>
                  </a:cubicBezTo>
                  <a:lnTo>
                    <a:pt x="2503354" y="227500"/>
                  </a:lnTo>
                  <a:cubicBezTo>
                    <a:pt x="2503354" y="270353"/>
                    <a:pt x="2524306" y="306723"/>
                    <a:pt x="2566210" y="336610"/>
                  </a:cubicBezTo>
                  <a:cubicBezTo>
                    <a:pt x="2608115" y="366654"/>
                    <a:pt x="2629067" y="392904"/>
                    <a:pt x="2629067" y="415358"/>
                  </a:cubicBezTo>
                  <a:lnTo>
                    <a:pt x="2629067" y="468490"/>
                  </a:lnTo>
                  <a:cubicBezTo>
                    <a:pt x="2629067" y="489521"/>
                    <a:pt x="2619342" y="500037"/>
                    <a:pt x="2599892" y="500037"/>
                  </a:cubicBezTo>
                  <a:cubicBezTo>
                    <a:pt x="2580284" y="500037"/>
                    <a:pt x="2570480" y="489521"/>
                    <a:pt x="2570480" y="468490"/>
                  </a:cubicBezTo>
                  <a:lnTo>
                    <a:pt x="2570480" y="405870"/>
                  </a:lnTo>
                  <a:lnTo>
                    <a:pt x="2503354" y="405870"/>
                  </a:lnTo>
                  <a:lnTo>
                    <a:pt x="2503354" y="468490"/>
                  </a:lnTo>
                  <a:cubicBezTo>
                    <a:pt x="2503354" y="533639"/>
                    <a:pt x="2535533" y="566293"/>
                    <a:pt x="2599892" y="566451"/>
                  </a:cubicBezTo>
                  <a:cubicBezTo>
                    <a:pt x="2664093" y="566451"/>
                    <a:pt x="2696193" y="533797"/>
                    <a:pt x="2696193" y="468490"/>
                  </a:cubicBezTo>
                  <a:lnTo>
                    <a:pt x="2696193" y="409666"/>
                  </a:lnTo>
                  <a:cubicBezTo>
                    <a:pt x="2696193" y="367919"/>
                    <a:pt x="2675241" y="332103"/>
                    <a:pt x="2633337" y="302216"/>
                  </a:cubicBezTo>
                  <a:cubicBezTo>
                    <a:pt x="2591432" y="272172"/>
                    <a:pt x="2570480" y="246792"/>
                    <a:pt x="2570480" y="226077"/>
                  </a:cubicBezTo>
                  <a:lnTo>
                    <a:pt x="2570480" y="183856"/>
                  </a:lnTo>
                  <a:cubicBezTo>
                    <a:pt x="2570480" y="162825"/>
                    <a:pt x="2580126" y="152309"/>
                    <a:pt x="2599418" y="152309"/>
                  </a:cubicBezTo>
                  <a:lnTo>
                    <a:pt x="2599892" y="152309"/>
                  </a:lnTo>
                  <a:cubicBezTo>
                    <a:pt x="2619342" y="152467"/>
                    <a:pt x="2629067" y="162983"/>
                    <a:pt x="2629067" y="183856"/>
                  </a:cubicBezTo>
                  <a:lnTo>
                    <a:pt x="2629067" y="246475"/>
                  </a:lnTo>
                  <a:lnTo>
                    <a:pt x="2696193" y="246475"/>
                  </a:lnTo>
                  <a:lnTo>
                    <a:pt x="2696193" y="183856"/>
                  </a:lnTo>
                  <a:cubicBezTo>
                    <a:pt x="2696193" y="118707"/>
                    <a:pt x="2664014" y="86132"/>
                    <a:pt x="2599655" y="86132"/>
                  </a:cubicBezTo>
                  <a:close/>
                  <a:moveTo>
                    <a:pt x="5447629" y="86132"/>
                  </a:moveTo>
                  <a:cubicBezTo>
                    <a:pt x="5383428" y="86132"/>
                    <a:pt x="5351328" y="118707"/>
                    <a:pt x="5351328" y="183856"/>
                  </a:cubicBezTo>
                  <a:lnTo>
                    <a:pt x="5351328" y="468490"/>
                  </a:lnTo>
                  <a:cubicBezTo>
                    <a:pt x="5351328" y="533797"/>
                    <a:pt x="5383428" y="566451"/>
                    <a:pt x="5447629" y="566451"/>
                  </a:cubicBezTo>
                  <a:cubicBezTo>
                    <a:pt x="5511988" y="566293"/>
                    <a:pt x="5544167" y="533639"/>
                    <a:pt x="5544167" y="468490"/>
                  </a:cubicBezTo>
                  <a:lnTo>
                    <a:pt x="5544167" y="292966"/>
                  </a:lnTo>
                  <a:lnTo>
                    <a:pt x="5443122" y="292966"/>
                  </a:lnTo>
                  <a:lnTo>
                    <a:pt x="5443122" y="359380"/>
                  </a:lnTo>
                  <a:lnTo>
                    <a:pt x="5477041" y="359380"/>
                  </a:lnTo>
                  <a:lnTo>
                    <a:pt x="5477041" y="468490"/>
                  </a:lnTo>
                  <a:cubicBezTo>
                    <a:pt x="5477041" y="489521"/>
                    <a:pt x="5467237" y="500037"/>
                    <a:pt x="5447629" y="500037"/>
                  </a:cubicBezTo>
                  <a:cubicBezTo>
                    <a:pt x="5428179" y="500037"/>
                    <a:pt x="5418454" y="489521"/>
                    <a:pt x="5418454" y="468490"/>
                  </a:cubicBezTo>
                  <a:lnTo>
                    <a:pt x="5418454" y="183856"/>
                  </a:lnTo>
                  <a:cubicBezTo>
                    <a:pt x="5418454" y="162825"/>
                    <a:pt x="5428100" y="152309"/>
                    <a:pt x="5447392" y="152309"/>
                  </a:cubicBezTo>
                  <a:lnTo>
                    <a:pt x="5447866" y="152309"/>
                  </a:lnTo>
                  <a:cubicBezTo>
                    <a:pt x="5467316" y="152467"/>
                    <a:pt x="5477041" y="162983"/>
                    <a:pt x="5477041" y="183856"/>
                  </a:cubicBezTo>
                  <a:lnTo>
                    <a:pt x="5477041" y="246475"/>
                  </a:lnTo>
                  <a:lnTo>
                    <a:pt x="5544167" y="246475"/>
                  </a:lnTo>
                  <a:lnTo>
                    <a:pt x="5544167" y="183856"/>
                  </a:lnTo>
                  <a:cubicBezTo>
                    <a:pt x="5544167" y="118707"/>
                    <a:pt x="5511988" y="86132"/>
                    <a:pt x="5447629" y="86132"/>
                  </a:cubicBezTo>
                  <a:close/>
                  <a:moveTo>
                    <a:pt x="5781004" y="86132"/>
                  </a:moveTo>
                  <a:cubicBezTo>
                    <a:pt x="5716803" y="86132"/>
                    <a:pt x="5684703" y="118707"/>
                    <a:pt x="5684703" y="183856"/>
                  </a:cubicBezTo>
                  <a:lnTo>
                    <a:pt x="5684703" y="468490"/>
                  </a:lnTo>
                  <a:cubicBezTo>
                    <a:pt x="5684703" y="533797"/>
                    <a:pt x="5716803" y="566451"/>
                    <a:pt x="5781004" y="566451"/>
                  </a:cubicBezTo>
                  <a:cubicBezTo>
                    <a:pt x="5845363" y="566293"/>
                    <a:pt x="5877542" y="533639"/>
                    <a:pt x="5877542" y="468490"/>
                  </a:cubicBezTo>
                  <a:lnTo>
                    <a:pt x="5877542" y="405870"/>
                  </a:lnTo>
                  <a:lnTo>
                    <a:pt x="5810416" y="405870"/>
                  </a:lnTo>
                  <a:lnTo>
                    <a:pt x="5810416" y="468490"/>
                  </a:lnTo>
                  <a:cubicBezTo>
                    <a:pt x="5810416" y="489521"/>
                    <a:pt x="5800612" y="500037"/>
                    <a:pt x="5781004" y="500037"/>
                  </a:cubicBezTo>
                  <a:cubicBezTo>
                    <a:pt x="5761554" y="500037"/>
                    <a:pt x="5751829" y="489521"/>
                    <a:pt x="5751829" y="468490"/>
                  </a:cubicBezTo>
                  <a:lnTo>
                    <a:pt x="5751829" y="183856"/>
                  </a:lnTo>
                  <a:cubicBezTo>
                    <a:pt x="5751829" y="162825"/>
                    <a:pt x="5761475" y="152309"/>
                    <a:pt x="5780767" y="152309"/>
                  </a:cubicBezTo>
                  <a:lnTo>
                    <a:pt x="5781241" y="152309"/>
                  </a:lnTo>
                  <a:cubicBezTo>
                    <a:pt x="5800691" y="152467"/>
                    <a:pt x="5810416" y="162983"/>
                    <a:pt x="5810416" y="183856"/>
                  </a:cubicBezTo>
                  <a:lnTo>
                    <a:pt x="5810416" y="246475"/>
                  </a:lnTo>
                  <a:lnTo>
                    <a:pt x="5877542" y="246475"/>
                  </a:lnTo>
                  <a:lnTo>
                    <a:pt x="5877542" y="183856"/>
                  </a:lnTo>
                  <a:cubicBezTo>
                    <a:pt x="5877542" y="118707"/>
                    <a:pt x="5845363" y="86132"/>
                    <a:pt x="5781004" y="86132"/>
                  </a:cubicBezTo>
                  <a:close/>
                  <a:moveTo>
                    <a:pt x="6019129" y="86132"/>
                  </a:moveTo>
                  <a:cubicBezTo>
                    <a:pt x="5954928" y="86132"/>
                    <a:pt x="5922828" y="118707"/>
                    <a:pt x="5922828" y="183856"/>
                  </a:cubicBezTo>
                  <a:lnTo>
                    <a:pt x="5922828" y="468490"/>
                  </a:lnTo>
                  <a:cubicBezTo>
                    <a:pt x="5922828" y="533797"/>
                    <a:pt x="5954928" y="566451"/>
                    <a:pt x="6019129" y="566451"/>
                  </a:cubicBezTo>
                  <a:cubicBezTo>
                    <a:pt x="6083488" y="566293"/>
                    <a:pt x="6115667" y="533639"/>
                    <a:pt x="6115667" y="468490"/>
                  </a:cubicBezTo>
                  <a:lnTo>
                    <a:pt x="6115667" y="183856"/>
                  </a:lnTo>
                  <a:cubicBezTo>
                    <a:pt x="6115667" y="118707"/>
                    <a:pt x="6083488" y="86132"/>
                    <a:pt x="6019129" y="86132"/>
                  </a:cubicBezTo>
                  <a:close/>
                  <a:moveTo>
                    <a:pt x="6523955" y="86132"/>
                  </a:moveTo>
                  <a:cubicBezTo>
                    <a:pt x="6459753" y="86132"/>
                    <a:pt x="6427654" y="118707"/>
                    <a:pt x="6427654" y="183856"/>
                  </a:cubicBezTo>
                  <a:lnTo>
                    <a:pt x="6427654" y="468490"/>
                  </a:lnTo>
                  <a:cubicBezTo>
                    <a:pt x="6427654" y="533797"/>
                    <a:pt x="6459753" y="566451"/>
                    <a:pt x="6523955" y="566451"/>
                  </a:cubicBezTo>
                  <a:cubicBezTo>
                    <a:pt x="6588313" y="566293"/>
                    <a:pt x="6620493" y="533639"/>
                    <a:pt x="6620493" y="468490"/>
                  </a:cubicBezTo>
                  <a:lnTo>
                    <a:pt x="6620493" y="405870"/>
                  </a:lnTo>
                  <a:lnTo>
                    <a:pt x="6553367" y="405870"/>
                  </a:lnTo>
                  <a:lnTo>
                    <a:pt x="6553367" y="468490"/>
                  </a:lnTo>
                  <a:cubicBezTo>
                    <a:pt x="6553367" y="489521"/>
                    <a:pt x="6543562" y="500037"/>
                    <a:pt x="6523955" y="500037"/>
                  </a:cubicBezTo>
                  <a:cubicBezTo>
                    <a:pt x="6504504" y="500037"/>
                    <a:pt x="6494779" y="489521"/>
                    <a:pt x="6494780" y="468490"/>
                  </a:cubicBezTo>
                  <a:lnTo>
                    <a:pt x="6494780" y="183856"/>
                  </a:lnTo>
                  <a:cubicBezTo>
                    <a:pt x="6494779" y="162825"/>
                    <a:pt x="6504425" y="152309"/>
                    <a:pt x="6523718" y="152309"/>
                  </a:cubicBezTo>
                  <a:lnTo>
                    <a:pt x="6524192" y="152309"/>
                  </a:lnTo>
                  <a:cubicBezTo>
                    <a:pt x="6543642" y="152467"/>
                    <a:pt x="6553367" y="162983"/>
                    <a:pt x="6553367" y="183856"/>
                  </a:cubicBezTo>
                  <a:lnTo>
                    <a:pt x="6553367" y="246475"/>
                  </a:lnTo>
                  <a:lnTo>
                    <a:pt x="6620493" y="246475"/>
                  </a:lnTo>
                  <a:lnTo>
                    <a:pt x="6620493" y="183856"/>
                  </a:lnTo>
                  <a:cubicBezTo>
                    <a:pt x="6620493" y="118707"/>
                    <a:pt x="6588313" y="86132"/>
                    <a:pt x="6523955" y="86132"/>
                  </a:cubicBezTo>
                  <a:close/>
                  <a:moveTo>
                    <a:pt x="7495505" y="86132"/>
                  </a:moveTo>
                  <a:cubicBezTo>
                    <a:pt x="7431303" y="86132"/>
                    <a:pt x="7399203" y="118707"/>
                    <a:pt x="7399204" y="183856"/>
                  </a:cubicBezTo>
                  <a:lnTo>
                    <a:pt x="7399204" y="227500"/>
                  </a:lnTo>
                  <a:cubicBezTo>
                    <a:pt x="7399203" y="270353"/>
                    <a:pt x="7420155" y="306723"/>
                    <a:pt x="7462060" y="336610"/>
                  </a:cubicBezTo>
                  <a:cubicBezTo>
                    <a:pt x="7503964" y="366654"/>
                    <a:pt x="7524917" y="392904"/>
                    <a:pt x="7524917" y="415358"/>
                  </a:cubicBezTo>
                  <a:lnTo>
                    <a:pt x="7524917" y="468490"/>
                  </a:lnTo>
                  <a:cubicBezTo>
                    <a:pt x="7524917" y="489521"/>
                    <a:pt x="7515192" y="500037"/>
                    <a:pt x="7495742" y="500037"/>
                  </a:cubicBezTo>
                  <a:cubicBezTo>
                    <a:pt x="7476133" y="500037"/>
                    <a:pt x="7466330" y="489521"/>
                    <a:pt x="7466330" y="468490"/>
                  </a:cubicBezTo>
                  <a:lnTo>
                    <a:pt x="7466330" y="405870"/>
                  </a:lnTo>
                  <a:lnTo>
                    <a:pt x="7399204" y="405870"/>
                  </a:lnTo>
                  <a:lnTo>
                    <a:pt x="7399204" y="468490"/>
                  </a:lnTo>
                  <a:cubicBezTo>
                    <a:pt x="7399203" y="533639"/>
                    <a:pt x="7431383" y="566293"/>
                    <a:pt x="7495742" y="566451"/>
                  </a:cubicBezTo>
                  <a:cubicBezTo>
                    <a:pt x="7559942" y="566451"/>
                    <a:pt x="7592042" y="533797"/>
                    <a:pt x="7592043" y="468490"/>
                  </a:cubicBezTo>
                  <a:lnTo>
                    <a:pt x="7592043" y="409666"/>
                  </a:lnTo>
                  <a:cubicBezTo>
                    <a:pt x="7592042" y="367919"/>
                    <a:pt x="7571090" y="332103"/>
                    <a:pt x="7529186" y="302216"/>
                  </a:cubicBezTo>
                  <a:cubicBezTo>
                    <a:pt x="7487281" y="272172"/>
                    <a:pt x="7466330" y="246792"/>
                    <a:pt x="7466330" y="226077"/>
                  </a:cubicBezTo>
                  <a:lnTo>
                    <a:pt x="7466330" y="183856"/>
                  </a:lnTo>
                  <a:cubicBezTo>
                    <a:pt x="7466330" y="162825"/>
                    <a:pt x="7475975" y="152309"/>
                    <a:pt x="7495268" y="152309"/>
                  </a:cubicBezTo>
                  <a:lnTo>
                    <a:pt x="7495742" y="152309"/>
                  </a:lnTo>
                  <a:cubicBezTo>
                    <a:pt x="7515192" y="152467"/>
                    <a:pt x="7524917" y="162983"/>
                    <a:pt x="7524917" y="183856"/>
                  </a:cubicBezTo>
                  <a:lnTo>
                    <a:pt x="7524917" y="246475"/>
                  </a:lnTo>
                  <a:lnTo>
                    <a:pt x="7592043" y="246475"/>
                  </a:lnTo>
                  <a:lnTo>
                    <a:pt x="7592043" y="183856"/>
                  </a:lnTo>
                  <a:cubicBezTo>
                    <a:pt x="7592042" y="118707"/>
                    <a:pt x="7559863" y="86132"/>
                    <a:pt x="7495505" y="86132"/>
                  </a:cubicBezTo>
                  <a:close/>
                  <a:moveTo>
                    <a:pt x="6670523" y="93485"/>
                  </a:moveTo>
                  <a:lnTo>
                    <a:pt x="6670523" y="558861"/>
                  </a:lnTo>
                  <a:lnTo>
                    <a:pt x="6844624" y="558861"/>
                  </a:lnTo>
                  <a:lnTo>
                    <a:pt x="6844624" y="492684"/>
                  </a:lnTo>
                  <a:lnTo>
                    <a:pt x="6737649" y="492684"/>
                  </a:lnTo>
                  <a:lnTo>
                    <a:pt x="6737649" y="359380"/>
                  </a:lnTo>
                  <a:lnTo>
                    <a:pt x="6829680" y="359380"/>
                  </a:lnTo>
                  <a:lnTo>
                    <a:pt x="6829680" y="292966"/>
                  </a:lnTo>
                  <a:lnTo>
                    <a:pt x="6737649" y="292966"/>
                  </a:lnTo>
                  <a:lnTo>
                    <a:pt x="6737649" y="159662"/>
                  </a:lnTo>
                  <a:lnTo>
                    <a:pt x="6844624" y="159662"/>
                  </a:lnTo>
                  <a:lnTo>
                    <a:pt x="6844624" y="93485"/>
                  </a:lnTo>
                  <a:lnTo>
                    <a:pt x="6670523" y="93485"/>
                  </a:lnTo>
                  <a:close/>
                  <a:moveTo>
                    <a:pt x="6899123" y="93485"/>
                  </a:moveTo>
                  <a:lnTo>
                    <a:pt x="6899123" y="558861"/>
                  </a:lnTo>
                  <a:lnTo>
                    <a:pt x="6966249" y="558861"/>
                  </a:lnTo>
                  <a:lnTo>
                    <a:pt x="6966249" y="355348"/>
                  </a:lnTo>
                  <a:lnTo>
                    <a:pt x="6974788" y="354162"/>
                  </a:lnTo>
                  <a:lnTo>
                    <a:pt x="7035272" y="558861"/>
                  </a:lnTo>
                  <a:lnTo>
                    <a:pt x="7108803" y="558861"/>
                  </a:lnTo>
                  <a:lnTo>
                    <a:pt x="7033375" y="342302"/>
                  </a:lnTo>
                  <a:cubicBezTo>
                    <a:pt x="7068638" y="329336"/>
                    <a:pt x="7086269" y="302374"/>
                    <a:pt x="7086269" y="261419"/>
                  </a:cubicBezTo>
                  <a:lnTo>
                    <a:pt x="7086269" y="191446"/>
                  </a:lnTo>
                  <a:cubicBezTo>
                    <a:pt x="7086269" y="126297"/>
                    <a:pt x="7056462" y="93643"/>
                    <a:pt x="6996847" y="93485"/>
                  </a:cubicBezTo>
                  <a:lnTo>
                    <a:pt x="6899123" y="93485"/>
                  </a:lnTo>
                  <a:close/>
                  <a:moveTo>
                    <a:pt x="7146773" y="93485"/>
                  </a:moveTo>
                  <a:lnTo>
                    <a:pt x="7146773" y="558861"/>
                  </a:lnTo>
                  <a:lnTo>
                    <a:pt x="7211290" y="558861"/>
                  </a:lnTo>
                  <a:lnTo>
                    <a:pt x="7211290" y="297472"/>
                  </a:lnTo>
                  <a:lnTo>
                    <a:pt x="7272486" y="558861"/>
                  </a:lnTo>
                  <a:lnTo>
                    <a:pt x="7339612" y="558861"/>
                  </a:lnTo>
                  <a:lnTo>
                    <a:pt x="7339612" y="93485"/>
                  </a:lnTo>
                  <a:lnTo>
                    <a:pt x="7277467" y="93485"/>
                  </a:lnTo>
                  <a:lnTo>
                    <a:pt x="7277467" y="363413"/>
                  </a:lnTo>
                  <a:lnTo>
                    <a:pt x="7213899" y="93485"/>
                  </a:lnTo>
                  <a:lnTo>
                    <a:pt x="7146773" y="93485"/>
                  </a:lnTo>
                  <a:close/>
                  <a:moveTo>
                    <a:pt x="6175222" y="93485"/>
                  </a:moveTo>
                  <a:lnTo>
                    <a:pt x="6175222" y="558861"/>
                  </a:lnTo>
                  <a:lnTo>
                    <a:pt x="6239739" y="558861"/>
                  </a:lnTo>
                  <a:lnTo>
                    <a:pt x="6239739" y="297472"/>
                  </a:lnTo>
                  <a:lnTo>
                    <a:pt x="6300935" y="558861"/>
                  </a:lnTo>
                  <a:lnTo>
                    <a:pt x="6368061" y="558861"/>
                  </a:lnTo>
                  <a:lnTo>
                    <a:pt x="6368061" y="93485"/>
                  </a:lnTo>
                  <a:lnTo>
                    <a:pt x="6305916" y="93485"/>
                  </a:lnTo>
                  <a:lnTo>
                    <a:pt x="6305916" y="363413"/>
                  </a:lnTo>
                  <a:lnTo>
                    <a:pt x="6242348" y="93485"/>
                  </a:lnTo>
                  <a:lnTo>
                    <a:pt x="6175222" y="93485"/>
                  </a:lnTo>
                  <a:close/>
                  <a:moveTo>
                    <a:pt x="2736772" y="93485"/>
                  </a:moveTo>
                  <a:lnTo>
                    <a:pt x="2736772" y="159662"/>
                  </a:lnTo>
                  <a:lnTo>
                    <a:pt x="2799629" y="159662"/>
                  </a:lnTo>
                  <a:lnTo>
                    <a:pt x="2799629" y="558861"/>
                  </a:lnTo>
                  <a:lnTo>
                    <a:pt x="2866755" y="558861"/>
                  </a:lnTo>
                  <a:lnTo>
                    <a:pt x="2866755" y="159662"/>
                  </a:lnTo>
                  <a:lnTo>
                    <a:pt x="2929611" y="159662"/>
                  </a:lnTo>
                  <a:lnTo>
                    <a:pt x="2929611" y="93485"/>
                  </a:lnTo>
                  <a:lnTo>
                    <a:pt x="2736772" y="93485"/>
                  </a:lnTo>
                  <a:close/>
                  <a:moveTo>
                    <a:pt x="3013211" y="93485"/>
                  </a:moveTo>
                  <a:lnTo>
                    <a:pt x="2965772" y="394485"/>
                  </a:lnTo>
                  <a:lnTo>
                    <a:pt x="2943950" y="558861"/>
                  </a:lnTo>
                  <a:lnTo>
                    <a:pt x="3011550" y="558861"/>
                  </a:lnTo>
                  <a:lnTo>
                    <a:pt x="3024833" y="460188"/>
                  </a:lnTo>
                  <a:lnTo>
                    <a:pt x="3093383" y="460188"/>
                  </a:lnTo>
                  <a:lnTo>
                    <a:pt x="3106428" y="558861"/>
                  </a:lnTo>
                  <a:lnTo>
                    <a:pt x="3174266" y="558861"/>
                  </a:lnTo>
                  <a:lnTo>
                    <a:pt x="3152444" y="393773"/>
                  </a:lnTo>
                  <a:lnTo>
                    <a:pt x="3105243" y="93485"/>
                  </a:lnTo>
                  <a:lnTo>
                    <a:pt x="3013211" y="93485"/>
                  </a:lnTo>
                  <a:close/>
                  <a:moveTo>
                    <a:pt x="3184447" y="93485"/>
                  </a:moveTo>
                  <a:lnTo>
                    <a:pt x="3184447" y="159662"/>
                  </a:lnTo>
                  <a:lnTo>
                    <a:pt x="3247304" y="159662"/>
                  </a:lnTo>
                  <a:lnTo>
                    <a:pt x="3247304" y="558861"/>
                  </a:lnTo>
                  <a:lnTo>
                    <a:pt x="3314430" y="558861"/>
                  </a:lnTo>
                  <a:lnTo>
                    <a:pt x="3314430" y="159662"/>
                  </a:lnTo>
                  <a:lnTo>
                    <a:pt x="3377287" y="159662"/>
                  </a:lnTo>
                  <a:lnTo>
                    <a:pt x="3377287" y="93485"/>
                  </a:lnTo>
                  <a:lnTo>
                    <a:pt x="3184447" y="93485"/>
                  </a:lnTo>
                  <a:close/>
                  <a:moveTo>
                    <a:pt x="3422497" y="93485"/>
                  </a:moveTo>
                  <a:lnTo>
                    <a:pt x="3422497" y="558861"/>
                  </a:lnTo>
                  <a:lnTo>
                    <a:pt x="3596598" y="558861"/>
                  </a:lnTo>
                  <a:lnTo>
                    <a:pt x="3596598" y="492684"/>
                  </a:lnTo>
                  <a:lnTo>
                    <a:pt x="3489624" y="492684"/>
                  </a:lnTo>
                  <a:lnTo>
                    <a:pt x="3489624" y="359380"/>
                  </a:lnTo>
                  <a:lnTo>
                    <a:pt x="3581655" y="359380"/>
                  </a:lnTo>
                  <a:lnTo>
                    <a:pt x="3581655" y="292966"/>
                  </a:lnTo>
                  <a:lnTo>
                    <a:pt x="3489624" y="292966"/>
                  </a:lnTo>
                  <a:lnTo>
                    <a:pt x="3489624" y="159662"/>
                  </a:lnTo>
                  <a:lnTo>
                    <a:pt x="3596598" y="159662"/>
                  </a:lnTo>
                  <a:lnTo>
                    <a:pt x="3596598" y="93485"/>
                  </a:lnTo>
                  <a:lnTo>
                    <a:pt x="3422497" y="93485"/>
                  </a:lnTo>
                  <a:close/>
                  <a:moveTo>
                    <a:pt x="3746347" y="93485"/>
                  </a:moveTo>
                  <a:lnTo>
                    <a:pt x="3746347" y="558861"/>
                  </a:lnTo>
                  <a:lnTo>
                    <a:pt x="3813474" y="558861"/>
                  </a:lnTo>
                  <a:lnTo>
                    <a:pt x="3813474" y="359380"/>
                  </a:lnTo>
                  <a:lnTo>
                    <a:pt x="3824385" y="359380"/>
                  </a:lnTo>
                  <a:cubicBezTo>
                    <a:pt x="3843993" y="359380"/>
                    <a:pt x="3858936" y="357720"/>
                    <a:pt x="3869214" y="354399"/>
                  </a:cubicBezTo>
                  <a:cubicBezTo>
                    <a:pt x="3912068" y="340484"/>
                    <a:pt x="3933494" y="309490"/>
                    <a:pt x="3933494" y="261419"/>
                  </a:cubicBezTo>
                  <a:lnTo>
                    <a:pt x="3933494" y="191446"/>
                  </a:lnTo>
                  <a:cubicBezTo>
                    <a:pt x="3933494" y="126297"/>
                    <a:pt x="3903687" y="93643"/>
                    <a:pt x="3844072" y="93485"/>
                  </a:cubicBezTo>
                  <a:lnTo>
                    <a:pt x="3746347" y="93485"/>
                  </a:lnTo>
                  <a:close/>
                  <a:moveTo>
                    <a:pt x="3984472" y="93485"/>
                  </a:moveTo>
                  <a:lnTo>
                    <a:pt x="3984472" y="558861"/>
                  </a:lnTo>
                  <a:lnTo>
                    <a:pt x="4158573" y="558861"/>
                  </a:lnTo>
                  <a:lnTo>
                    <a:pt x="4158573" y="492684"/>
                  </a:lnTo>
                  <a:lnTo>
                    <a:pt x="4051599" y="492684"/>
                  </a:lnTo>
                  <a:lnTo>
                    <a:pt x="4051599" y="93485"/>
                  </a:lnTo>
                  <a:lnTo>
                    <a:pt x="3984472" y="93485"/>
                  </a:lnTo>
                  <a:close/>
                  <a:moveTo>
                    <a:pt x="4251461" y="93485"/>
                  </a:moveTo>
                  <a:lnTo>
                    <a:pt x="4204022" y="394485"/>
                  </a:lnTo>
                  <a:lnTo>
                    <a:pt x="4182200" y="558861"/>
                  </a:lnTo>
                  <a:lnTo>
                    <a:pt x="4249800" y="558861"/>
                  </a:lnTo>
                  <a:lnTo>
                    <a:pt x="4263083" y="460188"/>
                  </a:lnTo>
                  <a:lnTo>
                    <a:pt x="4331633" y="460188"/>
                  </a:lnTo>
                  <a:lnTo>
                    <a:pt x="4344678" y="558861"/>
                  </a:lnTo>
                  <a:lnTo>
                    <a:pt x="4412516" y="558861"/>
                  </a:lnTo>
                  <a:lnTo>
                    <a:pt x="4390694" y="393773"/>
                  </a:lnTo>
                  <a:lnTo>
                    <a:pt x="4343492" y="93485"/>
                  </a:lnTo>
                  <a:lnTo>
                    <a:pt x="4251461" y="93485"/>
                  </a:lnTo>
                  <a:close/>
                  <a:moveTo>
                    <a:pt x="4451197" y="93485"/>
                  </a:moveTo>
                  <a:lnTo>
                    <a:pt x="4451197" y="558861"/>
                  </a:lnTo>
                  <a:lnTo>
                    <a:pt x="4515714" y="558861"/>
                  </a:lnTo>
                  <a:lnTo>
                    <a:pt x="4515714" y="297472"/>
                  </a:lnTo>
                  <a:lnTo>
                    <a:pt x="4576911" y="558861"/>
                  </a:lnTo>
                  <a:lnTo>
                    <a:pt x="4644037" y="558861"/>
                  </a:lnTo>
                  <a:lnTo>
                    <a:pt x="4644037" y="93485"/>
                  </a:lnTo>
                  <a:lnTo>
                    <a:pt x="4581892" y="93485"/>
                  </a:lnTo>
                  <a:lnTo>
                    <a:pt x="4581892" y="363413"/>
                  </a:lnTo>
                  <a:lnTo>
                    <a:pt x="4518324" y="93485"/>
                  </a:lnTo>
                  <a:lnTo>
                    <a:pt x="4451197" y="93485"/>
                  </a:lnTo>
                  <a:close/>
                  <a:moveTo>
                    <a:pt x="4708373" y="93485"/>
                  </a:moveTo>
                  <a:lnTo>
                    <a:pt x="4708373" y="558861"/>
                  </a:lnTo>
                  <a:lnTo>
                    <a:pt x="4772890" y="558861"/>
                  </a:lnTo>
                  <a:lnTo>
                    <a:pt x="4772890" y="297472"/>
                  </a:lnTo>
                  <a:lnTo>
                    <a:pt x="4834086" y="558861"/>
                  </a:lnTo>
                  <a:lnTo>
                    <a:pt x="4901212" y="558861"/>
                  </a:lnTo>
                  <a:lnTo>
                    <a:pt x="4901212" y="93485"/>
                  </a:lnTo>
                  <a:lnTo>
                    <a:pt x="4839067" y="93485"/>
                  </a:lnTo>
                  <a:lnTo>
                    <a:pt x="4839067" y="363413"/>
                  </a:lnTo>
                  <a:lnTo>
                    <a:pt x="4775499" y="93485"/>
                  </a:lnTo>
                  <a:lnTo>
                    <a:pt x="4708373" y="93485"/>
                  </a:lnTo>
                  <a:close/>
                  <a:moveTo>
                    <a:pt x="4966734" y="93485"/>
                  </a:moveTo>
                  <a:lnTo>
                    <a:pt x="4966734" y="558861"/>
                  </a:lnTo>
                  <a:lnTo>
                    <a:pt x="5033860" y="558861"/>
                  </a:lnTo>
                  <a:lnTo>
                    <a:pt x="5033860" y="93485"/>
                  </a:lnTo>
                  <a:lnTo>
                    <a:pt x="4966734" y="93485"/>
                  </a:lnTo>
                  <a:close/>
                  <a:moveTo>
                    <a:pt x="5098897" y="93485"/>
                  </a:moveTo>
                  <a:lnTo>
                    <a:pt x="5098897" y="558861"/>
                  </a:lnTo>
                  <a:lnTo>
                    <a:pt x="5163414" y="558861"/>
                  </a:lnTo>
                  <a:lnTo>
                    <a:pt x="5163414" y="297472"/>
                  </a:lnTo>
                  <a:lnTo>
                    <a:pt x="5224611" y="558861"/>
                  </a:lnTo>
                  <a:lnTo>
                    <a:pt x="5291737" y="558861"/>
                  </a:lnTo>
                  <a:lnTo>
                    <a:pt x="5291737" y="93485"/>
                  </a:lnTo>
                  <a:lnTo>
                    <a:pt x="5229592" y="93485"/>
                  </a:lnTo>
                  <a:lnTo>
                    <a:pt x="5229592" y="363413"/>
                  </a:lnTo>
                  <a:lnTo>
                    <a:pt x="5166023" y="93485"/>
                  </a:lnTo>
                  <a:lnTo>
                    <a:pt x="5098897" y="93485"/>
                  </a:lnTo>
                  <a:close/>
                  <a:moveTo>
                    <a:pt x="469747" y="93485"/>
                  </a:moveTo>
                  <a:lnTo>
                    <a:pt x="469747" y="558861"/>
                  </a:lnTo>
                  <a:lnTo>
                    <a:pt x="536874" y="558861"/>
                  </a:lnTo>
                  <a:lnTo>
                    <a:pt x="536874" y="359380"/>
                  </a:lnTo>
                  <a:lnTo>
                    <a:pt x="547785" y="359380"/>
                  </a:lnTo>
                  <a:cubicBezTo>
                    <a:pt x="567393" y="359380"/>
                    <a:pt x="582336" y="357720"/>
                    <a:pt x="592614" y="354399"/>
                  </a:cubicBezTo>
                  <a:cubicBezTo>
                    <a:pt x="635468" y="340484"/>
                    <a:pt x="656894" y="309490"/>
                    <a:pt x="656894" y="261419"/>
                  </a:cubicBezTo>
                  <a:lnTo>
                    <a:pt x="656894" y="191446"/>
                  </a:lnTo>
                  <a:cubicBezTo>
                    <a:pt x="656894" y="126297"/>
                    <a:pt x="627087" y="93643"/>
                    <a:pt x="567472" y="93485"/>
                  </a:cubicBezTo>
                  <a:lnTo>
                    <a:pt x="469747" y="93485"/>
                  </a:lnTo>
                  <a:close/>
                  <a:moveTo>
                    <a:pt x="707872" y="93485"/>
                  </a:moveTo>
                  <a:lnTo>
                    <a:pt x="707872" y="558861"/>
                  </a:lnTo>
                  <a:lnTo>
                    <a:pt x="774999" y="558861"/>
                  </a:lnTo>
                  <a:lnTo>
                    <a:pt x="774999" y="355348"/>
                  </a:lnTo>
                  <a:lnTo>
                    <a:pt x="783538" y="354162"/>
                  </a:lnTo>
                  <a:lnTo>
                    <a:pt x="844022" y="558861"/>
                  </a:lnTo>
                  <a:lnTo>
                    <a:pt x="917553" y="558861"/>
                  </a:lnTo>
                  <a:lnTo>
                    <a:pt x="842125" y="342302"/>
                  </a:lnTo>
                  <a:cubicBezTo>
                    <a:pt x="877388" y="329336"/>
                    <a:pt x="895019" y="302374"/>
                    <a:pt x="895019" y="261419"/>
                  </a:cubicBezTo>
                  <a:lnTo>
                    <a:pt x="895019" y="191446"/>
                  </a:lnTo>
                  <a:cubicBezTo>
                    <a:pt x="895019" y="126297"/>
                    <a:pt x="865212" y="93643"/>
                    <a:pt x="805597" y="93485"/>
                  </a:cubicBezTo>
                  <a:lnTo>
                    <a:pt x="707872" y="93485"/>
                  </a:lnTo>
                  <a:close/>
                  <a:moveTo>
                    <a:pt x="956708" y="93485"/>
                  </a:moveTo>
                  <a:lnTo>
                    <a:pt x="956708" y="558861"/>
                  </a:lnTo>
                  <a:lnTo>
                    <a:pt x="1023835" y="558861"/>
                  </a:lnTo>
                  <a:lnTo>
                    <a:pt x="1023835" y="93485"/>
                  </a:lnTo>
                  <a:lnTo>
                    <a:pt x="956708" y="93485"/>
                  </a:lnTo>
                  <a:close/>
                  <a:moveTo>
                    <a:pt x="1088872" y="93485"/>
                  </a:moveTo>
                  <a:lnTo>
                    <a:pt x="1088872" y="558861"/>
                  </a:lnTo>
                  <a:lnTo>
                    <a:pt x="1153864" y="558861"/>
                  </a:lnTo>
                  <a:lnTo>
                    <a:pt x="1153864" y="297710"/>
                  </a:lnTo>
                  <a:lnTo>
                    <a:pt x="1212925" y="558861"/>
                  </a:lnTo>
                  <a:lnTo>
                    <a:pt x="1258467" y="558861"/>
                  </a:lnTo>
                  <a:lnTo>
                    <a:pt x="1315868" y="297710"/>
                  </a:lnTo>
                  <a:lnTo>
                    <a:pt x="1315868" y="558861"/>
                  </a:lnTo>
                  <a:lnTo>
                    <a:pt x="1380148" y="558861"/>
                  </a:lnTo>
                  <a:lnTo>
                    <a:pt x="1380148" y="93485"/>
                  </a:lnTo>
                  <a:lnTo>
                    <a:pt x="1313022" y="93485"/>
                  </a:lnTo>
                  <a:lnTo>
                    <a:pt x="1234985" y="412275"/>
                  </a:lnTo>
                  <a:lnTo>
                    <a:pt x="1155999" y="93485"/>
                  </a:lnTo>
                  <a:lnTo>
                    <a:pt x="1088872" y="93485"/>
                  </a:lnTo>
                  <a:close/>
                  <a:moveTo>
                    <a:pt x="1489211" y="93485"/>
                  </a:moveTo>
                  <a:lnTo>
                    <a:pt x="1441772" y="394485"/>
                  </a:lnTo>
                  <a:lnTo>
                    <a:pt x="1419950" y="558861"/>
                  </a:lnTo>
                  <a:lnTo>
                    <a:pt x="1487550" y="558861"/>
                  </a:lnTo>
                  <a:lnTo>
                    <a:pt x="1500833" y="460188"/>
                  </a:lnTo>
                  <a:lnTo>
                    <a:pt x="1569383" y="460188"/>
                  </a:lnTo>
                  <a:lnTo>
                    <a:pt x="1582428" y="558861"/>
                  </a:lnTo>
                  <a:lnTo>
                    <a:pt x="1650266" y="558861"/>
                  </a:lnTo>
                  <a:lnTo>
                    <a:pt x="1628444" y="393773"/>
                  </a:lnTo>
                  <a:lnTo>
                    <a:pt x="1581242" y="93485"/>
                  </a:lnTo>
                  <a:lnTo>
                    <a:pt x="1489211" y="93485"/>
                  </a:lnTo>
                  <a:close/>
                  <a:moveTo>
                    <a:pt x="1688947" y="93485"/>
                  </a:moveTo>
                  <a:lnTo>
                    <a:pt x="1688947" y="558861"/>
                  </a:lnTo>
                  <a:lnTo>
                    <a:pt x="1756074" y="558861"/>
                  </a:lnTo>
                  <a:lnTo>
                    <a:pt x="1756074" y="355348"/>
                  </a:lnTo>
                  <a:lnTo>
                    <a:pt x="1764613" y="354162"/>
                  </a:lnTo>
                  <a:lnTo>
                    <a:pt x="1825097" y="558861"/>
                  </a:lnTo>
                  <a:lnTo>
                    <a:pt x="1898628" y="558861"/>
                  </a:lnTo>
                  <a:lnTo>
                    <a:pt x="1823200" y="342302"/>
                  </a:lnTo>
                  <a:cubicBezTo>
                    <a:pt x="1858463" y="329336"/>
                    <a:pt x="1876094" y="302374"/>
                    <a:pt x="1876094" y="261419"/>
                  </a:cubicBezTo>
                  <a:lnTo>
                    <a:pt x="1876094" y="191446"/>
                  </a:lnTo>
                  <a:cubicBezTo>
                    <a:pt x="1876094" y="126297"/>
                    <a:pt x="1846287" y="93643"/>
                    <a:pt x="1786672" y="93485"/>
                  </a:cubicBezTo>
                  <a:lnTo>
                    <a:pt x="1688947" y="93485"/>
                  </a:lnTo>
                  <a:close/>
                  <a:moveTo>
                    <a:pt x="1905725" y="93485"/>
                  </a:moveTo>
                  <a:lnTo>
                    <a:pt x="1987083" y="357483"/>
                  </a:lnTo>
                  <a:lnTo>
                    <a:pt x="1989218" y="363175"/>
                  </a:lnTo>
                  <a:lnTo>
                    <a:pt x="1989218" y="558861"/>
                  </a:lnTo>
                  <a:lnTo>
                    <a:pt x="2056344" y="558861"/>
                  </a:lnTo>
                  <a:lnTo>
                    <a:pt x="2056344" y="363175"/>
                  </a:lnTo>
                  <a:lnTo>
                    <a:pt x="2058241" y="357483"/>
                  </a:lnTo>
                  <a:lnTo>
                    <a:pt x="2139599" y="93485"/>
                  </a:lnTo>
                  <a:lnTo>
                    <a:pt x="2068441" y="93485"/>
                  </a:lnTo>
                  <a:lnTo>
                    <a:pt x="2022662" y="274939"/>
                  </a:lnTo>
                  <a:lnTo>
                    <a:pt x="1976883" y="93485"/>
                  </a:lnTo>
                  <a:lnTo>
                    <a:pt x="1905725" y="93485"/>
                  </a:lnTo>
                  <a:close/>
                  <a:moveTo>
                    <a:pt x="2279498" y="93485"/>
                  </a:moveTo>
                  <a:lnTo>
                    <a:pt x="2279498" y="558861"/>
                  </a:lnTo>
                  <a:lnTo>
                    <a:pt x="2453599" y="558861"/>
                  </a:lnTo>
                  <a:lnTo>
                    <a:pt x="2453599" y="492684"/>
                  </a:lnTo>
                  <a:lnTo>
                    <a:pt x="2346624" y="492684"/>
                  </a:lnTo>
                  <a:lnTo>
                    <a:pt x="2346624" y="359380"/>
                  </a:lnTo>
                  <a:lnTo>
                    <a:pt x="2438656" y="359380"/>
                  </a:lnTo>
                  <a:lnTo>
                    <a:pt x="2438656" y="292966"/>
                  </a:lnTo>
                  <a:lnTo>
                    <a:pt x="2346624" y="292966"/>
                  </a:lnTo>
                  <a:lnTo>
                    <a:pt x="2346624" y="159662"/>
                  </a:lnTo>
                  <a:lnTo>
                    <a:pt x="2453599" y="159662"/>
                  </a:lnTo>
                  <a:lnTo>
                    <a:pt x="2453599" y="93485"/>
                  </a:lnTo>
                  <a:lnTo>
                    <a:pt x="2279498" y="93485"/>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4" name="Freeform 23">
              <a:extLst>
                <a:ext uri="{FF2B5EF4-FFF2-40B4-BE49-F238E27FC236}">
                  <a16:creationId xmlns:a16="http://schemas.microsoft.com/office/drawing/2014/main" id="{E8BE272E-51B8-0149-BD6D-69B256C0DC49}"/>
                </a:ext>
              </a:extLst>
            </p:cNvPr>
            <p:cNvSpPr/>
            <p:nvPr/>
          </p:nvSpPr>
          <p:spPr>
            <a:xfrm>
              <a:off x="5989955" y="1541435"/>
              <a:ext cx="58587" cy="347728"/>
            </a:xfrm>
            <a:custGeom>
              <a:avLst/>
              <a:gdLst/>
              <a:ahLst/>
              <a:cxnLst/>
              <a:rect l="l" t="t" r="r" b="b"/>
              <a:pathLst>
                <a:path w="58587" h="347728">
                  <a:moveTo>
                    <a:pt x="28938"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8"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3" name="Freeform 22">
              <a:extLst>
                <a:ext uri="{FF2B5EF4-FFF2-40B4-BE49-F238E27FC236}">
                  <a16:creationId xmlns:a16="http://schemas.microsoft.com/office/drawing/2014/main" id="{4D8F5658-6AF2-1C45-87C2-8033C2DCF8A7}"/>
                </a:ext>
              </a:extLst>
            </p:cNvPr>
            <p:cNvSpPr/>
            <p:nvPr/>
          </p:nvSpPr>
          <p:spPr>
            <a:xfrm>
              <a:off x="5368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2" name="Freeform 21">
              <a:extLst>
                <a:ext uri="{FF2B5EF4-FFF2-40B4-BE49-F238E27FC236}">
                  <a16:creationId xmlns:a16="http://schemas.microsoft.com/office/drawing/2014/main" id="{44990880-5A48-9649-B86B-F5221A12FF33}"/>
                </a:ext>
              </a:extLst>
            </p:cNvPr>
            <p:cNvSpPr/>
            <p:nvPr/>
          </p:nvSpPr>
          <p:spPr>
            <a:xfrm>
              <a:off x="774999"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1" name="Freeform 20">
              <a:extLst>
                <a:ext uri="{FF2B5EF4-FFF2-40B4-BE49-F238E27FC236}">
                  <a16:creationId xmlns:a16="http://schemas.microsoft.com/office/drawing/2014/main" id="{A5FDEDDC-F161-F040-AE2B-78CDA0235F1C}"/>
                </a:ext>
              </a:extLst>
            </p:cNvPr>
            <p:cNvSpPr/>
            <p:nvPr/>
          </p:nvSpPr>
          <p:spPr>
            <a:xfrm>
              <a:off x="17560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7" name="Freeform 16">
              <a:extLst>
                <a:ext uri="{FF2B5EF4-FFF2-40B4-BE49-F238E27FC236}">
                  <a16:creationId xmlns:a16="http://schemas.microsoft.com/office/drawing/2014/main" id="{D55AB19D-FEAE-2347-B5EA-184ED392EBE7}"/>
                </a:ext>
              </a:extLst>
            </p:cNvPr>
            <p:cNvSpPr/>
            <p:nvPr/>
          </p:nvSpPr>
          <p:spPr>
            <a:xfrm>
              <a:off x="38134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6" name="Freeform 15">
              <a:extLst>
                <a:ext uri="{FF2B5EF4-FFF2-40B4-BE49-F238E27FC236}">
                  <a16:creationId xmlns:a16="http://schemas.microsoft.com/office/drawing/2014/main" id="{D607AB55-51CE-3747-8A94-7C67703F0E65}"/>
                </a:ext>
              </a:extLst>
            </p:cNvPr>
            <p:cNvSpPr/>
            <p:nvPr/>
          </p:nvSpPr>
          <p:spPr>
            <a:xfrm>
              <a:off x="6966249"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4" name="Freeform 13">
              <a:extLst>
                <a:ext uri="{FF2B5EF4-FFF2-40B4-BE49-F238E27FC236}">
                  <a16:creationId xmlns:a16="http://schemas.microsoft.com/office/drawing/2014/main" id="{A1DE48CA-BA6F-DF40-BED2-39537567B94C}"/>
                </a:ext>
              </a:extLst>
            </p:cNvPr>
            <p:cNvSpPr/>
            <p:nvPr/>
          </p:nvSpPr>
          <p:spPr>
            <a:xfrm>
              <a:off x="1509373" y="1589349"/>
              <a:ext cx="51235" cy="193551"/>
            </a:xfrm>
            <a:custGeom>
              <a:avLst/>
              <a:gdLst/>
              <a:ahLst/>
              <a:cxnLst/>
              <a:rect l="l" t="t" r="r" b="b"/>
              <a:pathLst>
                <a:path w="51235" h="193551">
                  <a:moveTo>
                    <a:pt x="25617" y="0"/>
                  </a:moveTo>
                  <a:lnTo>
                    <a:pt x="51235"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3" name="Freeform 12">
              <a:extLst>
                <a:ext uri="{FF2B5EF4-FFF2-40B4-BE49-F238E27FC236}">
                  <a16:creationId xmlns:a16="http://schemas.microsoft.com/office/drawing/2014/main" id="{464B484B-AB03-B543-B755-F942EA67B495}"/>
                </a:ext>
              </a:extLst>
            </p:cNvPr>
            <p:cNvSpPr/>
            <p:nvPr/>
          </p:nvSpPr>
          <p:spPr>
            <a:xfrm>
              <a:off x="3033372" y="1589349"/>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8F595068-FB39-C743-94DC-1040D4327DDA}"/>
                </a:ext>
              </a:extLst>
            </p:cNvPr>
            <p:cNvSpPr/>
            <p:nvPr/>
          </p:nvSpPr>
          <p:spPr>
            <a:xfrm>
              <a:off x="4271622" y="1589349"/>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
        <p:nvSpPr>
          <p:cNvPr id="3" name="Rectangle 2">
            <a:extLst>
              <a:ext uri="{FF2B5EF4-FFF2-40B4-BE49-F238E27FC236}">
                <a16:creationId xmlns:a16="http://schemas.microsoft.com/office/drawing/2014/main" id="{C3F6D474-12CC-4385-AFDC-DDEFAAEB8F9E}"/>
              </a:ext>
            </a:extLst>
          </p:cNvPr>
          <p:cNvSpPr/>
          <p:nvPr/>
        </p:nvSpPr>
        <p:spPr>
          <a:xfrm>
            <a:off x="201167" y="4842778"/>
            <a:ext cx="4572000" cy="246221"/>
          </a:xfrm>
          <a:prstGeom prst="rect">
            <a:avLst/>
          </a:prstGeom>
        </p:spPr>
        <p:txBody>
          <a:bodyPr>
            <a:spAutoFit/>
          </a:bodyPr>
          <a:lstStyle/>
          <a:p>
            <a:r>
              <a:rPr lang="en-US" sz="1000" b="1" dirty="0">
                <a:solidFill>
                  <a:schemeClr val="bg1"/>
                </a:solidFill>
              </a:rPr>
              <a:t>For Financial Professional Use Only. Not for Use With the Public.</a:t>
            </a:r>
            <a:r>
              <a:rPr lang="en-US" sz="1000" dirty="0">
                <a:solidFill>
                  <a:schemeClr val="bg1"/>
                </a:solidFill>
              </a:rPr>
              <a:t> </a:t>
            </a:r>
          </a:p>
        </p:txBody>
      </p:sp>
    </p:spTree>
    <p:extLst>
      <p:ext uri="{BB962C8B-B14F-4D97-AF65-F5344CB8AC3E}">
        <p14:creationId xmlns:p14="http://schemas.microsoft.com/office/powerpoint/2010/main" val="46843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236220" y="993469"/>
            <a:ext cx="4500372" cy="3394075"/>
          </a:xfrm>
        </p:spPr>
        <p:txBody>
          <a:bodyPr/>
          <a:lstStyle/>
          <a:p>
            <a:pPr>
              <a:spcBef>
                <a:spcPts val="600"/>
              </a:spcBef>
            </a:pPr>
            <a:r>
              <a:rPr lang="en-US" b="1" cap="all" dirty="0">
                <a:solidFill>
                  <a:schemeClr val="accent1"/>
                </a:solidFill>
              </a:rPr>
              <a:t>U.S. Gift and Estate Tax Issues</a:t>
            </a:r>
          </a:p>
          <a:p>
            <a:pPr lvl="1">
              <a:spcBef>
                <a:spcPts val="600"/>
              </a:spcBef>
            </a:pPr>
            <a:r>
              <a:rPr lang="en-US" dirty="0"/>
              <a:t>NRA obtains U.S. resident status</a:t>
            </a:r>
          </a:p>
          <a:p>
            <a:pPr lvl="1">
              <a:spcBef>
                <a:spcPts val="600"/>
              </a:spcBef>
            </a:pPr>
            <a:r>
              <a:rPr lang="en-US" dirty="0"/>
              <a:t>Marriage to non-U.S. citizen, whether RA or NRA</a:t>
            </a:r>
          </a:p>
          <a:p>
            <a:pPr lvl="1">
              <a:spcBef>
                <a:spcPts val="600"/>
              </a:spcBef>
            </a:pPr>
            <a:r>
              <a:rPr lang="en-US" dirty="0"/>
              <a:t>Liquidity to pay U.S. estate taxes</a:t>
            </a:r>
          </a:p>
          <a:p>
            <a:endParaRPr lang="en-US" dirty="0"/>
          </a:p>
        </p:txBody>
      </p:sp>
      <p:sp>
        <p:nvSpPr>
          <p:cNvPr id="2" name="Title 1"/>
          <p:cNvSpPr>
            <a:spLocks noGrp="1"/>
          </p:cNvSpPr>
          <p:nvPr>
            <p:ph type="title"/>
          </p:nvPr>
        </p:nvSpPr>
        <p:spPr/>
        <p:txBody>
          <a:bodyPr/>
          <a:lstStyle/>
          <a:p>
            <a:r>
              <a:rPr lang="en-US" dirty="0"/>
              <a:t>PRIMARY PLANNING CONCERNS</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0" y="751121"/>
            <a:ext cx="466344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44210" y="4154557"/>
            <a:ext cx="4525756" cy="492449"/>
          </a:xfrm>
          <a:prstGeom prst="rect">
            <a:avLst/>
          </a:prstGeom>
          <a:noFill/>
        </p:spPr>
        <p:txBody>
          <a:bodyPr wrap="square" lIns="0" tIns="0" rIns="0" bIns="0" rtlCol="0">
            <a:noAutofit/>
          </a:bodyPr>
          <a:lstStyle/>
          <a:p>
            <a:endParaRPr lang="en-US" sz="1200" dirty="0">
              <a:solidFill>
                <a:srgbClr val="40474B"/>
              </a:solidFill>
              <a:cs typeface="Arial"/>
            </a:endParaRPr>
          </a:p>
        </p:txBody>
      </p:sp>
      <p:pic>
        <p:nvPicPr>
          <p:cNvPr id="6" name="Picture 5">
            <a:extLst>
              <a:ext uri="{FF2B5EF4-FFF2-40B4-BE49-F238E27FC236}">
                <a16:creationId xmlns:a16="http://schemas.microsoft.com/office/drawing/2014/main" id="{AF94F19E-3748-7E45-90DB-B0230C5966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88560" y="0"/>
            <a:ext cx="4155440"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11</a:t>
            </a:fld>
            <a:endParaRPr lang="en-US" dirty="0">
              <a:solidFill>
                <a:schemeClr val="bg1"/>
              </a:solidFill>
            </a:endParaRPr>
          </a:p>
        </p:txBody>
      </p:sp>
      <p:sp>
        <p:nvSpPr>
          <p:cNvPr id="14" name="Shape 111">
            <a:extLst>
              <a:ext uri="{FF2B5EF4-FFF2-40B4-BE49-F238E27FC236}">
                <a16:creationId xmlns:a16="http://schemas.microsoft.com/office/drawing/2014/main" id="{996C6770-CDBD-B842-960F-28E0A092C10A}"/>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Box 9"/>
          <p:cNvSpPr txBox="1"/>
          <p:nvPr/>
        </p:nvSpPr>
        <p:spPr>
          <a:xfrm>
            <a:off x="350520" y="4842778"/>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17849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12</a:t>
            </a:fld>
            <a:endParaRPr lang="en-US" dirty="0"/>
          </a:p>
        </p:txBody>
      </p:sp>
      <p:sp>
        <p:nvSpPr>
          <p:cNvPr id="3" name="Content Placeholder 2"/>
          <p:cNvSpPr>
            <a:spLocks noGrp="1"/>
          </p:cNvSpPr>
          <p:nvPr>
            <p:ph idx="1"/>
          </p:nvPr>
        </p:nvSpPr>
        <p:spPr>
          <a:xfrm>
            <a:off x="4198289" y="1270307"/>
            <a:ext cx="4293704" cy="3450549"/>
          </a:xfrm>
        </p:spPr>
        <p:txBody>
          <a:bodyPr/>
          <a:lstStyle/>
          <a:p>
            <a:pPr lvl="1">
              <a:spcBef>
                <a:spcPts val="600"/>
              </a:spcBef>
            </a:pPr>
            <a:r>
              <a:rPr lang="en-US" dirty="0"/>
              <a:t>U.S. has income, gift, and estate tax treaties with many countries that may preempt general U.S. estate and gift tax rules</a:t>
            </a:r>
          </a:p>
          <a:p>
            <a:pPr lvl="1">
              <a:spcBef>
                <a:spcPts val="600"/>
              </a:spcBef>
            </a:pPr>
            <a:r>
              <a:rPr lang="en-US" dirty="0"/>
              <a:t>Some countries with which the U.S. has gift </a:t>
            </a:r>
            <a:br>
              <a:rPr lang="en-US" dirty="0"/>
            </a:br>
            <a:r>
              <a:rPr lang="en-US" dirty="0"/>
              <a:t>tax treaties:</a:t>
            </a:r>
          </a:p>
          <a:p>
            <a:pPr lvl="2"/>
            <a:r>
              <a:rPr lang="en-US" dirty="0"/>
              <a:t>Australia, Austria, Denmark, France, Germany, Japan, and </a:t>
            </a:r>
            <a:br>
              <a:rPr lang="en-US" dirty="0"/>
            </a:br>
            <a:r>
              <a:rPr lang="en-US" dirty="0"/>
              <a:t>the United Kingdom</a:t>
            </a:r>
          </a:p>
          <a:p>
            <a:pPr lvl="1">
              <a:spcBef>
                <a:spcPts val="600"/>
              </a:spcBef>
            </a:pPr>
            <a:r>
              <a:rPr lang="en-US" dirty="0"/>
              <a:t>Some countries with which the U.S. has estate tax treaties: </a:t>
            </a:r>
          </a:p>
          <a:p>
            <a:pPr lvl="2">
              <a:spcBef>
                <a:spcPts val="600"/>
              </a:spcBef>
            </a:pPr>
            <a:r>
              <a:rPr lang="en-US" dirty="0"/>
              <a:t>Australia, Austria, Canada, Denmark, Finland, France, Germany, Greece, Ireland, Italy, Japan, Netherlands, South Africa, Switzerland, and the United Kingdom.</a:t>
            </a:r>
          </a:p>
          <a:p>
            <a:pPr lvl="1"/>
            <a:endParaRPr lang="en-US" dirty="0"/>
          </a:p>
          <a:p>
            <a:endParaRPr lang="en-US" dirty="0"/>
          </a:p>
        </p:txBody>
      </p:sp>
      <p:sp>
        <p:nvSpPr>
          <p:cNvPr id="2" name="Title 1"/>
          <p:cNvSpPr>
            <a:spLocks noGrp="1"/>
          </p:cNvSpPr>
          <p:nvPr>
            <p:ph type="title"/>
          </p:nvPr>
        </p:nvSpPr>
        <p:spPr>
          <a:xfrm>
            <a:off x="4317558" y="215319"/>
            <a:ext cx="4070291" cy="489465"/>
          </a:xfrm>
        </p:spPr>
        <p:txBody>
          <a:bodyPr/>
          <a:lstStyle/>
          <a:p>
            <a:r>
              <a:rPr lang="en-US" dirty="0"/>
              <a:t>U.S. TAX TREATIES WITH FOREIGN COUNTRIES</a:t>
            </a:r>
          </a:p>
        </p:txBody>
      </p:sp>
      <p:cxnSp>
        <p:nvCxnSpPr>
          <p:cNvPr id="13" name="Straight Connector 12">
            <a:extLst>
              <a:ext uri="{FF2B5EF4-FFF2-40B4-BE49-F238E27FC236}">
                <a16:creationId xmlns:a16="http://schemas.microsoft.com/office/drawing/2014/main" id="{70AC0AFC-EB89-B745-822D-3787D0B7FF07}"/>
              </a:ext>
            </a:extLst>
          </p:cNvPr>
          <p:cNvCxnSpPr>
            <a:cxnSpLocks/>
          </p:cNvCxnSpPr>
          <p:nvPr/>
        </p:nvCxnSpPr>
        <p:spPr>
          <a:xfrm>
            <a:off x="3967701" y="1186984"/>
            <a:ext cx="373251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08114A1A-A0A4-5342-AF12-476B893E43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102873" cy="5143500"/>
          </a:xfrm>
          <a:prstGeom prst="rect">
            <a:avLst/>
          </a:prstGeom>
        </p:spPr>
      </p:pic>
      <p:sp>
        <p:nvSpPr>
          <p:cNvPr id="7" name="TextBox 6"/>
          <p:cNvSpPr txBox="1"/>
          <p:nvPr/>
        </p:nvSpPr>
        <p:spPr>
          <a:xfrm>
            <a:off x="4317558" y="4852501"/>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23910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58">
            <a:extLst>
              <a:ext uri="{FF2B5EF4-FFF2-40B4-BE49-F238E27FC236}">
                <a16:creationId xmlns:a16="http://schemas.microsoft.com/office/drawing/2014/main" id="{F31F84C7-5EE2-F14C-9F63-CB06C0A9F702}"/>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3" name="Straight Connector 12">
            <a:extLst>
              <a:ext uri="{FF2B5EF4-FFF2-40B4-BE49-F238E27FC236}">
                <a16:creationId xmlns:a16="http://schemas.microsoft.com/office/drawing/2014/main" id="{B5C99502-3ADB-4349-9BF1-A8F2E5E01CD6}"/>
              </a:ext>
            </a:extLst>
          </p:cNvPr>
          <p:cNvCxnSpPr>
            <a:cxnSpLocks/>
          </p:cNvCxnSpPr>
          <p:nvPr/>
        </p:nvCxnSpPr>
        <p:spPr>
          <a:xfrm>
            <a:off x="0" y="751121"/>
            <a:ext cx="666319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solidFill>
                  <a:schemeClr val="bg1"/>
                </a:solidFill>
              </a:rPr>
              <a:pPr/>
              <a:t>13</a:t>
            </a:fld>
            <a:endParaRPr lang="en-US" dirty="0">
              <a:solidFill>
                <a:schemeClr val="bg1"/>
              </a:solidFill>
            </a:endParaRPr>
          </a:p>
        </p:txBody>
      </p:sp>
      <p:sp>
        <p:nvSpPr>
          <p:cNvPr id="2" name="Title 1"/>
          <p:cNvSpPr>
            <a:spLocks noGrp="1"/>
          </p:cNvSpPr>
          <p:nvPr>
            <p:ph type="title"/>
          </p:nvPr>
        </p:nvSpPr>
        <p:spPr>
          <a:xfrm>
            <a:off x="1415994" y="215319"/>
            <a:ext cx="5941539" cy="489465"/>
          </a:xfrm>
        </p:spPr>
        <p:txBody>
          <a:bodyPr/>
          <a:lstStyle/>
          <a:p>
            <a:r>
              <a:rPr lang="en-US" dirty="0"/>
              <a:t>Estate tax comparison: RA vs. NRA</a:t>
            </a:r>
          </a:p>
        </p:txBody>
      </p:sp>
      <p:sp>
        <p:nvSpPr>
          <p:cNvPr id="6" name="Rectangle 5">
            <a:extLst>
              <a:ext uri="{FF2B5EF4-FFF2-40B4-BE49-F238E27FC236}">
                <a16:creationId xmlns:a16="http://schemas.microsoft.com/office/drawing/2014/main" id="{9790131B-27EF-E649-B069-B8B3B8333CB5}"/>
              </a:ext>
            </a:extLst>
          </p:cNvPr>
          <p:cNvSpPr/>
          <p:nvPr/>
        </p:nvSpPr>
        <p:spPr>
          <a:xfrm>
            <a:off x="420625" y="4876283"/>
            <a:ext cx="5000462"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sp>
        <p:nvSpPr>
          <p:cNvPr id="12" name="Rectangle 46"/>
          <p:cNvSpPr>
            <a:spLocks noChangeArrowheads="1"/>
          </p:cNvSpPr>
          <p:nvPr/>
        </p:nvSpPr>
        <p:spPr bwMode="auto">
          <a:xfrm>
            <a:off x="1626955" y="4512156"/>
            <a:ext cx="5086470" cy="203133"/>
          </a:xfrm>
          <a:prstGeom prst="rect">
            <a:avLst/>
          </a:prstGeom>
          <a:noFill/>
          <a:ln w="9525" algn="ctr">
            <a:noFill/>
            <a:miter lim="800000"/>
            <a:headEnd/>
            <a:tailEnd/>
          </a:ln>
        </p:spPr>
        <p:txBody>
          <a:bodyPr wrap="square">
            <a:spAutoFit/>
          </a:bodyPr>
          <a:lstStyle/>
          <a:p>
            <a:pPr eaLnBrk="0" fontAlgn="base" hangingPunct="0">
              <a:lnSpc>
                <a:spcPct val="80000"/>
              </a:lnSpc>
              <a:spcBef>
                <a:spcPct val="20000"/>
              </a:spcBef>
              <a:spcAft>
                <a:spcPct val="0"/>
              </a:spcAft>
              <a:buClr>
                <a:srgbClr val="003366"/>
              </a:buClr>
            </a:pPr>
            <a:r>
              <a:rPr lang="en-US" sz="900" dirty="0">
                <a:ea typeface="ＭＳ Ｐゴシック" pitchFamily="84" charset="-128"/>
              </a:rPr>
              <a:t>*Intangible property includes stock in a U.S. corporation and interest in a U.S. partnership</a:t>
            </a:r>
          </a:p>
        </p:txBody>
      </p:sp>
      <p:graphicFrame>
        <p:nvGraphicFramePr>
          <p:cNvPr id="4" name="Table 3">
            <a:extLst>
              <a:ext uri="{FF2B5EF4-FFF2-40B4-BE49-F238E27FC236}">
                <a16:creationId xmlns:a16="http://schemas.microsoft.com/office/drawing/2014/main" id="{82314204-39EC-5844-B5CF-F746E000B5D8}"/>
              </a:ext>
            </a:extLst>
          </p:cNvPr>
          <p:cNvGraphicFramePr>
            <a:graphicFrameLocks noGrp="1"/>
          </p:cNvGraphicFramePr>
          <p:nvPr>
            <p:extLst>
              <p:ext uri="{D42A27DB-BD31-4B8C-83A1-F6EECF244321}">
                <p14:modId xmlns:p14="http://schemas.microsoft.com/office/powerpoint/2010/main" val="1929195352"/>
              </p:ext>
            </p:extLst>
          </p:nvPr>
        </p:nvGraphicFramePr>
        <p:xfrm>
          <a:off x="1654372" y="1250949"/>
          <a:ext cx="6366861" cy="2402260"/>
        </p:xfrm>
        <a:graphic>
          <a:graphicData uri="http://schemas.openxmlformats.org/drawingml/2006/table">
            <a:tbl>
              <a:tblPr firstRow="1" bandRow="1">
                <a:tableStyleId>{5C22544A-7EE6-4342-B048-85BDC9FD1C3A}</a:tableStyleId>
              </a:tblPr>
              <a:tblGrid>
                <a:gridCol w="2122287">
                  <a:extLst>
                    <a:ext uri="{9D8B030D-6E8A-4147-A177-3AD203B41FA5}">
                      <a16:colId xmlns:a16="http://schemas.microsoft.com/office/drawing/2014/main" val="948244060"/>
                    </a:ext>
                  </a:extLst>
                </a:gridCol>
                <a:gridCol w="2122287">
                  <a:extLst>
                    <a:ext uri="{9D8B030D-6E8A-4147-A177-3AD203B41FA5}">
                      <a16:colId xmlns:a16="http://schemas.microsoft.com/office/drawing/2014/main" val="2087285355"/>
                    </a:ext>
                  </a:extLst>
                </a:gridCol>
                <a:gridCol w="2122287">
                  <a:extLst>
                    <a:ext uri="{9D8B030D-6E8A-4147-A177-3AD203B41FA5}">
                      <a16:colId xmlns:a16="http://schemas.microsoft.com/office/drawing/2014/main" val="955758495"/>
                    </a:ext>
                  </a:extLst>
                </a:gridCol>
              </a:tblGrid>
              <a:tr h="387317">
                <a:tc>
                  <a:txBody>
                    <a:bodyPr/>
                    <a:lstStyle/>
                    <a:p>
                      <a:endParaRPr lang="en-US" sz="1100" dirty="0">
                        <a:solidFill>
                          <a:schemeClr val="bg1"/>
                        </a:solidFill>
                      </a:endParaRPr>
                    </a:p>
                  </a:txBody>
                  <a:tcPr marL="95503" marR="95503" marT="47751" marB="47751">
                    <a:solidFill>
                      <a:schemeClr val="accent1"/>
                    </a:solidFill>
                  </a:tcPr>
                </a:tc>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Estate tax exemption</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tc>
                  <a:txBody>
                    <a:bodyPr/>
                    <a:lstStyle/>
                    <a:p>
                      <a:r>
                        <a:rPr lang="en-US" sz="1100" dirty="0">
                          <a:solidFill>
                            <a:schemeClr val="tx1"/>
                          </a:solidFill>
                        </a:rPr>
                        <a:t>$60,000</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Estate tax rate</a:t>
                      </a:r>
                    </a:p>
                  </a:txBody>
                  <a:tcPr marL="95503" marR="95503" marT="47751" marB="47751"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Same as U.S. citizen</a:t>
                      </a:r>
                    </a:p>
                    <a:p>
                      <a:endParaRPr lang="en-US" sz="1100" dirty="0">
                        <a:solidFill>
                          <a:schemeClr val="tx1"/>
                        </a:solidFill>
                      </a:endParaRPr>
                    </a:p>
                  </a:txBody>
                  <a:tcPr marL="95503" marR="95503" marT="47751" marB="47751" anchor="ctr">
                    <a:solidFill>
                      <a:schemeClr val="bg1">
                        <a:lumMod val="95000"/>
                      </a:schemeClr>
                    </a:solidFill>
                  </a:tcPr>
                </a:tc>
                <a:tc>
                  <a:txBody>
                    <a:bodyPr/>
                    <a:lstStyle/>
                    <a:p>
                      <a:r>
                        <a:rPr lang="en-US" sz="1100" dirty="0">
                          <a:solidFill>
                            <a:schemeClr val="tx1"/>
                          </a:solidFill>
                        </a:rPr>
                        <a:t>Same as U.S. citizen</a:t>
                      </a:r>
                    </a:p>
                  </a:txBody>
                  <a:tcPr marL="95503" marR="95503" marT="47751" marB="47751" anchor="ctr">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Unlimited marital deduction</a:t>
                      </a:r>
                    </a:p>
                  </a:txBody>
                  <a:tcPr marL="95503" marR="95503" marT="47751" marB="47751" anchor="ctr">
                    <a:solidFill>
                      <a:schemeClr val="bg1"/>
                    </a:solidFill>
                  </a:tcPr>
                </a:tc>
                <a:tc>
                  <a:txBody>
                    <a:bodyPr/>
                    <a:lstStyle/>
                    <a:p>
                      <a:r>
                        <a:rPr lang="en-US" sz="1100" dirty="0">
                          <a:solidFill>
                            <a:schemeClr val="tx1"/>
                          </a:solidFill>
                        </a:rPr>
                        <a:t>Only if assets inherited by </a:t>
                      </a:r>
                      <a:br>
                        <a:rPr lang="en-US" sz="1100" dirty="0">
                          <a:solidFill>
                            <a:schemeClr val="tx1"/>
                          </a:solidFill>
                        </a:rPr>
                      </a:br>
                      <a:r>
                        <a:rPr lang="en-US" sz="1100" dirty="0">
                          <a:solidFill>
                            <a:schemeClr val="tx1"/>
                          </a:solidFill>
                        </a:rPr>
                        <a:t>non-U.S. citizen are </a:t>
                      </a:r>
                      <a:br>
                        <a:rPr lang="en-US" sz="1100" dirty="0">
                          <a:solidFill>
                            <a:schemeClr val="tx1"/>
                          </a:solidFill>
                        </a:rPr>
                      </a:br>
                      <a:r>
                        <a:rPr lang="en-US" sz="1100" dirty="0">
                          <a:solidFill>
                            <a:schemeClr val="tx1"/>
                          </a:solidFill>
                        </a:rPr>
                        <a:t>transferred to QDOT</a:t>
                      </a:r>
                    </a:p>
                  </a:txBody>
                  <a:tcPr marL="95503" marR="95503" marT="47751" marB="47751" anchor="ctr">
                    <a:solidFill>
                      <a:schemeClr val="bg1"/>
                    </a:solidFill>
                  </a:tcPr>
                </a:tc>
                <a:tc>
                  <a:txBody>
                    <a:bodyPr/>
                    <a:lstStyle/>
                    <a:p>
                      <a:r>
                        <a:rPr lang="en-US" sz="1100" dirty="0">
                          <a:solidFill>
                            <a:schemeClr val="tx1"/>
                          </a:solidFill>
                        </a:rPr>
                        <a:t>Only if assets inherited by </a:t>
                      </a:r>
                      <a:br>
                        <a:rPr lang="en-US" sz="1100" dirty="0">
                          <a:solidFill>
                            <a:schemeClr val="tx1"/>
                          </a:solidFill>
                        </a:rPr>
                      </a:br>
                      <a:r>
                        <a:rPr lang="en-US" sz="1100" dirty="0">
                          <a:solidFill>
                            <a:schemeClr val="tx1"/>
                          </a:solidFill>
                        </a:rPr>
                        <a:t>non-U.S. citizen are </a:t>
                      </a:r>
                      <a:br>
                        <a:rPr lang="en-US" sz="1100" dirty="0">
                          <a:solidFill>
                            <a:schemeClr val="tx1"/>
                          </a:solidFill>
                        </a:rPr>
                      </a:br>
                      <a:r>
                        <a:rPr lang="en-US" sz="1100" dirty="0">
                          <a:solidFill>
                            <a:schemeClr val="tx1"/>
                          </a:solidFill>
                        </a:rPr>
                        <a:t>transferred to QDOT</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Assets subject to </a:t>
                      </a:r>
                      <a:br>
                        <a:rPr lang="en-US" sz="1100" dirty="0">
                          <a:solidFill>
                            <a:schemeClr val="tx1"/>
                          </a:solidFill>
                        </a:rPr>
                      </a:br>
                      <a:r>
                        <a:rPr lang="en-US" sz="1100" dirty="0">
                          <a:solidFill>
                            <a:schemeClr val="tx1"/>
                          </a:solidFill>
                        </a:rPr>
                        <a:t>U.S. estate taxes</a:t>
                      </a:r>
                    </a:p>
                  </a:txBody>
                  <a:tcPr marL="95503" marR="95503" marT="47751" marB="47751" anchor="ctr">
                    <a:solidFill>
                      <a:schemeClr val="bg1">
                        <a:lumMod val="95000"/>
                      </a:schemeClr>
                    </a:solidFill>
                  </a:tcPr>
                </a:tc>
                <a:tc>
                  <a:txBody>
                    <a:bodyPr/>
                    <a:lstStyle/>
                    <a:p>
                      <a:r>
                        <a:rPr lang="en-US" sz="1100" dirty="0">
                          <a:solidFill>
                            <a:schemeClr val="tx1"/>
                          </a:solidFill>
                        </a:rPr>
                        <a:t>All worldwide assets</a:t>
                      </a:r>
                    </a:p>
                  </a:txBody>
                  <a:tcPr marL="95503" marR="95503" marT="47751" marB="47751" anchor="ctr">
                    <a:solidFill>
                      <a:schemeClr val="bg1">
                        <a:lumMod val="95000"/>
                      </a:schemeClr>
                    </a:solidFill>
                  </a:tcPr>
                </a:tc>
                <a:tc>
                  <a:txBody>
                    <a:bodyPr/>
                    <a:lstStyle/>
                    <a:p>
                      <a:r>
                        <a:rPr lang="en-US" sz="1100" dirty="0">
                          <a:solidFill>
                            <a:schemeClr val="tx1"/>
                          </a:solidFill>
                        </a:rPr>
                        <a:t>U.S. </a:t>
                      </a:r>
                      <a:r>
                        <a:rPr lang="en-US" sz="1100" i="1" dirty="0">
                          <a:solidFill>
                            <a:schemeClr val="tx1"/>
                          </a:solidFill>
                        </a:rPr>
                        <a:t>sitused</a:t>
                      </a:r>
                      <a:r>
                        <a:rPr lang="en-US" sz="1100" dirty="0">
                          <a:solidFill>
                            <a:schemeClr val="tx1"/>
                          </a:solidFill>
                        </a:rPr>
                        <a:t> properties, including most </a:t>
                      </a:r>
                      <a:br>
                        <a:rPr lang="en-US" sz="1100" dirty="0">
                          <a:solidFill>
                            <a:schemeClr val="tx1"/>
                          </a:solidFill>
                        </a:rPr>
                      </a:br>
                      <a:r>
                        <a:rPr lang="en-US" sz="1100" dirty="0">
                          <a:solidFill>
                            <a:schemeClr val="tx1"/>
                          </a:solidFill>
                        </a:rPr>
                        <a:t>intangible properties*</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bl>
          </a:graphicData>
        </a:graphic>
      </p:graphicFrame>
      <p:sp>
        <p:nvSpPr>
          <p:cNvPr id="19" name="Shape 111">
            <a:extLst>
              <a:ext uri="{FF2B5EF4-FFF2-40B4-BE49-F238E27FC236}">
                <a16:creationId xmlns:a16="http://schemas.microsoft.com/office/drawing/2014/main" id="{EC57F3E9-9ED0-3241-BD41-5623C4DAB033}"/>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pic>
        <p:nvPicPr>
          <p:cNvPr id="5" name="Picture 4">
            <a:extLst>
              <a:ext uri="{FF2B5EF4-FFF2-40B4-BE49-F238E27FC236}">
                <a16:creationId xmlns:a16="http://schemas.microsoft.com/office/drawing/2014/main" id="{31EA73AE-502A-EB47-9DC3-D2BCD8CEEB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7349" y="1258172"/>
            <a:ext cx="6399281" cy="370603"/>
          </a:xfrm>
          <a:prstGeom prst="rect">
            <a:avLst/>
          </a:prstGeom>
        </p:spPr>
      </p:pic>
      <p:sp>
        <p:nvSpPr>
          <p:cNvPr id="14" name="TextBox 13"/>
          <p:cNvSpPr txBox="1"/>
          <p:nvPr/>
        </p:nvSpPr>
        <p:spPr>
          <a:xfrm>
            <a:off x="1654372" y="4876283"/>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40008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3518843" y="1322983"/>
            <a:ext cx="3894144" cy="3394075"/>
          </a:xfrm>
        </p:spPr>
        <p:txBody>
          <a:bodyPr/>
          <a:lstStyle/>
          <a:p>
            <a:pPr>
              <a:spcBef>
                <a:spcPts val="600"/>
              </a:spcBef>
            </a:pPr>
            <a:r>
              <a:rPr lang="en-US" b="1" cap="all" dirty="0">
                <a:solidFill>
                  <a:schemeClr val="bg2"/>
                </a:solidFill>
                <a:latin typeface="Whitney Semibold" pitchFamily="2" charset="0"/>
              </a:rPr>
              <a:t> </a:t>
            </a:r>
          </a:p>
          <a:p>
            <a:pPr>
              <a:spcBef>
                <a:spcPts val="600"/>
              </a:spcBef>
            </a:pPr>
            <a:r>
              <a:rPr lang="en-US" b="1" cap="all" dirty="0">
                <a:solidFill>
                  <a:schemeClr val="accent1"/>
                </a:solidFill>
              </a:rPr>
              <a:t>Maria, a Mexican </a:t>
            </a:r>
            <a:br>
              <a:rPr lang="en-US" b="1" cap="all" dirty="0">
                <a:solidFill>
                  <a:schemeClr val="accent1"/>
                </a:solidFill>
              </a:rPr>
            </a:br>
            <a:r>
              <a:rPr lang="en-US" b="1" cap="all" dirty="0">
                <a:solidFill>
                  <a:schemeClr val="accent1"/>
                </a:solidFill>
              </a:rPr>
              <a:t>Citizen with a Green Card</a:t>
            </a:r>
          </a:p>
          <a:p>
            <a:pPr lvl="1">
              <a:spcBef>
                <a:spcPts val="600"/>
              </a:spcBef>
            </a:pPr>
            <a:r>
              <a:rPr lang="en-US" dirty="0"/>
              <a:t>$10 Million in U.S. Assets</a:t>
            </a:r>
          </a:p>
          <a:p>
            <a:pPr lvl="1">
              <a:spcBef>
                <a:spcPts val="600"/>
              </a:spcBef>
            </a:pPr>
            <a:r>
              <a:rPr lang="en-US" dirty="0"/>
              <a:t>$15 Million in Mexican Assets</a:t>
            </a:r>
          </a:p>
          <a:p>
            <a:pPr lvl="1">
              <a:spcBef>
                <a:spcPts val="600"/>
              </a:spcBef>
            </a:pPr>
            <a:r>
              <a:rPr lang="en-US" dirty="0"/>
              <a:t>$5 Million in Canadian Assets</a:t>
            </a:r>
          </a:p>
          <a:p>
            <a:endParaRPr lang="en-US" dirty="0"/>
          </a:p>
          <a:p>
            <a:r>
              <a:rPr lang="en-US" b="1" cap="all" dirty="0">
                <a:solidFill>
                  <a:schemeClr val="accent1"/>
                </a:solidFill>
              </a:rPr>
              <a:t>What is the value of her </a:t>
            </a:r>
            <a:br>
              <a:rPr lang="en-US" b="1" cap="all" dirty="0">
                <a:solidFill>
                  <a:schemeClr val="accent1"/>
                </a:solidFill>
              </a:rPr>
            </a:br>
            <a:r>
              <a:rPr lang="en-US" b="1" cap="all" dirty="0">
                <a:solidFill>
                  <a:schemeClr val="accent1"/>
                </a:solidFill>
              </a:rPr>
              <a:t>estate for U.S. tax purposes?</a:t>
            </a:r>
          </a:p>
          <a:p>
            <a:endParaRPr lang="en-US" dirty="0"/>
          </a:p>
        </p:txBody>
      </p:sp>
      <p:sp>
        <p:nvSpPr>
          <p:cNvPr id="2" name="Title 1"/>
          <p:cNvSpPr>
            <a:spLocks noGrp="1"/>
          </p:cNvSpPr>
          <p:nvPr>
            <p:ph type="title"/>
          </p:nvPr>
        </p:nvSpPr>
        <p:spPr>
          <a:xfrm>
            <a:off x="3633143" y="215319"/>
            <a:ext cx="3582135" cy="489465"/>
          </a:xfrm>
        </p:spPr>
        <p:txBody>
          <a:bodyPr/>
          <a:lstStyle/>
          <a:p>
            <a:r>
              <a:rPr lang="en-US" dirty="0"/>
              <a:t>WORLDWIDE ASSETS CAN BE INCLUDED</a:t>
            </a:r>
          </a:p>
        </p:txBody>
      </p:sp>
      <p:cxnSp>
        <p:nvCxnSpPr>
          <p:cNvPr id="14" name="Straight Connector 13">
            <a:extLst>
              <a:ext uri="{FF2B5EF4-FFF2-40B4-BE49-F238E27FC236}">
                <a16:creationId xmlns:a16="http://schemas.microsoft.com/office/drawing/2014/main" id="{01A53FE0-0444-6744-966D-C8429C0B514D}"/>
              </a:ext>
            </a:extLst>
          </p:cNvPr>
          <p:cNvCxnSpPr>
            <a:cxnSpLocks/>
          </p:cNvCxnSpPr>
          <p:nvPr/>
        </p:nvCxnSpPr>
        <p:spPr>
          <a:xfrm>
            <a:off x="2165481" y="1195963"/>
            <a:ext cx="441819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Shape 258">
            <a:extLst>
              <a:ext uri="{FF2B5EF4-FFF2-40B4-BE49-F238E27FC236}">
                <a16:creationId xmlns:a16="http://schemas.microsoft.com/office/drawing/2014/main" id="{11869F15-567E-4741-9599-0C0E57D2A23D}"/>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23" name="Shape 111">
            <a:extLst>
              <a:ext uri="{FF2B5EF4-FFF2-40B4-BE49-F238E27FC236}">
                <a16:creationId xmlns:a16="http://schemas.microsoft.com/office/drawing/2014/main" id="{8E6FAE88-F8B1-1B48-A2AC-12FB8E60608B}"/>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14</a:t>
            </a:fld>
            <a:endParaRPr lang="en-US" dirty="0">
              <a:solidFill>
                <a:schemeClr val="bg1"/>
              </a:solidFill>
            </a:endParaRPr>
          </a:p>
        </p:txBody>
      </p:sp>
      <p:pic>
        <p:nvPicPr>
          <p:cNvPr id="7" name="Picture 6">
            <a:extLst>
              <a:ext uri="{FF2B5EF4-FFF2-40B4-BE49-F238E27FC236}">
                <a16:creationId xmlns:a16="http://schemas.microsoft.com/office/drawing/2014/main" id="{1B1DCA16-0B67-E444-B4B4-B41E86EA75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5030" y="1411868"/>
            <a:ext cx="902485" cy="198742"/>
          </a:xfrm>
          <a:prstGeom prst="rect">
            <a:avLst/>
          </a:prstGeom>
        </p:spPr>
      </p:pic>
      <p:pic>
        <p:nvPicPr>
          <p:cNvPr id="11" name="Picture 10">
            <a:extLst>
              <a:ext uri="{FF2B5EF4-FFF2-40B4-BE49-F238E27FC236}">
                <a16:creationId xmlns:a16="http://schemas.microsoft.com/office/drawing/2014/main" id="{5F5CA503-CB71-F441-9690-F8D3C4C1E9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3310758" cy="5143500"/>
          </a:xfrm>
          <a:prstGeom prst="rect">
            <a:avLst/>
          </a:prstGeom>
        </p:spPr>
      </p:pic>
      <p:sp>
        <p:nvSpPr>
          <p:cNvPr id="12" name="TextBox 11"/>
          <p:cNvSpPr txBox="1"/>
          <p:nvPr/>
        </p:nvSpPr>
        <p:spPr>
          <a:xfrm>
            <a:off x="3518843" y="4876282"/>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
        <p:nvSpPr>
          <p:cNvPr id="13" name="Rectangle 46">
            <a:extLst>
              <a:ext uri="{FF2B5EF4-FFF2-40B4-BE49-F238E27FC236}">
                <a16:creationId xmlns:a16="http://schemas.microsoft.com/office/drawing/2014/main" id="{78652121-9EFA-DA41-92D9-DEDD9F27C965}"/>
              </a:ext>
            </a:extLst>
          </p:cNvPr>
          <p:cNvSpPr>
            <a:spLocks noChangeArrowheads="1"/>
          </p:cNvSpPr>
          <p:nvPr/>
        </p:nvSpPr>
        <p:spPr bwMode="auto">
          <a:xfrm>
            <a:off x="3418685" y="4512156"/>
            <a:ext cx="5086470" cy="230832"/>
          </a:xfrm>
          <a:prstGeom prst="rect">
            <a:avLst/>
          </a:prstGeom>
          <a:noFill/>
          <a:ln w="9525" algn="ctr">
            <a:noFill/>
            <a:miter lim="800000"/>
            <a:headEnd/>
            <a:tailEnd/>
          </a:ln>
        </p:spPr>
        <p:txBody>
          <a:bodyPr wrap="square">
            <a:spAutoFit/>
          </a:bodyPr>
          <a:lstStyle/>
          <a:p>
            <a:r>
              <a:rPr lang="en-US" sz="900" dirty="0"/>
              <a:t>Source: IRS Rev. Proc. 2021-45.</a:t>
            </a:r>
          </a:p>
        </p:txBody>
      </p:sp>
    </p:spTree>
    <p:extLst>
      <p:ext uri="{BB962C8B-B14F-4D97-AF65-F5344CB8AC3E}">
        <p14:creationId xmlns:p14="http://schemas.microsoft.com/office/powerpoint/2010/main" val="397967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 y="993469"/>
            <a:ext cx="4380750" cy="3394075"/>
          </a:xfrm>
        </p:spPr>
        <p:txBody>
          <a:bodyPr/>
          <a:lstStyle/>
          <a:p>
            <a:endParaRPr lang="en-US" b="1" cap="all" dirty="0">
              <a:solidFill>
                <a:schemeClr val="accent1"/>
              </a:solidFill>
            </a:endParaRPr>
          </a:p>
          <a:p>
            <a:r>
              <a:rPr lang="en-US" b="1" cap="all" dirty="0">
                <a:solidFill>
                  <a:schemeClr val="accent1"/>
                </a:solidFill>
              </a:rPr>
              <a:t>Ricardo Montalbano,</a:t>
            </a:r>
            <a:br>
              <a:rPr lang="en-US" b="1" cap="all" dirty="0">
                <a:solidFill>
                  <a:schemeClr val="accent1"/>
                </a:solidFill>
              </a:rPr>
            </a:br>
            <a:r>
              <a:rPr lang="en-US" b="1" cap="all" dirty="0">
                <a:solidFill>
                  <a:schemeClr val="accent1"/>
                </a:solidFill>
              </a:rPr>
              <a:t>Brazilian national, Non-Resident Alien</a:t>
            </a:r>
          </a:p>
          <a:p>
            <a:pPr lvl="1">
              <a:spcBef>
                <a:spcPts val="600"/>
              </a:spcBef>
            </a:pPr>
            <a:r>
              <a:rPr lang="en-US" dirty="0"/>
              <a:t>$10 million in U.S. property and investments</a:t>
            </a:r>
          </a:p>
          <a:p>
            <a:pPr lvl="1">
              <a:spcBef>
                <a:spcPts val="600"/>
              </a:spcBef>
            </a:pPr>
            <a:r>
              <a:rPr lang="en-US" dirty="0"/>
              <a:t>No advanced planning </a:t>
            </a:r>
          </a:p>
          <a:p>
            <a:pPr lvl="1">
              <a:spcBef>
                <a:spcPts val="600"/>
              </a:spcBef>
            </a:pPr>
            <a:r>
              <a:rPr lang="en-US" dirty="0"/>
              <a:t>Death in 2019 or later</a:t>
            </a:r>
          </a:p>
          <a:p>
            <a:endParaRPr lang="en-US" dirty="0"/>
          </a:p>
        </p:txBody>
      </p:sp>
      <p:sp>
        <p:nvSpPr>
          <p:cNvPr id="2" name="Title 1"/>
          <p:cNvSpPr>
            <a:spLocks noGrp="1"/>
          </p:cNvSpPr>
          <p:nvPr>
            <p:ph type="title"/>
          </p:nvPr>
        </p:nvSpPr>
        <p:spPr/>
        <p:txBody>
          <a:bodyPr/>
          <a:lstStyle/>
          <a:p>
            <a:r>
              <a:rPr lang="en-US" dirty="0"/>
              <a:t>Important issues facing Nra’s</a:t>
            </a:r>
          </a:p>
        </p:txBody>
      </p:sp>
      <p:cxnSp>
        <p:nvCxnSpPr>
          <p:cNvPr id="13" name="Straight Connector 12">
            <a:extLst>
              <a:ext uri="{FF2B5EF4-FFF2-40B4-BE49-F238E27FC236}">
                <a16:creationId xmlns:a16="http://schemas.microsoft.com/office/drawing/2014/main" id="{8096F24C-8DC9-0B42-97FE-FF5C5F9DB856}"/>
              </a:ext>
            </a:extLst>
          </p:cNvPr>
          <p:cNvCxnSpPr>
            <a:cxnSpLocks/>
          </p:cNvCxnSpPr>
          <p:nvPr/>
        </p:nvCxnSpPr>
        <p:spPr>
          <a:xfrm>
            <a:off x="0" y="751121"/>
            <a:ext cx="5056632"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F6D9937-CE34-9E4A-B3A6-9AA1E1D508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447898" y="0"/>
            <a:ext cx="3696102"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15</a:t>
            </a:fld>
            <a:endParaRPr lang="en-US" dirty="0">
              <a:solidFill>
                <a:schemeClr val="bg1"/>
              </a:solidFill>
            </a:endParaRPr>
          </a:p>
        </p:txBody>
      </p:sp>
      <p:sp>
        <p:nvSpPr>
          <p:cNvPr id="18" name="Shape 111">
            <a:extLst>
              <a:ext uri="{FF2B5EF4-FFF2-40B4-BE49-F238E27FC236}">
                <a16:creationId xmlns:a16="http://schemas.microsoft.com/office/drawing/2014/main" id="{F121C5F4-4BC1-FF48-BF89-47334A61128F}"/>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pic>
        <p:nvPicPr>
          <p:cNvPr id="14" name="Picture 13">
            <a:extLst>
              <a:ext uri="{FF2B5EF4-FFF2-40B4-BE49-F238E27FC236}">
                <a16:creationId xmlns:a16="http://schemas.microsoft.com/office/drawing/2014/main" id="{88E2A20F-9D96-4947-BEF7-05E71333E1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679" y="969658"/>
            <a:ext cx="902485" cy="198742"/>
          </a:xfrm>
          <a:prstGeom prst="rect">
            <a:avLst/>
          </a:prstGeom>
        </p:spPr>
      </p:pic>
      <p:sp>
        <p:nvSpPr>
          <p:cNvPr id="10" name="TextBox 9"/>
          <p:cNvSpPr txBox="1"/>
          <p:nvPr/>
        </p:nvSpPr>
        <p:spPr>
          <a:xfrm>
            <a:off x="350520" y="4852203"/>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13830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DDCDAB6-A7EA-0145-9546-4987A33331C2}"/>
              </a:ext>
            </a:extLst>
          </p:cNvPr>
          <p:cNvCxnSpPr>
            <a:cxnSpLocks/>
          </p:cNvCxnSpPr>
          <p:nvPr/>
        </p:nvCxnSpPr>
        <p:spPr>
          <a:xfrm>
            <a:off x="0" y="751121"/>
            <a:ext cx="64617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pPr/>
              <a:t>16</a:t>
            </a:fld>
            <a:endParaRPr lang="en-US" dirty="0"/>
          </a:p>
        </p:txBody>
      </p:sp>
      <p:sp>
        <p:nvSpPr>
          <p:cNvPr id="2" name="Title 1"/>
          <p:cNvSpPr>
            <a:spLocks noGrp="1"/>
          </p:cNvSpPr>
          <p:nvPr>
            <p:ph type="title"/>
          </p:nvPr>
        </p:nvSpPr>
        <p:spPr>
          <a:xfrm>
            <a:off x="1630681" y="215319"/>
            <a:ext cx="6029960" cy="489465"/>
          </a:xfrm>
          <a:prstGeom prst="rect">
            <a:avLst/>
          </a:prstGeom>
        </p:spPr>
        <p:txBody>
          <a:bodyPr/>
          <a:lstStyle/>
          <a:p>
            <a:r>
              <a:rPr lang="en-US" dirty="0"/>
              <a:t>gift tax comparison: RA vs. NRA</a:t>
            </a:r>
          </a:p>
        </p:txBody>
      </p:sp>
      <p:sp>
        <p:nvSpPr>
          <p:cNvPr id="6" name="Rectangle 5">
            <a:extLst>
              <a:ext uri="{FF2B5EF4-FFF2-40B4-BE49-F238E27FC236}">
                <a16:creationId xmlns:a16="http://schemas.microsoft.com/office/drawing/2014/main" id="{9790131B-27EF-E649-B069-B8B3B8333CB5}"/>
              </a:ext>
            </a:extLst>
          </p:cNvPr>
          <p:cNvSpPr/>
          <p:nvPr/>
        </p:nvSpPr>
        <p:spPr>
          <a:xfrm>
            <a:off x="420625" y="4876283"/>
            <a:ext cx="5000462"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40474B">
                  <a:lumMod val="75000"/>
                </a:srgbClr>
              </a:solidFill>
              <a:cs typeface="Arial"/>
            </a:endParaRP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sp>
        <p:nvSpPr>
          <p:cNvPr id="12" name="Rectangle 46"/>
          <p:cNvSpPr>
            <a:spLocks noChangeArrowheads="1"/>
          </p:cNvSpPr>
          <p:nvPr/>
        </p:nvSpPr>
        <p:spPr bwMode="auto">
          <a:xfrm>
            <a:off x="1596121" y="4344048"/>
            <a:ext cx="5086470" cy="501676"/>
          </a:xfrm>
          <a:prstGeom prst="rect">
            <a:avLst/>
          </a:prstGeom>
          <a:noFill/>
          <a:ln w="9525" algn="ctr">
            <a:noFill/>
            <a:miter lim="800000"/>
            <a:headEnd/>
            <a:tailEnd/>
          </a:ln>
        </p:spPr>
        <p:txBody>
          <a:bodyPr wrap="square">
            <a:spAutoFit/>
          </a:bodyPr>
          <a:lstStyle/>
          <a:p>
            <a:pPr>
              <a:lnSpc>
                <a:spcPct val="80000"/>
              </a:lnSpc>
              <a:spcBef>
                <a:spcPts val="300"/>
              </a:spcBef>
              <a:buClr>
                <a:srgbClr val="003366"/>
              </a:buClr>
            </a:pPr>
            <a:r>
              <a:rPr lang="en-US" sz="900" dirty="0"/>
              <a:t>*For 2022, Indexed for Inflation</a:t>
            </a:r>
          </a:p>
          <a:p>
            <a:pPr>
              <a:lnSpc>
                <a:spcPct val="80000"/>
              </a:lnSpc>
              <a:spcBef>
                <a:spcPts val="300"/>
              </a:spcBef>
              <a:buClr>
                <a:srgbClr val="003366"/>
              </a:buClr>
            </a:pPr>
            <a:r>
              <a:rPr lang="en-US" sz="900" dirty="0"/>
              <a:t>**Tangible property includes cash, jewelry, paintings, automobiles</a:t>
            </a:r>
          </a:p>
          <a:p>
            <a:pPr>
              <a:lnSpc>
                <a:spcPct val="80000"/>
              </a:lnSpc>
              <a:spcBef>
                <a:spcPts val="300"/>
              </a:spcBef>
              <a:buClr>
                <a:srgbClr val="003366"/>
              </a:buClr>
            </a:pPr>
            <a:r>
              <a:rPr lang="en-US" sz="900" dirty="0"/>
              <a:t>Source: IRS Rev. Proc. 2021-45.</a:t>
            </a:r>
          </a:p>
        </p:txBody>
      </p:sp>
      <p:graphicFrame>
        <p:nvGraphicFramePr>
          <p:cNvPr id="15" name="Table 14">
            <a:extLst>
              <a:ext uri="{FF2B5EF4-FFF2-40B4-BE49-F238E27FC236}">
                <a16:creationId xmlns:a16="http://schemas.microsoft.com/office/drawing/2014/main" id="{37868AD8-EEC2-7A49-A556-5CF034F536B9}"/>
              </a:ext>
            </a:extLst>
          </p:cNvPr>
          <p:cNvGraphicFramePr>
            <a:graphicFrameLocks noGrp="1"/>
          </p:cNvGraphicFramePr>
          <p:nvPr>
            <p:extLst>
              <p:ext uri="{D42A27DB-BD31-4B8C-83A1-F6EECF244321}">
                <p14:modId xmlns:p14="http://schemas.microsoft.com/office/powerpoint/2010/main" val="2265587619"/>
              </p:ext>
            </p:extLst>
          </p:nvPr>
        </p:nvGraphicFramePr>
        <p:xfrm>
          <a:off x="1664532" y="953289"/>
          <a:ext cx="6366861" cy="3238931"/>
        </p:xfrm>
        <a:graphic>
          <a:graphicData uri="http://schemas.openxmlformats.org/drawingml/2006/table">
            <a:tbl>
              <a:tblPr firstRow="1" bandRow="1">
                <a:tableStyleId>{5C22544A-7EE6-4342-B048-85BDC9FD1C3A}</a:tableStyleId>
              </a:tblPr>
              <a:tblGrid>
                <a:gridCol w="2122287">
                  <a:extLst>
                    <a:ext uri="{9D8B030D-6E8A-4147-A177-3AD203B41FA5}">
                      <a16:colId xmlns:a16="http://schemas.microsoft.com/office/drawing/2014/main" val="948244060"/>
                    </a:ext>
                  </a:extLst>
                </a:gridCol>
                <a:gridCol w="2122287">
                  <a:extLst>
                    <a:ext uri="{9D8B030D-6E8A-4147-A177-3AD203B41FA5}">
                      <a16:colId xmlns:a16="http://schemas.microsoft.com/office/drawing/2014/main" val="2087285355"/>
                    </a:ext>
                  </a:extLst>
                </a:gridCol>
                <a:gridCol w="2122287">
                  <a:extLst>
                    <a:ext uri="{9D8B030D-6E8A-4147-A177-3AD203B41FA5}">
                      <a16:colId xmlns:a16="http://schemas.microsoft.com/office/drawing/2014/main" val="955758495"/>
                    </a:ext>
                  </a:extLst>
                </a:gridCol>
              </a:tblGrid>
              <a:tr h="387317">
                <a:tc>
                  <a:txBody>
                    <a:bodyPr/>
                    <a:lstStyle/>
                    <a:p>
                      <a:endParaRPr lang="en-US" sz="1100" dirty="0">
                        <a:solidFill>
                          <a:schemeClr val="bg1"/>
                        </a:solidFill>
                      </a:endParaRPr>
                    </a:p>
                  </a:txBody>
                  <a:tcPr marL="95503" marR="95503" marT="47751" marB="47751">
                    <a:solidFill>
                      <a:schemeClr val="accent1"/>
                    </a:solidFill>
                  </a:tcPr>
                </a:tc>
                <a:tc>
                  <a:txBody>
                    <a:bodyPr/>
                    <a:lstStyle/>
                    <a:p>
                      <a:endParaRPr lang="en-US" sz="1100" dirty="0">
                        <a:solidFill>
                          <a:schemeClr val="bg1"/>
                        </a:solidFill>
                      </a:endParaRPr>
                    </a:p>
                  </a:txBody>
                  <a:tcPr marL="95503" marR="95503" marT="47751" marB="47751" anchor="ctr">
                    <a:solidFill>
                      <a:schemeClr val="accent1"/>
                    </a:solidFill>
                  </a:tcPr>
                </a:tc>
                <a:tc>
                  <a:txBody>
                    <a:bodyPr/>
                    <a:lstStyle/>
                    <a:p>
                      <a:endParaRPr lang="en-US" sz="1100" dirty="0">
                        <a:solidFill>
                          <a:schemeClr val="bg1"/>
                        </a:solidFill>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Gift tax rate</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Annual gift tax </a:t>
                      </a:r>
                      <a:br>
                        <a:rPr lang="en-US" sz="1100" dirty="0">
                          <a:solidFill>
                            <a:schemeClr val="tx1"/>
                          </a:solidFill>
                        </a:rPr>
                      </a:br>
                      <a:r>
                        <a:rPr lang="en-US" sz="1100" dirty="0">
                          <a:solidFill>
                            <a:schemeClr val="tx1"/>
                          </a:solidFill>
                        </a:rPr>
                        <a:t>exclusion amount</a:t>
                      </a:r>
                    </a:p>
                  </a:txBody>
                  <a:tcPr marL="95503" marR="95503" marT="47751" marB="47751" anchor="ctr">
                    <a:solidFill>
                      <a:schemeClr val="bg1">
                        <a:lumMod val="95000"/>
                      </a:scheme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$16,000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$164,000 for gift to </a:t>
                      </a:r>
                      <a:br>
                        <a:rPr lang="en-US" sz="1100" dirty="0">
                          <a:solidFill>
                            <a:schemeClr val="tx1"/>
                          </a:solidFill>
                        </a:rPr>
                      </a:br>
                      <a:r>
                        <a:rPr lang="en-US" sz="1100" dirty="0">
                          <a:solidFill>
                            <a:schemeClr val="tx1"/>
                          </a:solidFill>
                        </a:rPr>
                        <a:t>non-U.S. citizen spouse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Unlimited to U.S. </a:t>
                      </a:r>
                      <a:br>
                        <a:rPr lang="en-US" sz="1100" dirty="0">
                          <a:solidFill>
                            <a:schemeClr val="tx1"/>
                          </a:solidFill>
                        </a:rPr>
                      </a:br>
                      <a:r>
                        <a:rPr lang="en-US" sz="1100" dirty="0">
                          <a:solidFill>
                            <a:schemeClr val="tx1"/>
                          </a:solidFill>
                        </a:rPr>
                        <a:t>citizen spouse</a:t>
                      </a:r>
                    </a:p>
                    <a:p>
                      <a:endParaRPr lang="en-US" sz="1100" dirty="0">
                        <a:solidFill>
                          <a:schemeClr val="tx1"/>
                        </a:solidFill>
                      </a:endParaRPr>
                    </a:p>
                  </a:txBody>
                  <a:tcPr marL="95503" marR="95503" marT="47751" marB="47751" anchor="ctr">
                    <a:solidFill>
                      <a:schemeClr val="bg1">
                        <a:lumMod val="95000"/>
                      </a:scheme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$16,000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$164,000 for gift to </a:t>
                      </a:r>
                      <a:br>
                        <a:rPr lang="en-US" sz="1100" dirty="0">
                          <a:solidFill>
                            <a:schemeClr val="tx1"/>
                          </a:solidFill>
                        </a:rPr>
                      </a:br>
                      <a:r>
                        <a:rPr lang="en-US" sz="1100" dirty="0">
                          <a:solidFill>
                            <a:schemeClr val="tx1"/>
                          </a:solidFill>
                        </a:rPr>
                        <a:t>non-U.S. citizen spouse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Unlimited to U.S. </a:t>
                      </a:r>
                      <a:br>
                        <a:rPr lang="en-US" sz="1100" dirty="0">
                          <a:solidFill>
                            <a:schemeClr val="tx1"/>
                          </a:solidFill>
                        </a:rPr>
                      </a:br>
                      <a:r>
                        <a:rPr lang="en-US" sz="1100" dirty="0">
                          <a:solidFill>
                            <a:schemeClr val="tx1"/>
                          </a:solidFill>
                        </a:rPr>
                        <a:t>citizen spouse</a:t>
                      </a:r>
                    </a:p>
                  </a:txBody>
                  <a:tcPr marL="95503" marR="95503" marT="47751" marB="47751">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Lifetime gift tax </a:t>
                      </a:r>
                      <a:br>
                        <a:rPr lang="en-US" sz="1100" dirty="0">
                          <a:solidFill>
                            <a:schemeClr val="tx1"/>
                          </a:solidFill>
                        </a:rPr>
                      </a:br>
                      <a:r>
                        <a:rPr lang="en-US" sz="1100" dirty="0">
                          <a:solidFill>
                            <a:schemeClr val="tx1"/>
                          </a:solidFill>
                        </a:rPr>
                        <a:t>exemption amount</a:t>
                      </a:r>
                    </a:p>
                  </a:txBody>
                  <a:tcPr marL="95503" marR="95503" marT="47751" marB="47751"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$12,060,000</a:t>
                      </a:r>
                      <a:r>
                        <a:rPr lang="en-US" sz="1100" dirty="0">
                          <a:solidFill>
                            <a:schemeClr val="tx1"/>
                          </a:solidFill>
                        </a:rPr>
                        <a:t>*</a:t>
                      </a:r>
                    </a:p>
                  </a:txBody>
                  <a:tcPr marL="95503" marR="95503" marT="47751" marB="47751" anchor="ctr">
                    <a:solidFill>
                      <a:schemeClr val="bg1"/>
                    </a:solidFill>
                  </a:tcPr>
                </a:tc>
                <a:tc>
                  <a:txBody>
                    <a:bodyPr/>
                    <a:lstStyle/>
                    <a:p>
                      <a:r>
                        <a:rPr lang="en-US" sz="1100" dirty="0">
                          <a:solidFill>
                            <a:schemeClr val="tx1"/>
                          </a:solidFill>
                        </a:rPr>
                        <a:t>None</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Assets subject to </a:t>
                      </a:r>
                      <a:br>
                        <a:rPr lang="en-US" sz="1100" dirty="0">
                          <a:solidFill>
                            <a:schemeClr val="tx1"/>
                          </a:solidFill>
                        </a:rPr>
                      </a:br>
                      <a:r>
                        <a:rPr lang="en-US" sz="1100" dirty="0">
                          <a:solidFill>
                            <a:schemeClr val="tx1"/>
                          </a:solidFill>
                        </a:rPr>
                        <a:t>U.S. gift taxes</a:t>
                      </a:r>
                    </a:p>
                  </a:txBody>
                  <a:tcPr marL="95503" marR="95503" marT="47751" marB="47751" anchor="ctr">
                    <a:solidFill>
                      <a:schemeClr val="bg1">
                        <a:lumMod val="95000"/>
                      </a:schemeClr>
                    </a:solidFill>
                  </a:tcPr>
                </a:tc>
                <a:tc>
                  <a:txBody>
                    <a:bodyPr/>
                    <a:lstStyle/>
                    <a:p>
                      <a:r>
                        <a:rPr lang="en-US" sz="1100" dirty="0">
                          <a:solidFill>
                            <a:schemeClr val="tx1"/>
                          </a:solidFill>
                        </a:rPr>
                        <a:t>All worldwide assets</a:t>
                      </a:r>
                    </a:p>
                  </a:txBody>
                  <a:tcPr marL="95503" marR="95503" marT="47751" marB="47751" anchor="ctr">
                    <a:solidFill>
                      <a:schemeClr val="bg1">
                        <a:lumMod val="95000"/>
                      </a:schemeClr>
                    </a:solidFill>
                  </a:tcPr>
                </a:tc>
                <a:tc>
                  <a:txBody>
                    <a:bodyPr/>
                    <a:lstStyle/>
                    <a:p>
                      <a:r>
                        <a:rPr lang="en-US" sz="1100" dirty="0">
                          <a:solidFill>
                            <a:schemeClr val="tx1"/>
                          </a:solidFill>
                        </a:rPr>
                        <a:t>All U.S. </a:t>
                      </a:r>
                      <a:r>
                        <a:rPr lang="en-US" sz="1100" i="1" dirty="0">
                          <a:solidFill>
                            <a:schemeClr val="tx1"/>
                          </a:solidFill>
                        </a:rPr>
                        <a:t>sitused</a:t>
                      </a:r>
                      <a:r>
                        <a:rPr lang="en-US" sz="1100" dirty="0">
                          <a:solidFill>
                            <a:schemeClr val="tx1"/>
                          </a:solidFill>
                        </a:rPr>
                        <a:t> property including real property and tangible assets.** Intangible property is not included</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bl>
          </a:graphicData>
        </a:graphic>
      </p:graphicFrame>
      <p:pic>
        <p:nvPicPr>
          <p:cNvPr id="11" name="Picture 10">
            <a:extLst>
              <a:ext uri="{FF2B5EF4-FFF2-40B4-BE49-F238E27FC236}">
                <a16:creationId xmlns:a16="http://schemas.microsoft.com/office/drawing/2014/main" id="{24E673BC-CABB-EB44-B9D5-982ACADEA3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7349" y="958607"/>
            <a:ext cx="6399281" cy="370603"/>
          </a:xfrm>
          <a:prstGeom prst="rect">
            <a:avLst/>
          </a:prstGeom>
        </p:spPr>
      </p:pic>
      <p:sp>
        <p:nvSpPr>
          <p:cNvPr id="13" name="TextBox 12"/>
          <p:cNvSpPr txBox="1"/>
          <p:nvPr/>
        </p:nvSpPr>
        <p:spPr>
          <a:xfrm>
            <a:off x="1664532" y="4881705"/>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
        <p:nvSpPr>
          <p:cNvPr id="3" name="TextBox 2">
            <a:extLst>
              <a:ext uri="{FF2B5EF4-FFF2-40B4-BE49-F238E27FC236}">
                <a16:creationId xmlns:a16="http://schemas.microsoft.com/office/drawing/2014/main" id="{F72D9AD6-E826-8E4C-98D8-EA5AC9E299CE}"/>
              </a:ext>
            </a:extLst>
          </p:cNvPr>
          <p:cNvSpPr txBox="1"/>
          <p:nvPr/>
        </p:nvSpPr>
        <p:spPr>
          <a:xfrm>
            <a:off x="5226908" y="4559643"/>
            <a:ext cx="0" cy="0"/>
          </a:xfrm>
          <a:prstGeom prst="rect">
            <a:avLst/>
          </a:prstGeom>
          <a:noFill/>
        </p:spPr>
        <p:txBody>
          <a:bodyPr wrap="none" lIns="0" tIns="0" rIns="0" bIns="0" rtlCol="0">
            <a:noAutofit/>
          </a:bodyPr>
          <a:lstStyle/>
          <a:p>
            <a:endParaRPr lang="en-US" sz="1600" dirty="0">
              <a:latin typeface="Arial"/>
              <a:cs typeface="Arial"/>
            </a:endParaRPr>
          </a:p>
        </p:txBody>
      </p:sp>
    </p:spTree>
    <p:extLst>
      <p:ext uri="{BB962C8B-B14F-4D97-AF65-F5344CB8AC3E}">
        <p14:creationId xmlns:p14="http://schemas.microsoft.com/office/powerpoint/2010/main" val="2159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BECD2A2-7FED-3D4C-8994-7E9CA5F5E042}"/>
              </a:ext>
            </a:extLst>
          </p:cNvPr>
          <p:cNvCxnSpPr>
            <a:cxnSpLocks/>
          </p:cNvCxnSpPr>
          <p:nvPr/>
        </p:nvCxnSpPr>
        <p:spPr>
          <a:xfrm>
            <a:off x="0" y="751121"/>
            <a:ext cx="709168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pPr/>
              <a:t>17</a:t>
            </a:fld>
            <a:endParaRPr lang="en-US" dirty="0"/>
          </a:p>
        </p:txBody>
      </p:sp>
      <p:sp>
        <p:nvSpPr>
          <p:cNvPr id="2" name="Title 1"/>
          <p:cNvSpPr>
            <a:spLocks noGrp="1"/>
          </p:cNvSpPr>
          <p:nvPr>
            <p:ph type="title"/>
          </p:nvPr>
        </p:nvSpPr>
        <p:spPr>
          <a:xfrm>
            <a:off x="1630681" y="215319"/>
            <a:ext cx="5775960" cy="489465"/>
          </a:xfrm>
        </p:spPr>
        <p:txBody>
          <a:bodyPr/>
          <a:lstStyle/>
          <a:p>
            <a:r>
              <a:rPr lang="en-US" dirty="0"/>
              <a:t>NRA: U.S. gift and estate situs rules</a:t>
            </a: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graphicFrame>
        <p:nvGraphicFramePr>
          <p:cNvPr id="15" name="Table 14">
            <a:extLst>
              <a:ext uri="{FF2B5EF4-FFF2-40B4-BE49-F238E27FC236}">
                <a16:creationId xmlns:a16="http://schemas.microsoft.com/office/drawing/2014/main" id="{71472AD6-A8E3-C848-87CE-E9733454FE42}"/>
              </a:ext>
            </a:extLst>
          </p:cNvPr>
          <p:cNvGraphicFramePr>
            <a:graphicFrameLocks noGrp="1"/>
          </p:cNvGraphicFramePr>
          <p:nvPr>
            <p:extLst>
              <p:ext uri="{D42A27DB-BD31-4B8C-83A1-F6EECF244321}">
                <p14:modId xmlns:p14="http://schemas.microsoft.com/office/powerpoint/2010/main" val="287267409"/>
              </p:ext>
            </p:extLst>
          </p:nvPr>
        </p:nvGraphicFramePr>
        <p:xfrm>
          <a:off x="1616406" y="1026955"/>
          <a:ext cx="6545818" cy="3166793"/>
        </p:xfrm>
        <a:graphic>
          <a:graphicData uri="http://schemas.openxmlformats.org/drawingml/2006/table">
            <a:tbl>
              <a:tblPr firstRow="1" bandRow="1">
                <a:tableStyleId>{5C22544A-7EE6-4342-B048-85BDC9FD1C3A}</a:tableStyleId>
              </a:tblPr>
              <a:tblGrid>
                <a:gridCol w="2464705">
                  <a:extLst>
                    <a:ext uri="{9D8B030D-6E8A-4147-A177-3AD203B41FA5}">
                      <a16:colId xmlns:a16="http://schemas.microsoft.com/office/drawing/2014/main" val="948244060"/>
                    </a:ext>
                  </a:extLst>
                </a:gridCol>
                <a:gridCol w="1925053">
                  <a:extLst>
                    <a:ext uri="{9D8B030D-6E8A-4147-A177-3AD203B41FA5}">
                      <a16:colId xmlns:a16="http://schemas.microsoft.com/office/drawing/2014/main" val="2087285355"/>
                    </a:ext>
                  </a:extLst>
                </a:gridCol>
                <a:gridCol w="2156060">
                  <a:extLst>
                    <a:ext uri="{9D8B030D-6E8A-4147-A177-3AD203B41FA5}">
                      <a16:colId xmlns:a16="http://schemas.microsoft.com/office/drawing/2014/main" val="955758495"/>
                    </a:ext>
                  </a:extLst>
                </a:gridCol>
              </a:tblGrid>
              <a:tr h="387317">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pPr algn="ctr"/>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pPr algn="ctr"/>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Real property located in U.S.</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U.S. tangible personal property </a:t>
                      </a:r>
                      <a:br>
                        <a:rPr lang="en-US" sz="1100" dirty="0">
                          <a:solidFill>
                            <a:schemeClr val="tx1"/>
                          </a:solidFill>
                        </a:rPr>
                      </a:br>
                      <a:r>
                        <a:rPr lang="en-US" sz="1100" dirty="0">
                          <a:solidFill>
                            <a:schemeClr val="tx1"/>
                          </a:solidFill>
                        </a:rPr>
                        <a:t>(i.e., cash, jewelry, paintings, automobiles)</a:t>
                      </a:r>
                    </a:p>
                  </a:txBody>
                  <a:tcPr marL="95503" marR="95503" marT="47751" marB="47751"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chemeClr val="tx1"/>
                          </a:solidFill>
                        </a:rPr>
                        <a:t>Yes</a:t>
                      </a:r>
                    </a:p>
                  </a:txBody>
                  <a:tcPr marL="95503" marR="95503" marT="47751" marB="47751" anchor="ctr">
                    <a:solidFill>
                      <a:schemeClr val="bg1">
                        <a:lumMod val="95000"/>
                      </a:schemeClr>
                    </a:solidFill>
                  </a:tcPr>
                </a:tc>
                <a:tc>
                  <a:txBody>
                    <a:bodyPr/>
                    <a:lstStyle/>
                    <a:p>
                      <a:pPr algn="ctr"/>
                      <a:r>
                        <a:rPr lang="en-US" sz="1100" dirty="0">
                          <a:solidFill>
                            <a:schemeClr val="tx1"/>
                          </a:solidFill>
                        </a:rPr>
                        <a:t>Yes</a:t>
                      </a:r>
                    </a:p>
                  </a:txBody>
                  <a:tcPr marL="95503" marR="95503" marT="47751" marB="47751">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U.S. intangible personal property (i.e., stocks in U.S. corp., interest in U.S. partnership)</a:t>
                      </a:r>
                    </a:p>
                  </a:txBody>
                  <a:tcPr marL="95503" marR="95503" marT="47751" marB="47751" anchor="ctr">
                    <a:solidFill>
                      <a:schemeClr val="bg1"/>
                    </a:solidFill>
                  </a:tcPr>
                </a:tc>
                <a:tc>
                  <a:txBody>
                    <a:bodyPr/>
                    <a:lstStyle/>
                    <a:p>
                      <a:pPr algn="ctr"/>
                      <a:r>
                        <a:rPr lang="en-US" sz="1100" dirty="0">
                          <a:solidFill>
                            <a:schemeClr val="tx1"/>
                          </a:solidFill>
                        </a:rPr>
                        <a:t>No</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Ownership interest in a U.S. </a:t>
                      </a:r>
                      <a:br>
                        <a:rPr lang="en-US" sz="1100" dirty="0">
                          <a:solidFill>
                            <a:schemeClr val="tx1"/>
                          </a:solidFill>
                        </a:rPr>
                      </a:br>
                      <a:r>
                        <a:rPr lang="en-US" sz="1100" dirty="0">
                          <a:solidFill>
                            <a:schemeClr val="tx1"/>
                          </a:solidFill>
                        </a:rPr>
                        <a:t>life insurance policy on the </a:t>
                      </a:r>
                      <a:br>
                        <a:rPr lang="en-US" sz="1100" dirty="0">
                          <a:solidFill>
                            <a:schemeClr val="tx1"/>
                          </a:solidFill>
                        </a:rPr>
                      </a:br>
                      <a:r>
                        <a:rPr lang="en-US" sz="1100" dirty="0">
                          <a:solidFill>
                            <a:schemeClr val="tx1"/>
                          </a:solidFill>
                        </a:rPr>
                        <a:t>life of another</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tc>
                  <a:txBody>
                    <a:bodyPr/>
                    <a:lstStyle/>
                    <a:p>
                      <a:pPr algn="ctr"/>
                      <a:r>
                        <a:rPr lang="en-US" sz="1100" dirty="0">
                          <a:solidFill>
                            <a:schemeClr val="tx1"/>
                          </a:solidFill>
                        </a:rPr>
                        <a:t>Yes</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r h="596893">
                <a:tc>
                  <a:txBody>
                    <a:bodyPr/>
                    <a:lstStyle/>
                    <a:p>
                      <a:r>
                        <a:rPr lang="en-US" sz="1100" dirty="0">
                          <a:solidFill>
                            <a:schemeClr val="tx1"/>
                          </a:solidFill>
                        </a:rPr>
                        <a:t>Ownership interest in a U.S. life insurance policy on oneself</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extLst>
                  <a:ext uri="{0D108BD9-81ED-4DB2-BD59-A6C34878D82A}">
                    <a16:rowId xmlns:a16="http://schemas.microsoft.com/office/drawing/2014/main" val="446507576"/>
                  </a:ext>
                </a:extLst>
              </a:tr>
            </a:tbl>
          </a:graphicData>
        </a:graphic>
      </p:graphicFrame>
      <p:pic>
        <p:nvPicPr>
          <p:cNvPr id="4" name="Picture 3">
            <a:extLst>
              <a:ext uri="{FF2B5EF4-FFF2-40B4-BE49-F238E27FC236}">
                <a16:creationId xmlns:a16="http://schemas.microsoft.com/office/drawing/2014/main" id="{E0850A85-732F-7F44-9E97-7CCB1A5578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5599" y="1030790"/>
            <a:ext cx="6526671" cy="371049"/>
          </a:xfrm>
          <a:prstGeom prst="rect">
            <a:avLst/>
          </a:prstGeom>
        </p:spPr>
      </p:pic>
      <p:sp>
        <p:nvSpPr>
          <p:cNvPr id="8" name="TextBox 7"/>
          <p:cNvSpPr txBox="1"/>
          <p:nvPr/>
        </p:nvSpPr>
        <p:spPr>
          <a:xfrm>
            <a:off x="1630681" y="4846082"/>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23430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 y="993469"/>
            <a:ext cx="3177540" cy="3394075"/>
          </a:xfrm>
        </p:spPr>
        <p:txBody>
          <a:bodyPr/>
          <a:lstStyle/>
          <a:p>
            <a:pPr>
              <a:spcBef>
                <a:spcPts val="600"/>
              </a:spcBef>
            </a:pPr>
            <a:r>
              <a:rPr lang="en-US" b="1" cap="all" dirty="0">
                <a:solidFill>
                  <a:schemeClr val="accent1"/>
                </a:solidFill>
              </a:rPr>
              <a:t>Strategies that may minimize gift taxes:</a:t>
            </a:r>
          </a:p>
          <a:p>
            <a:pPr lvl="1">
              <a:spcBef>
                <a:spcPts val="600"/>
              </a:spcBef>
            </a:pPr>
            <a:r>
              <a:rPr lang="en-US" dirty="0"/>
              <a:t>Remove tangible personal property from U.S. prior to gift</a:t>
            </a:r>
          </a:p>
          <a:p>
            <a:pPr lvl="1">
              <a:spcBef>
                <a:spcPts val="600"/>
              </a:spcBef>
            </a:pPr>
            <a:r>
              <a:rPr lang="en-US" dirty="0"/>
              <a:t>Convert tangible property </a:t>
            </a:r>
            <a:br>
              <a:rPr lang="en-US" dirty="0"/>
            </a:br>
            <a:r>
              <a:rPr lang="en-US" dirty="0"/>
              <a:t>into intangible property</a:t>
            </a:r>
          </a:p>
          <a:p>
            <a:endParaRPr lang="en-US" dirty="0"/>
          </a:p>
          <a:p>
            <a:pPr>
              <a:spcBef>
                <a:spcPts val="600"/>
              </a:spcBef>
            </a:pPr>
            <a:r>
              <a:rPr lang="en-US" b="1" cap="all" dirty="0">
                <a:solidFill>
                  <a:schemeClr val="accent1"/>
                </a:solidFill>
              </a:rPr>
              <a:t>Examples:</a:t>
            </a:r>
          </a:p>
          <a:p>
            <a:pPr lvl="1">
              <a:spcBef>
                <a:spcPts val="600"/>
              </a:spcBef>
            </a:pPr>
            <a:r>
              <a:rPr lang="en-US" dirty="0"/>
              <a:t>U.S. cash deposited </a:t>
            </a:r>
            <a:br>
              <a:rPr lang="en-US" dirty="0"/>
            </a:br>
            <a:r>
              <a:rPr lang="en-US" dirty="0"/>
              <a:t>to a U.S. bank </a:t>
            </a:r>
          </a:p>
          <a:p>
            <a:pPr lvl="1">
              <a:spcBef>
                <a:spcPts val="600"/>
              </a:spcBef>
            </a:pPr>
            <a:r>
              <a:rPr lang="en-US" dirty="0"/>
              <a:t>Contribute tangible property to a corporation or partnership, then gift intangible interest of corporation or partnership</a:t>
            </a:r>
          </a:p>
          <a:p>
            <a:endParaRPr lang="en-US" dirty="0"/>
          </a:p>
        </p:txBody>
      </p:sp>
      <p:sp>
        <p:nvSpPr>
          <p:cNvPr id="2" name="Title 1"/>
          <p:cNvSpPr>
            <a:spLocks noGrp="1"/>
          </p:cNvSpPr>
          <p:nvPr>
            <p:ph type="title"/>
          </p:nvPr>
        </p:nvSpPr>
        <p:spPr/>
        <p:txBody>
          <a:bodyPr/>
          <a:lstStyle/>
          <a:p>
            <a:r>
              <a:rPr lang="en-US" dirty="0"/>
              <a:t>NRA’s: U.s. gift taxes</a:t>
            </a:r>
          </a:p>
        </p:txBody>
      </p:sp>
      <p:cxnSp>
        <p:nvCxnSpPr>
          <p:cNvPr id="16" name="Straight Connector 15">
            <a:extLst>
              <a:ext uri="{FF2B5EF4-FFF2-40B4-BE49-F238E27FC236}">
                <a16:creationId xmlns:a16="http://schemas.microsoft.com/office/drawing/2014/main" id="{7FE4EE1B-CFDD-F940-9AC9-78BCD5CE95CA}"/>
              </a:ext>
            </a:extLst>
          </p:cNvPr>
          <p:cNvCxnSpPr>
            <a:cxnSpLocks/>
          </p:cNvCxnSpPr>
          <p:nvPr/>
        </p:nvCxnSpPr>
        <p:spPr>
          <a:xfrm>
            <a:off x="0" y="751121"/>
            <a:ext cx="348488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8180A42E-E093-D740-A422-F82722AD1C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10667" y="0"/>
            <a:ext cx="4233334"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18</a:t>
            </a:fld>
            <a:endParaRPr lang="en-US" dirty="0">
              <a:solidFill>
                <a:schemeClr val="bg1"/>
              </a:solidFill>
            </a:endParaRPr>
          </a:p>
        </p:txBody>
      </p:sp>
      <p:sp>
        <p:nvSpPr>
          <p:cNvPr id="14" name="Shape 111">
            <a:extLst>
              <a:ext uri="{FF2B5EF4-FFF2-40B4-BE49-F238E27FC236}">
                <a16:creationId xmlns:a16="http://schemas.microsoft.com/office/drawing/2014/main" id="{7C0E0F84-468E-324C-B48A-E14F6955DAC4}"/>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9" name="TextBox 8"/>
          <p:cNvSpPr txBox="1"/>
          <p:nvPr/>
        </p:nvSpPr>
        <p:spPr>
          <a:xfrm>
            <a:off x="350520" y="4837817"/>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35813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19</a:t>
            </a:fld>
            <a:endParaRPr lang="en-US" dirty="0"/>
          </a:p>
        </p:txBody>
      </p:sp>
      <p:sp>
        <p:nvSpPr>
          <p:cNvPr id="3" name="Content Placeholder 2"/>
          <p:cNvSpPr>
            <a:spLocks noGrp="1"/>
          </p:cNvSpPr>
          <p:nvPr>
            <p:ph idx="1"/>
          </p:nvPr>
        </p:nvSpPr>
        <p:spPr>
          <a:xfrm>
            <a:off x="2560497" y="993469"/>
            <a:ext cx="5753592" cy="3394075"/>
          </a:xfrm>
        </p:spPr>
        <p:txBody>
          <a:bodyPr/>
          <a:lstStyle/>
          <a:p>
            <a:pPr>
              <a:spcBef>
                <a:spcPts val="600"/>
              </a:spcBef>
            </a:pPr>
            <a:endParaRPr lang="en-US" b="1" cap="all" dirty="0">
              <a:solidFill>
                <a:schemeClr val="accent1"/>
              </a:solidFill>
            </a:endParaRPr>
          </a:p>
          <a:p>
            <a:pPr>
              <a:spcBef>
                <a:spcPts val="600"/>
              </a:spcBef>
            </a:pPr>
            <a:r>
              <a:rPr lang="en-US" b="1" cap="all" dirty="0">
                <a:solidFill>
                  <a:schemeClr val="accent1"/>
                </a:solidFill>
              </a:rPr>
              <a:t>Alicia Santoso</a:t>
            </a:r>
            <a:br>
              <a:rPr lang="en-US" dirty="0"/>
            </a:br>
            <a:r>
              <a:rPr lang="en-US" b="1" cap="all" dirty="0">
                <a:solidFill>
                  <a:schemeClr val="accent1"/>
                </a:solidFill>
              </a:rPr>
              <a:t>Indonesian national, Non-Resident Alien</a:t>
            </a:r>
          </a:p>
          <a:p>
            <a:pPr lvl="1">
              <a:spcBef>
                <a:spcPts val="600"/>
              </a:spcBef>
            </a:pPr>
            <a:r>
              <a:rPr lang="en-US" dirty="0"/>
              <a:t>Single</a:t>
            </a:r>
          </a:p>
          <a:p>
            <a:pPr lvl="1">
              <a:spcBef>
                <a:spcPts val="600"/>
              </a:spcBef>
            </a:pPr>
            <a:r>
              <a:rPr lang="en-US" dirty="0"/>
              <a:t>$10 million in U.S.-based commercial real estate and cash</a:t>
            </a:r>
          </a:p>
          <a:p>
            <a:endParaRPr lang="en-US" dirty="0"/>
          </a:p>
          <a:p>
            <a:pPr>
              <a:spcBef>
                <a:spcPts val="600"/>
              </a:spcBef>
            </a:pPr>
            <a:r>
              <a:rPr lang="en-US" b="1" cap="all" dirty="0">
                <a:solidFill>
                  <a:schemeClr val="accent1"/>
                </a:solidFill>
              </a:rPr>
              <a:t>Planning strategies</a:t>
            </a:r>
          </a:p>
          <a:p>
            <a:pPr lvl="1">
              <a:spcBef>
                <a:spcPts val="600"/>
              </a:spcBef>
            </a:pPr>
            <a:r>
              <a:rPr lang="en-US" dirty="0"/>
              <a:t>Consider transferring commercial real estate into a business entity, such as a family limited partnership, LLC, or C corporation</a:t>
            </a:r>
          </a:p>
          <a:p>
            <a:pPr lvl="1">
              <a:spcBef>
                <a:spcPts val="600"/>
              </a:spcBef>
            </a:pPr>
            <a:r>
              <a:rPr lang="en-US" dirty="0"/>
              <a:t>Gifting shares of business entity as appropriate</a:t>
            </a:r>
          </a:p>
          <a:p>
            <a:pPr lvl="1">
              <a:spcBef>
                <a:spcPts val="600"/>
              </a:spcBef>
            </a:pPr>
            <a:r>
              <a:rPr lang="en-US" dirty="0"/>
              <a:t>Purchasing life insurance through a grantor trust to assure estate liquidity for non-gifted assets</a:t>
            </a:r>
          </a:p>
          <a:p>
            <a:endParaRPr lang="en-US" dirty="0"/>
          </a:p>
        </p:txBody>
      </p:sp>
      <p:sp>
        <p:nvSpPr>
          <p:cNvPr id="2" name="Title 1"/>
          <p:cNvSpPr>
            <a:spLocks noGrp="1"/>
          </p:cNvSpPr>
          <p:nvPr>
            <p:ph type="title"/>
          </p:nvPr>
        </p:nvSpPr>
        <p:spPr>
          <a:xfrm>
            <a:off x="2674798" y="215319"/>
            <a:ext cx="5422982" cy="489465"/>
          </a:xfrm>
        </p:spPr>
        <p:txBody>
          <a:bodyPr/>
          <a:lstStyle/>
          <a:p>
            <a:r>
              <a:rPr lang="en-US" dirty="0"/>
              <a:t>NRA’s: U.s. gift taxes</a:t>
            </a:r>
          </a:p>
        </p:txBody>
      </p:sp>
      <p:cxnSp>
        <p:nvCxnSpPr>
          <p:cNvPr id="14" name="Straight Connector 13">
            <a:extLst>
              <a:ext uri="{FF2B5EF4-FFF2-40B4-BE49-F238E27FC236}">
                <a16:creationId xmlns:a16="http://schemas.microsoft.com/office/drawing/2014/main" id="{8EFAB9DD-F1B6-A04B-8BAA-2603F5280B68}"/>
              </a:ext>
            </a:extLst>
          </p:cNvPr>
          <p:cNvCxnSpPr>
            <a:cxnSpLocks/>
          </p:cNvCxnSpPr>
          <p:nvPr/>
        </p:nvCxnSpPr>
        <p:spPr>
          <a:xfrm>
            <a:off x="2094271" y="751121"/>
            <a:ext cx="369962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5D7F3197-EC47-B844-8486-DFB9311FDA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2443795" cy="5153332"/>
          </a:xfrm>
          <a:prstGeom prst="rect">
            <a:avLst/>
          </a:prstGeom>
        </p:spPr>
      </p:pic>
      <p:pic>
        <p:nvPicPr>
          <p:cNvPr id="11" name="Picture 10">
            <a:extLst>
              <a:ext uri="{FF2B5EF4-FFF2-40B4-BE49-F238E27FC236}">
                <a16:creationId xmlns:a16="http://schemas.microsoft.com/office/drawing/2014/main" id="{EAA74117-0881-DA4E-93DE-7E51F9081D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8164" y="1059600"/>
            <a:ext cx="902485" cy="198742"/>
          </a:xfrm>
          <a:prstGeom prst="rect">
            <a:avLst/>
          </a:prstGeom>
        </p:spPr>
      </p:pic>
      <p:sp>
        <p:nvSpPr>
          <p:cNvPr id="10" name="TextBox 9"/>
          <p:cNvSpPr txBox="1"/>
          <p:nvPr/>
        </p:nvSpPr>
        <p:spPr>
          <a:xfrm>
            <a:off x="2674798" y="4876283"/>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13471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 y="737864"/>
            <a:ext cx="739739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a:xfrm>
            <a:off x="8728636" y="4842779"/>
            <a:ext cx="364393" cy="273844"/>
          </a:xfrm>
          <a:prstGeom prst="rect">
            <a:avLst/>
          </a:prstGeom>
        </p:spPr>
        <p:txBody>
          <a:bodyPr/>
          <a:lstStyle>
            <a:defPPr>
              <a:defRPr lang="en-US"/>
            </a:defPPr>
            <a:lvl1pPr marL="0" algn="l" defTabSz="457189" rtl="0" eaLnBrk="1" latinLnBrk="0" hangingPunct="1">
              <a:defRPr sz="900" kern="1200">
                <a:solidFill>
                  <a:srgbClr val="474747"/>
                </a:solidFill>
                <a:latin typeface="Arial"/>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716BC1C3-C832-FA4C-9911-3E1C355083BA}" type="slidenum">
              <a:rPr lang="en-US"/>
              <a:pPr/>
              <a:t>2</a:t>
            </a:fld>
            <a:endParaRPr lang="en-US" dirty="0"/>
          </a:p>
        </p:txBody>
      </p:sp>
      <p:sp>
        <p:nvSpPr>
          <p:cNvPr id="4" name="Title 3"/>
          <p:cNvSpPr>
            <a:spLocks noGrp="1"/>
          </p:cNvSpPr>
          <p:nvPr>
            <p:ph type="title"/>
          </p:nvPr>
        </p:nvSpPr>
        <p:spPr>
          <a:xfrm>
            <a:off x="624841" y="215320"/>
            <a:ext cx="7290995" cy="443442"/>
          </a:xfrm>
        </p:spPr>
        <p:txBody>
          <a:bodyPr/>
          <a:lstStyle/>
          <a:p>
            <a:r>
              <a:rPr lang="en-US" dirty="0"/>
              <a:t>Important information for presenter</a:t>
            </a:r>
          </a:p>
        </p:txBody>
      </p:sp>
      <p:sp>
        <p:nvSpPr>
          <p:cNvPr id="16" name="Content Placeholder 2">
            <a:extLst>
              <a:ext uri="{FF2B5EF4-FFF2-40B4-BE49-F238E27FC236}">
                <a16:creationId xmlns:a16="http://schemas.microsoft.com/office/drawing/2014/main" id="{32BAFD23-99F2-1349-955F-7633C2145DDC}"/>
              </a:ext>
            </a:extLst>
          </p:cNvPr>
          <p:cNvSpPr>
            <a:spLocks noGrp="1"/>
          </p:cNvSpPr>
          <p:nvPr>
            <p:ph idx="1"/>
          </p:nvPr>
        </p:nvSpPr>
        <p:spPr>
          <a:xfrm>
            <a:off x="624840" y="993469"/>
            <a:ext cx="7567464" cy="1233678"/>
          </a:xfrm>
        </p:spPr>
        <p:txBody>
          <a:bodyPr/>
          <a:lstStyle/>
          <a:p>
            <a:pPr marL="0" indent="-74610">
              <a:lnSpc>
                <a:spcPct val="120000"/>
              </a:lnSpc>
              <a:spcBef>
                <a:spcPts val="600"/>
              </a:spcBef>
              <a:buNone/>
            </a:pPr>
            <a:r>
              <a:rPr lang="en-US" sz="1400" b="1" dirty="0">
                <a:solidFill>
                  <a:schemeClr val="accent1"/>
                </a:solidFill>
              </a:rPr>
              <a:t>This presentation is the property of Transamerica and its affiliates. By delivering the presentation, you acknowledge that it cannot be altered, edited or reproduced in any way. You further understand you may not misrepresent the information in this presentation or deviate from its approved content.</a:t>
            </a:r>
          </a:p>
        </p:txBody>
      </p:sp>
    </p:spTree>
    <p:extLst>
      <p:ext uri="{BB962C8B-B14F-4D97-AF65-F5344CB8AC3E}">
        <p14:creationId xmlns:p14="http://schemas.microsoft.com/office/powerpoint/2010/main" val="268219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20</a:t>
            </a:fld>
            <a:endParaRPr lang="en-US" dirty="0">
              <a:solidFill>
                <a:prstClr val="white"/>
              </a:solidFill>
            </a:endParaRPr>
          </a:p>
        </p:txBody>
      </p:sp>
      <p:sp>
        <p:nvSpPr>
          <p:cNvPr id="3" name="Text Placeholder 2"/>
          <p:cNvSpPr>
            <a:spLocks noGrp="1"/>
          </p:cNvSpPr>
          <p:nvPr>
            <p:ph type="body" sz="quarter" idx="12"/>
          </p:nvPr>
        </p:nvSpPr>
        <p:spPr>
          <a:xfrm>
            <a:off x="242246" y="2986845"/>
            <a:ext cx="3748545" cy="433388"/>
          </a:xfrm>
        </p:spPr>
        <p:txBody>
          <a:bodyPr/>
          <a:lstStyle/>
          <a:p>
            <a:r>
              <a:rPr lang="en-US" sz="1000" dirty="0"/>
              <a:t>FOREIGN NATIONAL SPOUSES</a:t>
            </a:r>
          </a:p>
        </p:txBody>
      </p:sp>
      <p:grpSp>
        <p:nvGrpSpPr>
          <p:cNvPr id="21" name="Group 20"/>
          <p:cNvGrpSpPr/>
          <p:nvPr/>
        </p:nvGrpSpPr>
        <p:grpSpPr>
          <a:xfrm>
            <a:off x="-4610" y="3011947"/>
            <a:ext cx="2315191" cy="394851"/>
            <a:chOff x="2255" y="3134301"/>
            <a:chExt cx="2974625" cy="394851"/>
          </a:xfrm>
        </p:grpSpPr>
        <p:sp>
          <p:nvSpPr>
            <p:cNvPr id="22"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3"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grpSp>
        <p:nvGrpSpPr>
          <p:cNvPr id="4" name="Group 3">
            <a:extLst>
              <a:ext uri="{FF2B5EF4-FFF2-40B4-BE49-F238E27FC236}">
                <a16:creationId xmlns:a16="http://schemas.microsoft.com/office/drawing/2014/main" id="{217CF825-0F83-F445-ACC9-1E9D26E1F70A}"/>
              </a:ext>
            </a:extLst>
          </p:cNvPr>
          <p:cNvGrpSpPr/>
          <p:nvPr/>
        </p:nvGrpSpPr>
        <p:grpSpPr>
          <a:xfrm>
            <a:off x="0" y="2045840"/>
            <a:ext cx="7285703" cy="659858"/>
            <a:chOff x="0" y="2045840"/>
            <a:chExt cx="7285703" cy="659858"/>
          </a:xfrm>
        </p:grpSpPr>
        <p:sp>
          <p:nvSpPr>
            <p:cNvPr id="24" name="Freeform 23">
              <a:extLst>
                <a:ext uri="{FF2B5EF4-FFF2-40B4-BE49-F238E27FC236}">
                  <a16:creationId xmlns:a16="http://schemas.microsoft.com/office/drawing/2014/main" id="{19C0AB34-800E-4F48-BE86-0B6C3FDB41BA}"/>
                </a:ext>
              </a:extLst>
            </p:cNvPr>
            <p:cNvSpPr/>
            <p:nvPr/>
          </p:nvSpPr>
          <p:spPr>
            <a:xfrm>
              <a:off x="0" y="2045840"/>
              <a:ext cx="7285703" cy="659858"/>
            </a:xfrm>
            <a:custGeom>
              <a:avLst/>
              <a:gdLst/>
              <a:ahLst/>
              <a:cxnLst/>
              <a:rect l="l" t="t" r="r" b="b"/>
              <a:pathLst>
                <a:path w="7285703" h="659858">
                  <a:moveTo>
                    <a:pt x="0" y="0"/>
                  </a:moveTo>
                  <a:lnTo>
                    <a:pt x="7285703" y="0"/>
                  </a:lnTo>
                  <a:lnTo>
                    <a:pt x="7285703" y="659858"/>
                  </a:lnTo>
                  <a:lnTo>
                    <a:pt x="0" y="659858"/>
                  </a:lnTo>
                  <a:lnTo>
                    <a:pt x="0" y="0"/>
                  </a:lnTo>
                  <a:close/>
                  <a:moveTo>
                    <a:pt x="5716367" y="45901"/>
                  </a:moveTo>
                  <a:cubicBezTo>
                    <a:pt x="5657728" y="46645"/>
                    <a:pt x="5628410" y="77304"/>
                    <a:pt x="5628410" y="137877"/>
                  </a:cubicBezTo>
                  <a:lnTo>
                    <a:pt x="5628410" y="502208"/>
                  </a:lnTo>
                  <a:cubicBezTo>
                    <a:pt x="5628410" y="562930"/>
                    <a:pt x="5657728" y="593663"/>
                    <a:pt x="5716367" y="594407"/>
                  </a:cubicBezTo>
                  <a:lnTo>
                    <a:pt x="5716367" y="542392"/>
                  </a:lnTo>
                  <a:cubicBezTo>
                    <a:pt x="5699847" y="541945"/>
                    <a:pt x="5691587" y="532048"/>
                    <a:pt x="5691587" y="512700"/>
                  </a:cubicBezTo>
                  <a:lnTo>
                    <a:pt x="5691587" y="127608"/>
                  </a:lnTo>
                  <a:cubicBezTo>
                    <a:pt x="5691587" y="108111"/>
                    <a:pt x="5699847" y="98140"/>
                    <a:pt x="5716367" y="97693"/>
                  </a:cubicBezTo>
                  <a:lnTo>
                    <a:pt x="5716367" y="45901"/>
                  </a:lnTo>
                  <a:close/>
                  <a:moveTo>
                    <a:pt x="6856094" y="45901"/>
                  </a:moveTo>
                  <a:lnTo>
                    <a:pt x="6856094" y="97693"/>
                  </a:lnTo>
                  <a:cubicBezTo>
                    <a:pt x="6872613" y="98140"/>
                    <a:pt x="6880873" y="108111"/>
                    <a:pt x="6880873" y="127608"/>
                  </a:cubicBezTo>
                  <a:lnTo>
                    <a:pt x="6880873" y="512700"/>
                  </a:lnTo>
                  <a:cubicBezTo>
                    <a:pt x="6880873" y="532048"/>
                    <a:pt x="6872613" y="541945"/>
                    <a:pt x="6856094" y="542392"/>
                  </a:cubicBezTo>
                  <a:lnTo>
                    <a:pt x="6856094" y="594407"/>
                  </a:lnTo>
                  <a:cubicBezTo>
                    <a:pt x="6914732" y="593663"/>
                    <a:pt x="6944051" y="562930"/>
                    <a:pt x="6944051" y="502208"/>
                  </a:cubicBezTo>
                  <a:lnTo>
                    <a:pt x="6944051" y="137877"/>
                  </a:lnTo>
                  <a:cubicBezTo>
                    <a:pt x="6944051" y="77304"/>
                    <a:pt x="6914732" y="46645"/>
                    <a:pt x="6856094" y="45901"/>
                  </a:cubicBezTo>
                  <a:close/>
                  <a:moveTo>
                    <a:pt x="6307364" y="146806"/>
                  </a:moveTo>
                  <a:cubicBezTo>
                    <a:pt x="6246940" y="146806"/>
                    <a:pt x="6216728" y="173893"/>
                    <a:pt x="6216728" y="228067"/>
                  </a:cubicBezTo>
                  <a:lnTo>
                    <a:pt x="6216728" y="464926"/>
                  </a:lnTo>
                  <a:cubicBezTo>
                    <a:pt x="6216728" y="519249"/>
                    <a:pt x="6246940" y="546410"/>
                    <a:pt x="6307364" y="546410"/>
                  </a:cubicBezTo>
                  <a:cubicBezTo>
                    <a:pt x="6367937" y="546261"/>
                    <a:pt x="6398224" y="519100"/>
                    <a:pt x="6398224" y="464926"/>
                  </a:cubicBezTo>
                  <a:lnTo>
                    <a:pt x="6398224" y="228067"/>
                  </a:lnTo>
                  <a:cubicBezTo>
                    <a:pt x="6398224" y="173893"/>
                    <a:pt x="6367937" y="146806"/>
                    <a:pt x="6307364" y="146806"/>
                  </a:cubicBezTo>
                  <a:close/>
                  <a:moveTo>
                    <a:pt x="6735989" y="146806"/>
                  </a:moveTo>
                  <a:cubicBezTo>
                    <a:pt x="6675565" y="146806"/>
                    <a:pt x="6645353" y="173893"/>
                    <a:pt x="6645353" y="228067"/>
                  </a:cubicBezTo>
                  <a:lnTo>
                    <a:pt x="6645353" y="264455"/>
                  </a:lnTo>
                  <a:cubicBezTo>
                    <a:pt x="6645353" y="300025"/>
                    <a:pt x="6665073" y="330237"/>
                    <a:pt x="6704512" y="355091"/>
                  </a:cubicBezTo>
                  <a:cubicBezTo>
                    <a:pt x="6743952" y="380094"/>
                    <a:pt x="6763671" y="401972"/>
                    <a:pt x="6763671" y="420725"/>
                  </a:cubicBezTo>
                  <a:lnTo>
                    <a:pt x="6763671" y="464926"/>
                  </a:lnTo>
                  <a:cubicBezTo>
                    <a:pt x="6763671" y="482339"/>
                    <a:pt x="6754518" y="491046"/>
                    <a:pt x="6736212" y="491046"/>
                  </a:cubicBezTo>
                  <a:cubicBezTo>
                    <a:pt x="6717758" y="491046"/>
                    <a:pt x="6708530" y="482339"/>
                    <a:pt x="6708530" y="464926"/>
                  </a:cubicBezTo>
                  <a:lnTo>
                    <a:pt x="6708530" y="412911"/>
                  </a:lnTo>
                  <a:lnTo>
                    <a:pt x="6645353" y="412911"/>
                  </a:lnTo>
                  <a:lnTo>
                    <a:pt x="6645353" y="464926"/>
                  </a:lnTo>
                  <a:cubicBezTo>
                    <a:pt x="6645353" y="519100"/>
                    <a:pt x="6675639" y="546261"/>
                    <a:pt x="6736212" y="546410"/>
                  </a:cubicBezTo>
                  <a:cubicBezTo>
                    <a:pt x="6796637" y="546410"/>
                    <a:pt x="6826849" y="519249"/>
                    <a:pt x="6826849" y="464926"/>
                  </a:cubicBezTo>
                  <a:lnTo>
                    <a:pt x="6826849" y="416036"/>
                  </a:lnTo>
                  <a:cubicBezTo>
                    <a:pt x="6826849" y="381211"/>
                    <a:pt x="6807129" y="351371"/>
                    <a:pt x="6767690" y="326516"/>
                  </a:cubicBezTo>
                  <a:cubicBezTo>
                    <a:pt x="6728250" y="301513"/>
                    <a:pt x="6708530" y="280380"/>
                    <a:pt x="6708530" y="263116"/>
                  </a:cubicBezTo>
                  <a:lnTo>
                    <a:pt x="6708530" y="228067"/>
                  </a:lnTo>
                  <a:cubicBezTo>
                    <a:pt x="6708530" y="210654"/>
                    <a:pt x="6717609" y="201947"/>
                    <a:pt x="6735766" y="201947"/>
                  </a:cubicBezTo>
                  <a:lnTo>
                    <a:pt x="6736212" y="201947"/>
                  </a:lnTo>
                  <a:cubicBezTo>
                    <a:pt x="6754518" y="201947"/>
                    <a:pt x="6763671" y="210654"/>
                    <a:pt x="6763671" y="228067"/>
                  </a:cubicBezTo>
                  <a:lnTo>
                    <a:pt x="6763671" y="280082"/>
                  </a:lnTo>
                  <a:lnTo>
                    <a:pt x="6826849" y="280082"/>
                  </a:lnTo>
                  <a:lnTo>
                    <a:pt x="6826849" y="228067"/>
                  </a:lnTo>
                  <a:cubicBezTo>
                    <a:pt x="6826849" y="173893"/>
                    <a:pt x="6796562" y="146806"/>
                    <a:pt x="6735989" y="146806"/>
                  </a:cubicBezTo>
                  <a:close/>
                  <a:moveTo>
                    <a:pt x="6431933" y="152164"/>
                  </a:moveTo>
                  <a:lnTo>
                    <a:pt x="6431933" y="207082"/>
                  </a:lnTo>
                  <a:lnTo>
                    <a:pt x="6491093" y="207082"/>
                  </a:lnTo>
                  <a:lnTo>
                    <a:pt x="6491093" y="539266"/>
                  </a:lnTo>
                  <a:lnTo>
                    <a:pt x="6554270" y="539266"/>
                  </a:lnTo>
                  <a:lnTo>
                    <a:pt x="6554270" y="207082"/>
                  </a:lnTo>
                  <a:lnTo>
                    <a:pt x="6613429" y="207082"/>
                  </a:lnTo>
                  <a:lnTo>
                    <a:pt x="6613429" y="152164"/>
                  </a:lnTo>
                  <a:lnTo>
                    <a:pt x="6431933" y="152164"/>
                  </a:lnTo>
                  <a:close/>
                  <a:moveTo>
                    <a:pt x="5983068" y="152164"/>
                  </a:moveTo>
                  <a:lnTo>
                    <a:pt x="5983068" y="539266"/>
                  </a:lnTo>
                  <a:lnTo>
                    <a:pt x="6076383" y="539266"/>
                  </a:lnTo>
                  <a:cubicBezTo>
                    <a:pt x="6135170" y="539117"/>
                    <a:pt x="6164564" y="512031"/>
                    <a:pt x="6164564" y="458006"/>
                  </a:cubicBezTo>
                  <a:lnTo>
                    <a:pt x="6164564" y="233648"/>
                  </a:lnTo>
                  <a:cubicBezTo>
                    <a:pt x="6164564" y="179325"/>
                    <a:pt x="6136510" y="152164"/>
                    <a:pt x="6080401" y="152164"/>
                  </a:cubicBezTo>
                  <a:lnTo>
                    <a:pt x="5983068" y="152164"/>
                  </a:lnTo>
                  <a:close/>
                  <a:moveTo>
                    <a:pt x="5840639" y="154397"/>
                  </a:moveTo>
                  <a:cubicBezTo>
                    <a:pt x="5780215" y="154397"/>
                    <a:pt x="5750003" y="181483"/>
                    <a:pt x="5750003" y="235657"/>
                  </a:cubicBezTo>
                  <a:lnTo>
                    <a:pt x="5750003" y="472517"/>
                  </a:lnTo>
                  <a:cubicBezTo>
                    <a:pt x="5750003" y="523267"/>
                    <a:pt x="5775527" y="550279"/>
                    <a:pt x="5826575" y="553554"/>
                  </a:cubicBezTo>
                  <a:cubicBezTo>
                    <a:pt x="5827021" y="578259"/>
                    <a:pt x="5836323" y="594705"/>
                    <a:pt x="5854480" y="602890"/>
                  </a:cubicBezTo>
                  <a:cubicBezTo>
                    <a:pt x="5868470" y="609290"/>
                    <a:pt x="5894143" y="612490"/>
                    <a:pt x="5931499" y="612490"/>
                  </a:cubicBezTo>
                  <a:lnTo>
                    <a:pt x="5931499" y="565832"/>
                  </a:lnTo>
                  <a:cubicBezTo>
                    <a:pt x="5886106" y="565683"/>
                    <a:pt x="5863038" y="561367"/>
                    <a:pt x="5862294" y="552884"/>
                  </a:cubicBezTo>
                  <a:cubicBezTo>
                    <a:pt x="5908430" y="547824"/>
                    <a:pt x="5931499" y="521035"/>
                    <a:pt x="5931499" y="472517"/>
                  </a:cubicBezTo>
                  <a:lnTo>
                    <a:pt x="5931499" y="235657"/>
                  </a:lnTo>
                  <a:cubicBezTo>
                    <a:pt x="5931499" y="181483"/>
                    <a:pt x="5901212" y="154397"/>
                    <a:pt x="5840639" y="154397"/>
                  </a:cubicBezTo>
                  <a:close/>
                  <a:moveTo>
                    <a:pt x="449489" y="94344"/>
                  </a:moveTo>
                  <a:cubicBezTo>
                    <a:pt x="389065" y="94344"/>
                    <a:pt x="358853" y="125003"/>
                    <a:pt x="358853" y="186320"/>
                  </a:cubicBezTo>
                  <a:lnTo>
                    <a:pt x="358853" y="454211"/>
                  </a:lnTo>
                  <a:cubicBezTo>
                    <a:pt x="358853" y="511510"/>
                    <a:pt x="384377" y="542019"/>
                    <a:pt x="435425" y="545740"/>
                  </a:cubicBezTo>
                  <a:cubicBezTo>
                    <a:pt x="435872" y="573720"/>
                    <a:pt x="445173" y="592323"/>
                    <a:pt x="463330" y="601551"/>
                  </a:cubicBezTo>
                  <a:cubicBezTo>
                    <a:pt x="477320" y="608843"/>
                    <a:pt x="502993" y="612490"/>
                    <a:pt x="540349" y="612490"/>
                  </a:cubicBezTo>
                  <a:lnTo>
                    <a:pt x="540349" y="559804"/>
                  </a:lnTo>
                  <a:cubicBezTo>
                    <a:pt x="494956" y="559507"/>
                    <a:pt x="471888" y="554595"/>
                    <a:pt x="471144" y="545070"/>
                  </a:cubicBezTo>
                  <a:cubicBezTo>
                    <a:pt x="517280" y="539266"/>
                    <a:pt x="540349" y="508980"/>
                    <a:pt x="540349" y="454211"/>
                  </a:cubicBezTo>
                  <a:lnTo>
                    <a:pt x="540349" y="186320"/>
                  </a:lnTo>
                  <a:cubicBezTo>
                    <a:pt x="540349" y="125003"/>
                    <a:pt x="510062" y="94344"/>
                    <a:pt x="449489" y="94344"/>
                  </a:cubicBezTo>
                  <a:close/>
                  <a:moveTo>
                    <a:pt x="2602139" y="94344"/>
                  </a:moveTo>
                  <a:cubicBezTo>
                    <a:pt x="2541715" y="94344"/>
                    <a:pt x="2511503" y="125003"/>
                    <a:pt x="2511503" y="186320"/>
                  </a:cubicBezTo>
                  <a:lnTo>
                    <a:pt x="2511503" y="454211"/>
                  </a:lnTo>
                  <a:cubicBezTo>
                    <a:pt x="2511503" y="515677"/>
                    <a:pt x="2541715" y="546410"/>
                    <a:pt x="2602139" y="546410"/>
                  </a:cubicBezTo>
                  <a:cubicBezTo>
                    <a:pt x="2662712" y="546261"/>
                    <a:pt x="2692999" y="515528"/>
                    <a:pt x="2692999" y="454211"/>
                  </a:cubicBezTo>
                  <a:lnTo>
                    <a:pt x="2692999" y="186320"/>
                  </a:lnTo>
                  <a:cubicBezTo>
                    <a:pt x="2692999" y="125003"/>
                    <a:pt x="2662712" y="94344"/>
                    <a:pt x="2602139" y="94344"/>
                  </a:cubicBezTo>
                  <a:close/>
                  <a:moveTo>
                    <a:pt x="3373664" y="94344"/>
                  </a:moveTo>
                  <a:cubicBezTo>
                    <a:pt x="3313240" y="94344"/>
                    <a:pt x="3283027" y="125003"/>
                    <a:pt x="3283028" y="186320"/>
                  </a:cubicBezTo>
                  <a:lnTo>
                    <a:pt x="3283028" y="227397"/>
                  </a:lnTo>
                  <a:cubicBezTo>
                    <a:pt x="3283027" y="267729"/>
                    <a:pt x="3302747" y="301960"/>
                    <a:pt x="3342187" y="330088"/>
                  </a:cubicBezTo>
                  <a:cubicBezTo>
                    <a:pt x="3381626" y="358366"/>
                    <a:pt x="3401346" y="383071"/>
                    <a:pt x="3401346" y="404205"/>
                  </a:cubicBezTo>
                  <a:lnTo>
                    <a:pt x="3401346" y="454211"/>
                  </a:lnTo>
                  <a:cubicBezTo>
                    <a:pt x="3401346" y="474005"/>
                    <a:pt x="3392193" y="483902"/>
                    <a:pt x="3373888" y="483902"/>
                  </a:cubicBezTo>
                  <a:cubicBezTo>
                    <a:pt x="3355432" y="483902"/>
                    <a:pt x="3346206" y="474005"/>
                    <a:pt x="3346206" y="454211"/>
                  </a:cubicBezTo>
                  <a:lnTo>
                    <a:pt x="3346206" y="395275"/>
                  </a:lnTo>
                  <a:lnTo>
                    <a:pt x="3283028" y="395275"/>
                  </a:lnTo>
                  <a:lnTo>
                    <a:pt x="3283028" y="454211"/>
                  </a:lnTo>
                  <a:cubicBezTo>
                    <a:pt x="3283027" y="515528"/>
                    <a:pt x="3313314" y="546261"/>
                    <a:pt x="3373888" y="546410"/>
                  </a:cubicBezTo>
                  <a:cubicBezTo>
                    <a:pt x="3434311" y="546410"/>
                    <a:pt x="3464524" y="515677"/>
                    <a:pt x="3464524" y="454211"/>
                  </a:cubicBezTo>
                  <a:lnTo>
                    <a:pt x="3464524" y="398847"/>
                  </a:lnTo>
                  <a:cubicBezTo>
                    <a:pt x="3464524" y="359556"/>
                    <a:pt x="3444804" y="325847"/>
                    <a:pt x="3405364" y="297718"/>
                  </a:cubicBezTo>
                  <a:cubicBezTo>
                    <a:pt x="3365925" y="269441"/>
                    <a:pt x="3346206" y="245554"/>
                    <a:pt x="3346206" y="226057"/>
                  </a:cubicBezTo>
                  <a:lnTo>
                    <a:pt x="3346206" y="186320"/>
                  </a:lnTo>
                  <a:cubicBezTo>
                    <a:pt x="3346206" y="166526"/>
                    <a:pt x="3355284" y="156629"/>
                    <a:pt x="3373441" y="156629"/>
                  </a:cubicBezTo>
                  <a:lnTo>
                    <a:pt x="3373888" y="156629"/>
                  </a:lnTo>
                  <a:cubicBezTo>
                    <a:pt x="3392193" y="156778"/>
                    <a:pt x="3401346" y="166675"/>
                    <a:pt x="3401346" y="186320"/>
                  </a:cubicBezTo>
                  <a:lnTo>
                    <a:pt x="3401346" y="245256"/>
                  </a:lnTo>
                  <a:lnTo>
                    <a:pt x="3464524" y="245256"/>
                  </a:lnTo>
                  <a:lnTo>
                    <a:pt x="3464524" y="186320"/>
                  </a:lnTo>
                  <a:cubicBezTo>
                    <a:pt x="3464524" y="125003"/>
                    <a:pt x="3434237" y="94344"/>
                    <a:pt x="3373664" y="94344"/>
                  </a:cubicBezTo>
                  <a:close/>
                  <a:moveTo>
                    <a:pt x="3926114" y="94344"/>
                  </a:moveTo>
                  <a:cubicBezTo>
                    <a:pt x="3865690" y="94344"/>
                    <a:pt x="3835477" y="125003"/>
                    <a:pt x="3835478" y="186320"/>
                  </a:cubicBezTo>
                  <a:lnTo>
                    <a:pt x="3835478" y="454211"/>
                  </a:lnTo>
                  <a:cubicBezTo>
                    <a:pt x="3835477" y="515677"/>
                    <a:pt x="3865690" y="546410"/>
                    <a:pt x="3926114" y="546410"/>
                  </a:cubicBezTo>
                  <a:cubicBezTo>
                    <a:pt x="3986687" y="546261"/>
                    <a:pt x="4016973" y="515528"/>
                    <a:pt x="4016973" y="454211"/>
                  </a:cubicBezTo>
                  <a:lnTo>
                    <a:pt x="4016973" y="395275"/>
                  </a:lnTo>
                  <a:lnTo>
                    <a:pt x="3953796" y="395275"/>
                  </a:lnTo>
                  <a:lnTo>
                    <a:pt x="3953796" y="454211"/>
                  </a:lnTo>
                  <a:cubicBezTo>
                    <a:pt x="3953796" y="474005"/>
                    <a:pt x="3944568" y="483902"/>
                    <a:pt x="3926114" y="483902"/>
                  </a:cubicBezTo>
                  <a:cubicBezTo>
                    <a:pt x="3907808" y="483902"/>
                    <a:pt x="3898655" y="474005"/>
                    <a:pt x="3898655" y="454211"/>
                  </a:cubicBezTo>
                  <a:lnTo>
                    <a:pt x="3898655" y="186320"/>
                  </a:lnTo>
                  <a:cubicBezTo>
                    <a:pt x="3898655" y="166526"/>
                    <a:pt x="3907734" y="156629"/>
                    <a:pt x="3925891" y="156629"/>
                  </a:cubicBezTo>
                  <a:lnTo>
                    <a:pt x="3926337" y="156629"/>
                  </a:lnTo>
                  <a:cubicBezTo>
                    <a:pt x="3944643" y="156778"/>
                    <a:pt x="3953796" y="166675"/>
                    <a:pt x="3953796" y="186320"/>
                  </a:cubicBezTo>
                  <a:lnTo>
                    <a:pt x="3953796" y="245256"/>
                  </a:lnTo>
                  <a:lnTo>
                    <a:pt x="4016973" y="245256"/>
                  </a:lnTo>
                  <a:lnTo>
                    <a:pt x="4016973" y="186320"/>
                  </a:lnTo>
                  <a:cubicBezTo>
                    <a:pt x="4016973" y="125003"/>
                    <a:pt x="3986687" y="94344"/>
                    <a:pt x="3926114" y="94344"/>
                  </a:cubicBezTo>
                  <a:close/>
                  <a:moveTo>
                    <a:pt x="4935764" y="94344"/>
                  </a:moveTo>
                  <a:cubicBezTo>
                    <a:pt x="4875340" y="94344"/>
                    <a:pt x="4845127" y="125003"/>
                    <a:pt x="4845127" y="186320"/>
                  </a:cubicBezTo>
                  <a:lnTo>
                    <a:pt x="4845127" y="227397"/>
                  </a:lnTo>
                  <a:cubicBezTo>
                    <a:pt x="4845127" y="267729"/>
                    <a:pt x="4864847" y="301960"/>
                    <a:pt x="4904286" y="330088"/>
                  </a:cubicBezTo>
                  <a:cubicBezTo>
                    <a:pt x="4943726" y="358366"/>
                    <a:pt x="4963446" y="383071"/>
                    <a:pt x="4963446" y="404205"/>
                  </a:cubicBezTo>
                  <a:lnTo>
                    <a:pt x="4963446" y="454211"/>
                  </a:lnTo>
                  <a:cubicBezTo>
                    <a:pt x="4963446" y="474005"/>
                    <a:pt x="4954293" y="483902"/>
                    <a:pt x="4935987" y="483902"/>
                  </a:cubicBezTo>
                  <a:cubicBezTo>
                    <a:pt x="4917532" y="483902"/>
                    <a:pt x="4908305" y="474005"/>
                    <a:pt x="4908305" y="454211"/>
                  </a:cubicBezTo>
                  <a:lnTo>
                    <a:pt x="4908305" y="395275"/>
                  </a:lnTo>
                  <a:lnTo>
                    <a:pt x="4845127" y="395275"/>
                  </a:lnTo>
                  <a:lnTo>
                    <a:pt x="4845127" y="454211"/>
                  </a:lnTo>
                  <a:cubicBezTo>
                    <a:pt x="4845127" y="515528"/>
                    <a:pt x="4875414" y="546261"/>
                    <a:pt x="4935987" y="546410"/>
                  </a:cubicBezTo>
                  <a:cubicBezTo>
                    <a:pt x="4996411" y="546410"/>
                    <a:pt x="5026623" y="515677"/>
                    <a:pt x="5026623" y="454211"/>
                  </a:cubicBezTo>
                  <a:lnTo>
                    <a:pt x="5026623" y="398847"/>
                  </a:lnTo>
                  <a:cubicBezTo>
                    <a:pt x="5026623" y="359556"/>
                    <a:pt x="5006903" y="325847"/>
                    <a:pt x="4967464" y="297718"/>
                  </a:cubicBezTo>
                  <a:cubicBezTo>
                    <a:pt x="4928025" y="269441"/>
                    <a:pt x="4908305" y="245554"/>
                    <a:pt x="4908305" y="226057"/>
                  </a:cubicBezTo>
                  <a:lnTo>
                    <a:pt x="4908305" y="186320"/>
                  </a:lnTo>
                  <a:cubicBezTo>
                    <a:pt x="4908305" y="166526"/>
                    <a:pt x="4917383" y="156629"/>
                    <a:pt x="4935540" y="156629"/>
                  </a:cubicBezTo>
                  <a:lnTo>
                    <a:pt x="4935987" y="156629"/>
                  </a:lnTo>
                  <a:cubicBezTo>
                    <a:pt x="4954293" y="156778"/>
                    <a:pt x="4963446" y="166675"/>
                    <a:pt x="4963446" y="186320"/>
                  </a:cubicBezTo>
                  <a:lnTo>
                    <a:pt x="4963446" y="245256"/>
                  </a:lnTo>
                  <a:lnTo>
                    <a:pt x="5026623" y="245256"/>
                  </a:lnTo>
                  <a:lnTo>
                    <a:pt x="5026623" y="186320"/>
                  </a:lnTo>
                  <a:cubicBezTo>
                    <a:pt x="5026623" y="125003"/>
                    <a:pt x="4996337" y="94344"/>
                    <a:pt x="4935764" y="94344"/>
                  </a:cubicBezTo>
                  <a:close/>
                  <a:moveTo>
                    <a:pt x="5364389" y="94344"/>
                  </a:moveTo>
                  <a:cubicBezTo>
                    <a:pt x="5303964" y="94344"/>
                    <a:pt x="5273752" y="125003"/>
                    <a:pt x="5273752" y="186320"/>
                  </a:cubicBezTo>
                  <a:lnTo>
                    <a:pt x="5273752" y="227397"/>
                  </a:lnTo>
                  <a:cubicBezTo>
                    <a:pt x="5273752" y="267729"/>
                    <a:pt x="5293472" y="301960"/>
                    <a:pt x="5332911" y="330088"/>
                  </a:cubicBezTo>
                  <a:cubicBezTo>
                    <a:pt x="5372351" y="358366"/>
                    <a:pt x="5392071" y="383071"/>
                    <a:pt x="5392071" y="404205"/>
                  </a:cubicBezTo>
                  <a:lnTo>
                    <a:pt x="5392071" y="454211"/>
                  </a:lnTo>
                  <a:cubicBezTo>
                    <a:pt x="5392071" y="474005"/>
                    <a:pt x="5382918" y="483902"/>
                    <a:pt x="5364612" y="483902"/>
                  </a:cubicBezTo>
                  <a:cubicBezTo>
                    <a:pt x="5346157" y="483902"/>
                    <a:pt x="5336929" y="474005"/>
                    <a:pt x="5336930" y="454211"/>
                  </a:cubicBezTo>
                  <a:lnTo>
                    <a:pt x="5336930" y="395275"/>
                  </a:lnTo>
                  <a:lnTo>
                    <a:pt x="5273752" y="395275"/>
                  </a:lnTo>
                  <a:lnTo>
                    <a:pt x="5273752" y="454211"/>
                  </a:lnTo>
                  <a:cubicBezTo>
                    <a:pt x="5273752" y="515528"/>
                    <a:pt x="5304039" y="546261"/>
                    <a:pt x="5364612" y="546410"/>
                  </a:cubicBezTo>
                  <a:cubicBezTo>
                    <a:pt x="5425036" y="546410"/>
                    <a:pt x="5455248" y="515677"/>
                    <a:pt x="5455248" y="454211"/>
                  </a:cubicBezTo>
                  <a:lnTo>
                    <a:pt x="5455248" y="398847"/>
                  </a:lnTo>
                  <a:cubicBezTo>
                    <a:pt x="5455248" y="359556"/>
                    <a:pt x="5435528" y="325847"/>
                    <a:pt x="5396089" y="297718"/>
                  </a:cubicBezTo>
                  <a:cubicBezTo>
                    <a:pt x="5356650" y="269441"/>
                    <a:pt x="5336929" y="245554"/>
                    <a:pt x="5336930" y="226057"/>
                  </a:cubicBezTo>
                  <a:lnTo>
                    <a:pt x="5336930" y="186320"/>
                  </a:lnTo>
                  <a:cubicBezTo>
                    <a:pt x="5336929" y="166526"/>
                    <a:pt x="5346008" y="156629"/>
                    <a:pt x="5364165" y="156629"/>
                  </a:cubicBezTo>
                  <a:lnTo>
                    <a:pt x="5364612" y="156629"/>
                  </a:lnTo>
                  <a:cubicBezTo>
                    <a:pt x="5382918" y="156778"/>
                    <a:pt x="5392071" y="166675"/>
                    <a:pt x="5392071" y="186320"/>
                  </a:cubicBezTo>
                  <a:lnTo>
                    <a:pt x="5392071" y="245256"/>
                  </a:lnTo>
                  <a:lnTo>
                    <a:pt x="5455248" y="245256"/>
                  </a:lnTo>
                  <a:lnTo>
                    <a:pt x="5455248" y="186320"/>
                  </a:lnTo>
                  <a:cubicBezTo>
                    <a:pt x="5455248" y="125003"/>
                    <a:pt x="5424962" y="94344"/>
                    <a:pt x="5364389" y="94344"/>
                  </a:cubicBezTo>
                  <a:close/>
                  <a:moveTo>
                    <a:pt x="5060333" y="101265"/>
                  </a:moveTo>
                  <a:lnTo>
                    <a:pt x="5060333" y="163550"/>
                  </a:lnTo>
                  <a:lnTo>
                    <a:pt x="5119492" y="163550"/>
                  </a:lnTo>
                  <a:lnTo>
                    <a:pt x="5119492" y="539266"/>
                  </a:lnTo>
                  <a:lnTo>
                    <a:pt x="5182669" y="539266"/>
                  </a:lnTo>
                  <a:lnTo>
                    <a:pt x="5182669" y="163550"/>
                  </a:lnTo>
                  <a:lnTo>
                    <a:pt x="5241829" y="163550"/>
                  </a:lnTo>
                  <a:lnTo>
                    <a:pt x="5241829" y="101265"/>
                  </a:lnTo>
                  <a:lnTo>
                    <a:pt x="5060333" y="101265"/>
                  </a:lnTo>
                  <a:close/>
                  <a:moveTo>
                    <a:pt x="4164983" y="101265"/>
                  </a:moveTo>
                  <a:lnTo>
                    <a:pt x="4164983" y="163550"/>
                  </a:lnTo>
                  <a:lnTo>
                    <a:pt x="4224142" y="163550"/>
                  </a:lnTo>
                  <a:lnTo>
                    <a:pt x="4224142" y="539266"/>
                  </a:lnTo>
                  <a:lnTo>
                    <a:pt x="4287320" y="539266"/>
                  </a:lnTo>
                  <a:lnTo>
                    <a:pt x="4287320" y="163550"/>
                  </a:lnTo>
                  <a:lnTo>
                    <a:pt x="4346479" y="163550"/>
                  </a:lnTo>
                  <a:lnTo>
                    <a:pt x="4346479" y="101265"/>
                  </a:lnTo>
                  <a:lnTo>
                    <a:pt x="4164983" y="101265"/>
                  </a:lnTo>
                  <a:close/>
                  <a:moveTo>
                    <a:pt x="4382867" y="101265"/>
                  </a:moveTo>
                  <a:lnTo>
                    <a:pt x="4382867" y="539266"/>
                  </a:lnTo>
                  <a:lnTo>
                    <a:pt x="4446045" y="539266"/>
                  </a:lnTo>
                  <a:lnTo>
                    <a:pt x="4446045" y="347724"/>
                  </a:lnTo>
                  <a:lnTo>
                    <a:pt x="4454082" y="346608"/>
                  </a:lnTo>
                  <a:lnTo>
                    <a:pt x="4511008" y="539266"/>
                  </a:lnTo>
                  <a:lnTo>
                    <a:pt x="4580214" y="539266"/>
                  </a:lnTo>
                  <a:lnTo>
                    <a:pt x="4509222" y="335446"/>
                  </a:lnTo>
                  <a:cubicBezTo>
                    <a:pt x="4542411" y="323242"/>
                    <a:pt x="4559006" y="297867"/>
                    <a:pt x="4559006" y="259320"/>
                  </a:cubicBezTo>
                  <a:lnTo>
                    <a:pt x="4559006" y="193464"/>
                  </a:lnTo>
                  <a:cubicBezTo>
                    <a:pt x="4559006" y="132147"/>
                    <a:pt x="4530951" y="101414"/>
                    <a:pt x="4474843" y="101265"/>
                  </a:cubicBezTo>
                  <a:lnTo>
                    <a:pt x="4382867" y="101265"/>
                  </a:lnTo>
                  <a:close/>
                  <a:moveTo>
                    <a:pt x="4609235" y="101265"/>
                  </a:moveTo>
                  <a:lnTo>
                    <a:pt x="4609235" y="454211"/>
                  </a:lnTo>
                  <a:cubicBezTo>
                    <a:pt x="4609235" y="515677"/>
                    <a:pt x="4639447" y="546410"/>
                    <a:pt x="4699871" y="546410"/>
                  </a:cubicBezTo>
                  <a:cubicBezTo>
                    <a:pt x="4760444" y="546261"/>
                    <a:pt x="4790731" y="515528"/>
                    <a:pt x="4790731" y="454211"/>
                  </a:cubicBezTo>
                  <a:lnTo>
                    <a:pt x="4790731" y="101265"/>
                  </a:lnTo>
                  <a:lnTo>
                    <a:pt x="4727553" y="101265"/>
                  </a:lnTo>
                  <a:lnTo>
                    <a:pt x="4727553" y="454211"/>
                  </a:lnTo>
                  <a:cubicBezTo>
                    <a:pt x="4727553" y="474005"/>
                    <a:pt x="4718326" y="483902"/>
                    <a:pt x="4699871" y="483902"/>
                  </a:cubicBezTo>
                  <a:cubicBezTo>
                    <a:pt x="4681565" y="483902"/>
                    <a:pt x="4672413" y="474005"/>
                    <a:pt x="4672413" y="454211"/>
                  </a:cubicBezTo>
                  <a:lnTo>
                    <a:pt x="4672413" y="101265"/>
                  </a:lnTo>
                  <a:lnTo>
                    <a:pt x="4609235" y="101265"/>
                  </a:lnTo>
                  <a:close/>
                  <a:moveTo>
                    <a:pt x="3498233" y="101265"/>
                  </a:moveTo>
                  <a:lnTo>
                    <a:pt x="3498233" y="163550"/>
                  </a:lnTo>
                  <a:lnTo>
                    <a:pt x="3557393" y="163550"/>
                  </a:lnTo>
                  <a:lnTo>
                    <a:pt x="3557393" y="539266"/>
                  </a:lnTo>
                  <a:lnTo>
                    <a:pt x="3620570" y="539266"/>
                  </a:lnTo>
                  <a:lnTo>
                    <a:pt x="3620570" y="163550"/>
                  </a:lnTo>
                  <a:lnTo>
                    <a:pt x="3679729" y="163550"/>
                  </a:lnTo>
                  <a:lnTo>
                    <a:pt x="3679729" y="101265"/>
                  </a:lnTo>
                  <a:lnTo>
                    <a:pt x="3498233" y="101265"/>
                  </a:lnTo>
                  <a:close/>
                  <a:moveTo>
                    <a:pt x="3717234" y="101265"/>
                  </a:moveTo>
                  <a:lnTo>
                    <a:pt x="3717234" y="539266"/>
                  </a:lnTo>
                  <a:lnTo>
                    <a:pt x="3780411" y="539266"/>
                  </a:lnTo>
                  <a:lnTo>
                    <a:pt x="3780411" y="101265"/>
                  </a:lnTo>
                  <a:lnTo>
                    <a:pt x="3717234" y="101265"/>
                  </a:lnTo>
                  <a:close/>
                  <a:moveTo>
                    <a:pt x="2744568" y="101265"/>
                  </a:moveTo>
                  <a:lnTo>
                    <a:pt x="2744568" y="539266"/>
                  </a:lnTo>
                  <a:lnTo>
                    <a:pt x="2805736" y="539266"/>
                  </a:lnTo>
                  <a:lnTo>
                    <a:pt x="2805736" y="293476"/>
                  </a:lnTo>
                  <a:lnTo>
                    <a:pt x="2861323" y="539266"/>
                  </a:lnTo>
                  <a:lnTo>
                    <a:pt x="2904186" y="539266"/>
                  </a:lnTo>
                  <a:lnTo>
                    <a:pt x="2958210" y="293476"/>
                  </a:lnTo>
                  <a:lnTo>
                    <a:pt x="2958210" y="539266"/>
                  </a:lnTo>
                  <a:lnTo>
                    <a:pt x="3018709" y="539266"/>
                  </a:lnTo>
                  <a:lnTo>
                    <a:pt x="3018709" y="101265"/>
                  </a:lnTo>
                  <a:lnTo>
                    <a:pt x="2955531" y="101265"/>
                  </a:lnTo>
                  <a:lnTo>
                    <a:pt x="2882085" y="401302"/>
                  </a:lnTo>
                  <a:lnTo>
                    <a:pt x="2807745" y="101265"/>
                  </a:lnTo>
                  <a:lnTo>
                    <a:pt x="2744568" y="101265"/>
                  </a:lnTo>
                  <a:close/>
                  <a:moveTo>
                    <a:pt x="3077943" y="101265"/>
                  </a:moveTo>
                  <a:lnTo>
                    <a:pt x="3077943" y="539266"/>
                  </a:lnTo>
                  <a:lnTo>
                    <a:pt x="3241802" y="539266"/>
                  </a:lnTo>
                  <a:lnTo>
                    <a:pt x="3241802" y="476982"/>
                  </a:lnTo>
                  <a:lnTo>
                    <a:pt x="3141120" y="476982"/>
                  </a:lnTo>
                  <a:lnTo>
                    <a:pt x="3141120" y="351519"/>
                  </a:lnTo>
                  <a:lnTo>
                    <a:pt x="3227738" y="351519"/>
                  </a:lnTo>
                  <a:lnTo>
                    <a:pt x="3227738" y="289012"/>
                  </a:lnTo>
                  <a:lnTo>
                    <a:pt x="3141120" y="289012"/>
                  </a:lnTo>
                  <a:lnTo>
                    <a:pt x="3141120" y="163550"/>
                  </a:lnTo>
                  <a:lnTo>
                    <a:pt x="3241802" y="163550"/>
                  </a:lnTo>
                  <a:lnTo>
                    <a:pt x="3241802" y="101265"/>
                  </a:lnTo>
                  <a:lnTo>
                    <a:pt x="3077943" y="101265"/>
                  </a:lnTo>
                  <a:close/>
                  <a:moveTo>
                    <a:pt x="589685" y="101265"/>
                  </a:moveTo>
                  <a:lnTo>
                    <a:pt x="589685" y="454211"/>
                  </a:lnTo>
                  <a:cubicBezTo>
                    <a:pt x="589685" y="515677"/>
                    <a:pt x="619898" y="546410"/>
                    <a:pt x="680322" y="546410"/>
                  </a:cubicBezTo>
                  <a:cubicBezTo>
                    <a:pt x="740895" y="546261"/>
                    <a:pt x="771181" y="515528"/>
                    <a:pt x="771181" y="454211"/>
                  </a:cubicBezTo>
                  <a:lnTo>
                    <a:pt x="771181" y="101265"/>
                  </a:lnTo>
                  <a:lnTo>
                    <a:pt x="708004" y="101265"/>
                  </a:lnTo>
                  <a:lnTo>
                    <a:pt x="708004" y="454211"/>
                  </a:lnTo>
                  <a:cubicBezTo>
                    <a:pt x="708004" y="474005"/>
                    <a:pt x="698776" y="483902"/>
                    <a:pt x="680322" y="483902"/>
                  </a:cubicBezTo>
                  <a:cubicBezTo>
                    <a:pt x="662016" y="483902"/>
                    <a:pt x="652863" y="474005"/>
                    <a:pt x="652863" y="454211"/>
                  </a:cubicBezTo>
                  <a:lnTo>
                    <a:pt x="652863" y="101265"/>
                  </a:lnTo>
                  <a:lnTo>
                    <a:pt x="589685" y="101265"/>
                  </a:lnTo>
                  <a:close/>
                  <a:moveTo>
                    <a:pt x="875138" y="101265"/>
                  </a:moveTo>
                  <a:lnTo>
                    <a:pt x="830489" y="384559"/>
                  </a:lnTo>
                  <a:lnTo>
                    <a:pt x="809951" y="539266"/>
                  </a:lnTo>
                  <a:lnTo>
                    <a:pt x="873575" y="539266"/>
                  </a:lnTo>
                  <a:lnTo>
                    <a:pt x="886077" y="446397"/>
                  </a:lnTo>
                  <a:lnTo>
                    <a:pt x="950593" y="446397"/>
                  </a:lnTo>
                  <a:lnTo>
                    <a:pt x="962872" y="539266"/>
                  </a:lnTo>
                  <a:lnTo>
                    <a:pt x="1026719" y="539266"/>
                  </a:lnTo>
                  <a:lnTo>
                    <a:pt x="1006181" y="383890"/>
                  </a:lnTo>
                  <a:lnTo>
                    <a:pt x="961756" y="101265"/>
                  </a:lnTo>
                  <a:lnTo>
                    <a:pt x="875138" y="101265"/>
                  </a:lnTo>
                  <a:close/>
                  <a:moveTo>
                    <a:pt x="1068168" y="101265"/>
                  </a:moveTo>
                  <a:lnTo>
                    <a:pt x="1068168" y="539266"/>
                  </a:lnTo>
                  <a:lnTo>
                    <a:pt x="1232028" y="539266"/>
                  </a:lnTo>
                  <a:lnTo>
                    <a:pt x="1232028" y="476982"/>
                  </a:lnTo>
                  <a:lnTo>
                    <a:pt x="1131345" y="476982"/>
                  </a:lnTo>
                  <a:lnTo>
                    <a:pt x="1131345" y="101265"/>
                  </a:lnTo>
                  <a:lnTo>
                    <a:pt x="1068168" y="101265"/>
                  </a:lnTo>
                  <a:close/>
                  <a:moveTo>
                    <a:pt x="1269309" y="101265"/>
                  </a:moveTo>
                  <a:lnTo>
                    <a:pt x="1269309" y="539266"/>
                  </a:lnTo>
                  <a:lnTo>
                    <a:pt x="1332486" y="539266"/>
                  </a:lnTo>
                  <a:lnTo>
                    <a:pt x="1332486" y="101265"/>
                  </a:lnTo>
                  <a:lnTo>
                    <a:pt x="1269309" y="101265"/>
                  </a:lnTo>
                  <a:close/>
                  <a:moveTo>
                    <a:pt x="1392018" y="101265"/>
                  </a:moveTo>
                  <a:lnTo>
                    <a:pt x="1392018" y="539266"/>
                  </a:lnTo>
                  <a:lnTo>
                    <a:pt x="1455195" y="539266"/>
                  </a:lnTo>
                  <a:lnTo>
                    <a:pt x="1455195" y="351519"/>
                  </a:lnTo>
                  <a:lnTo>
                    <a:pt x="1541813" y="351519"/>
                  </a:lnTo>
                  <a:lnTo>
                    <a:pt x="1541813" y="289012"/>
                  </a:lnTo>
                  <a:lnTo>
                    <a:pt x="1455195" y="289012"/>
                  </a:lnTo>
                  <a:lnTo>
                    <a:pt x="1455195" y="163550"/>
                  </a:lnTo>
                  <a:lnTo>
                    <a:pt x="1555878" y="163550"/>
                  </a:lnTo>
                  <a:lnTo>
                    <a:pt x="1555878" y="101265"/>
                  </a:lnTo>
                  <a:lnTo>
                    <a:pt x="1392018" y="101265"/>
                  </a:lnTo>
                  <a:close/>
                  <a:moveTo>
                    <a:pt x="1602684" y="101265"/>
                  </a:moveTo>
                  <a:lnTo>
                    <a:pt x="1602684" y="539266"/>
                  </a:lnTo>
                  <a:lnTo>
                    <a:pt x="1665862" y="539266"/>
                  </a:lnTo>
                  <a:lnTo>
                    <a:pt x="1665862" y="101265"/>
                  </a:lnTo>
                  <a:lnTo>
                    <a:pt x="1602684" y="101265"/>
                  </a:lnTo>
                  <a:close/>
                  <a:moveTo>
                    <a:pt x="1725393" y="101265"/>
                  </a:moveTo>
                  <a:lnTo>
                    <a:pt x="1725393" y="539266"/>
                  </a:lnTo>
                  <a:lnTo>
                    <a:pt x="1889253" y="539266"/>
                  </a:lnTo>
                  <a:lnTo>
                    <a:pt x="1889253" y="476982"/>
                  </a:lnTo>
                  <a:lnTo>
                    <a:pt x="1788570" y="476982"/>
                  </a:lnTo>
                  <a:lnTo>
                    <a:pt x="1788570" y="351519"/>
                  </a:lnTo>
                  <a:lnTo>
                    <a:pt x="1875188" y="351519"/>
                  </a:lnTo>
                  <a:lnTo>
                    <a:pt x="1875188" y="289012"/>
                  </a:lnTo>
                  <a:lnTo>
                    <a:pt x="1788570" y="289012"/>
                  </a:lnTo>
                  <a:lnTo>
                    <a:pt x="1788570" y="163550"/>
                  </a:lnTo>
                  <a:lnTo>
                    <a:pt x="1889253" y="163550"/>
                  </a:lnTo>
                  <a:lnTo>
                    <a:pt x="1889253" y="101265"/>
                  </a:lnTo>
                  <a:lnTo>
                    <a:pt x="1725393" y="101265"/>
                  </a:lnTo>
                  <a:close/>
                  <a:moveTo>
                    <a:pt x="1934943" y="101265"/>
                  </a:moveTo>
                  <a:lnTo>
                    <a:pt x="1934943" y="539266"/>
                  </a:lnTo>
                  <a:lnTo>
                    <a:pt x="2028258" y="539266"/>
                  </a:lnTo>
                  <a:cubicBezTo>
                    <a:pt x="2087045" y="539117"/>
                    <a:pt x="2116439" y="508459"/>
                    <a:pt x="2116439" y="447290"/>
                  </a:cubicBezTo>
                  <a:lnTo>
                    <a:pt x="2116439" y="193464"/>
                  </a:lnTo>
                  <a:cubicBezTo>
                    <a:pt x="2116439" y="132147"/>
                    <a:pt x="2088385" y="101414"/>
                    <a:pt x="2032276" y="101265"/>
                  </a:cubicBezTo>
                  <a:lnTo>
                    <a:pt x="1934943" y="101265"/>
                  </a:lnTo>
                  <a:close/>
                  <a:moveTo>
                    <a:pt x="2277843" y="101265"/>
                  </a:moveTo>
                  <a:lnTo>
                    <a:pt x="2277843" y="539266"/>
                  </a:lnTo>
                  <a:lnTo>
                    <a:pt x="2371158" y="539266"/>
                  </a:lnTo>
                  <a:cubicBezTo>
                    <a:pt x="2429945" y="539117"/>
                    <a:pt x="2459338" y="508459"/>
                    <a:pt x="2459338" y="447290"/>
                  </a:cubicBezTo>
                  <a:lnTo>
                    <a:pt x="2459338" y="193464"/>
                  </a:lnTo>
                  <a:cubicBezTo>
                    <a:pt x="2459338" y="132147"/>
                    <a:pt x="2431284" y="101414"/>
                    <a:pt x="2375176" y="101265"/>
                  </a:cubicBezTo>
                  <a:lnTo>
                    <a:pt x="2277843" y="101265"/>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0" name="Freeform 19">
              <a:extLst>
                <a:ext uri="{FF2B5EF4-FFF2-40B4-BE49-F238E27FC236}">
                  <a16:creationId xmlns:a16="http://schemas.microsoft.com/office/drawing/2014/main" id="{73BC268B-ACAC-9143-A667-3684D0BE4847}"/>
                </a:ext>
              </a:extLst>
            </p:cNvPr>
            <p:cNvSpPr/>
            <p:nvPr/>
          </p:nvSpPr>
          <p:spPr>
            <a:xfrm>
              <a:off x="422031" y="2202470"/>
              <a:ext cx="55140" cy="327273"/>
            </a:xfrm>
            <a:custGeom>
              <a:avLst/>
              <a:gdLst/>
              <a:ahLst/>
              <a:cxnLst/>
              <a:rect l="l" t="t" r="r" b="b"/>
              <a:pathLst>
                <a:path w="55140" h="327273">
                  <a:moveTo>
                    <a:pt x="27235" y="0"/>
                  </a:moveTo>
                  <a:lnTo>
                    <a:pt x="27682" y="0"/>
                  </a:lnTo>
                  <a:cubicBezTo>
                    <a:pt x="45987" y="149"/>
                    <a:pt x="55140" y="10046"/>
                    <a:pt x="55140" y="29691"/>
                  </a:cubicBezTo>
                  <a:lnTo>
                    <a:pt x="55140" y="297582"/>
                  </a:lnTo>
                  <a:cubicBezTo>
                    <a:pt x="55140" y="317376"/>
                    <a:pt x="45913" y="327273"/>
                    <a:pt x="27458" y="327273"/>
                  </a:cubicBezTo>
                  <a:cubicBezTo>
                    <a:pt x="9152" y="327273"/>
                    <a:pt x="0" y="317376"/>
                    <a:pt x="0" y="297582"/>
                  </a:cubicBezTo>
                  <a:lnTo>
                    <a:pt x="0" y="29691"/>
                  </a:lnTo>
                  <a:cubicBezTo>
                    <a:pt x="0" y="9897"/>
                    <a:pt x="9078" y="0"/>
                    <a:pt x="27235"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9" name="Freeform 18">
              <a:extLst>
                <a:ext uri="{FF2B5EF4-FFF2-40B4-BE49-F238E27FC236}">
                  <a16:creationId xmlns:a16="http://schemas.microsoft.com/office/drawing/2014/main" id="{6C52BA87-BFD9-2641-A633-2A2EBC9ADD8B}"/>
                </a:ext>
              </a:extLst>
            </p:cNvPr>
            <p:cNvSpPr/>
            <p:nvPr/>
          </p:nvSpPr>
          <p:spPr>
            <a:xfrm>
              <a:off x="2574680" y="2202470"/>
              <a:ext cx="55141" cy="327273"/>
            </a:xfrm>
            <a:custGeom>
              <a:avLst/>
              <a:gdLst/>
              <a:ahLst/>
              <a:cxnLst/>
              <a:rect l="l" t="t" r="r" b="b"/>
              <a:pathLst>
                <a:path w="55141" h="327273">
                  <a:moveTo>
                    <a:pt x="27236" y="0"/>
                  </a:moveTo>
                  <a:lnTo>
                    <a:pt x="27683" y="0"/>
                  </a:lnTo>
                  <a:cubicBezTo>
                    <a:pt x="45988" y="149"/>
                    <a:pt x="55141" y="10046"/>
                    <a:pt x="55141" y="29691"/>
                  </a:cubicBezTo>
                  <a:lnTo>
                    <a:pt x="55141" y="297582"/>
                  </a:lnTo>
                  <a:cubicBezTo>
                    <a:pt x="55141" y="317376"/>
                    <a:pt x="45914" y="327273"/>
                    <a:pt x="27459" y="327273"/>
                  </a:cubicBezTo>
                  <a:cubicBezTo>
                    <a:pt x="9153" y="327273"/>
                    <a:pt x="0" y="317376"/>
                    <a:pt x="0" y="297582"/>
                  </a:cubicBezTo>
                  <a:lnTo>
                    <a:pt x="0" y="29691"/>
                  </a:lnTo>
                  <a:cubicBezTo>
                    <a:pt x="0" y="989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8" name="Freeform 17">
              <a:extLst>
                <a:ext uri="{FF2B5EF4-FFF2-40B4-BE49-F238E27FC236}">
                  <a16:creationId xmlns:a16="http://schemas.microsoft.com/office/drawing/2014/main" id="{F5E64F1F-53C4-8146-AD4D-8185F125E78A}"/>
                </a:ext>
              </a:extLst>
            </p:cNvPr>
            <p:cNvSpPr/>
            <p:nvPr/>
          </p:nvSpPr>
          <p:spPr>
            <a:xfrm>
              <a:off x="1998120" y="2209390"/>
              <a:ext cx="55141" cy="313432"/>
            </a:xfrm>
            <a:custGeom>
              <a:avLst/>
              <a:gdLst/>
              <a:ahLst/>
              <a:cxnLst/>
              <a:rect l="l" t="t" r="r" b="b"/>
              <a:pathLst>
                <a:path w="55141" h="313432">
                  <a:moveTo>
                    <a:pt x="0" y="0"/>
                  </a:moveTo>
                  <a:lnTo>
                    <a:pt x="27682" y="0"/>
                  </a:lnTo>
                  <a:cubicBezTo>
                    <a:pt x="45988" y="0"/>
                    <a:pt x="55141" y="9971"/>
                    <a:pt x="55141" y="29914"/>
                  </a:cubicBezTo>
                  <a:lnTo>
                    <a:pt x="55141" y="283740"/>
                  </a:lnTo>
                  <a:cubicBezTo>
                    <a:pt x="55141" y="303535"/>
                    <a:pt x="45988" y="313432"/>
                    <a:pt x="27682" y="313432"/>
                  </a:cubicBezTo>
                  <a:lnTo>
                    <a:pt x="0" y="31343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7" name="Freeform 16">
              <a:extLst>
                <a:ext uri="{FF2B5EF4-FFF2-40B4-BE49-F238E27FC236}">
                  <a16:creationId xmlns:a16="http://schemas.microsoft.com/office/drawing/2014/main" id="{85AB75E6-D070-2B47-9B43-E7720AD1BCFC}"/>
                </a:ext>
              </a:extLst>
            </p:cNvPr>
            <p:cNvSpPr/>
            <p:nvPr/>
          </p:nvSpPr>
          <p:spPr>
            <a:xfrm>
              <a:off x="2341020" y="2209390"/>
              <a:ext cx="55141" cy="313432"/>
            </a:xfrm>
            <a:custGeom>
              <a:avLst/>
              <a:gdLst/>
              <a:ahLst/>
              <a:cxnLst/>
              <a:rect l="l" t="t" r="r" b="b"/>
              <a:pathLst>
                <a:path w="55141" h="313432">
                  <a:moveTo>
                    <a:pt x="0" y="0"/>
                  </a:moveTo>
                  <a:lnTo>
                    <a:pt x="27682" y="0"/>
                  </a:lnTo>
                  <a:cubicBezTo>
                    <a:pt x="45988" y="0"/>
                    <a:pt x="55141" y="9971"/>
                    <a:pt x="55141" y="29914"/>
                  </a:cubicBezTo>
                  <a:lnTo>
                    <a:pt x="55141" y="283740"/>
                  </a:lnTo>
                  <a:cubicBezTo>
                    <a:pt x="55141" y="303535"/>
                    <a:pt x="45988" y="313432"/>
                    <a:pt x="27682" y="313432"/>
                  </a:cubicBezTo>
                  <a:lnTo>
                    <a:pt x="0" y="31343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6" name="Freeform 15">
              <a:extLst>
                <a:ext uri="{FF2B5EF4-FFF2-40B4-BE49-F238E27FC236}">
                  <a16:creationId xmlns:a16="http://schemas.microsoft.com/office/drawing/2014/main" id="{35F2795F-DC36-6444-AD08-A973F9CCB7F4}"/>
                </a:ext>
              </a:extLst>
            </p:cNvPr>
            <p:cNvSpPr/>
            <p:nvPr/>
          </p:nvSpPr>
          <p:spPr>
            <a:xfrm>
              <a:off x="4446045" y="2209390"/>
              <a:ext cx="49783" cy="125462"/>
            </a:xfrm>
            <a:custGeom>
              <a:avLst/>
              <a:gdLst/>
              <a:ahLst/>
              <a:cxnLst/>
              <a:rect l="l" t="t" r="r" b="b"/>
              <a:pathLst>
                <a:path w="49783" h="125462">
                  <a:moveTo>
                    <a:pt x="0" y="0"/>
                  </a:moveTo>
                  <a:lnTo>
                    <a:pt x="22324" y="0"/>
                  </a:lnTo>
                  <a:cubicBezTo>
                    <a:pt x="40630" y="0"/>
                    <a:pt x="49783" y="9971"/>
                    <a:pt x="49783" y="29914"/>
                  </a:cubicBezTo>
                  <a:lnTo>
                    <a:pt x="49783" y="95770"/>
                  </a:lnTo>
                  <a:cubicBezTo>
                    <a:pt x="49783" y="109760"/>
                    <a:pt x="44053" y="119062"/>
                    <a:pt x="32593" y="123676"/>
                  </a:cubicBezTo>
                  <a:cubicBezTo>
                    <a:pt x="29319" y="124866"/>
                    <a:pt x="23291" y="125462"/>
                    <a:pt x="14511" y="125462"/>
                  </a:cubicBezTo>
                  <a:lnTo>
                    <a:pt x="0" y="12546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5" name="Freeform 14">
              <a:extLst>
                <a:ext uri="{FF2B5EF4-FFF2-40B4-BE49-F238E27FC236}">
                  <a16:creationId xmlns:a16="http://schemas.microsoft.com/office/drawing/2014/main" id="{56EB30EA-3637-D846-B077-103EF44BDC2C}"/>
                </a:ext>
              </a:extLst>
            </p:cNvPr>
            <p:cNvSpPr/>
            <p:nvPr/>
          </p:nvSpPr>
          <p:spPr>
            <a:xfrm>
              <a:off x="894113" y="2247564"/>
              <a:ext cx="48221" cy="182166"/>
            </a:xfrm>
            <a:custGeom>
              <a:avLst/>
              <a:gdLst/>
              <a:ahLst/>
              <a:cxnLst/>
              <a:rect l="l" t="t" r="r" b="b"/>
              <a:pathLst>
                <a:path w="48221" h="182166">
                  <a:moveTo>
                    <a:pt x="24111" y="0"/>
                  </a:moveTo>
                  <a:lnTo>
                    <a:pt x="48221" y="182166"/>
                  </a:lnTo>
                  <a:lnTo>
                    <a:pt x="0" y="182166"/>
                  </a:lnTo>
                  <a:lnTo>
                    <a:pt x="24111"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746BF2EA-BDFA-3D4D-B5BE-71159EC88832}"/>
                </a:ext>
              </a:extLst>
            </p:cNvPr>
            <p:cNvSpPr/>
            <p:nvPr/>
          </p:nvSpPr>
          <p:spPr>
            <a:xfrm>
              <a:off x="6279905" y="2247788"/>
              <a:ext cx="55141" cy="289099"/>
            </a:xfrm>
            <a:custGeom>
              <a:avLst/>
              <a:gdLst/>
              <a:ahLst/>
              <a:cxnLst/>
              <a:rect l="l" t="t" r="r" b="b"/>
              <a:pathLst>
                <a:path w="55141" h="289099">
                  <a:moveTo>
                    <a:pt x="27236" y="0"/>
                  </a:moveTo>
                  <a:lnTo>
                    <a:pt x="27682" y="0"/>
                  </a:lnTo>
                  <a:cubicBezTo>
                    <a:pt x="45988" y="0"/>
                    <a:pt x="55141" y="8707"/>
                    <a:pt x="55141" y="26120"/>
                  </a:cubicBezTo>
                  <a:lnTo>
                    <a:pt x="55141" y="262979"/>
                  </a:lnTo>
                  <a:cubicBezTo>
                    <a:pt x="55141" y="280392"/>
                    <a:pt x="45914" y="289099"/>
                    <a:pt x="27459" y="289099"/>
                  </a:cubicBezTo>
                  <a:cubicBezTo>
                    <a:pt x="9153" y="289099"/>
                    <a:pt x="0" y="280392"/>
                    <a:pt x="0" y="262979"/>
                  </a:cubicBezTo>
                  <a:lnTo>
                    <a:pt x="0" y="26120"/>
                  </a:lnTo>
                  <a:cubicBezTo>
                    <a:pt x="0" y="870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1" name="Freeform 10">
              <a:extLst>
                <a:ext uri="{FF2B5EF4-FFF2-40B4-BE49-F238E27FC236}">
                  <a16:creationId xmlns:a16="http://schemas.microsoft.com/office/drawing/2014/main" id="{6C4C688A-3D44-DD49-85C7-F5988BD19F93}"/>
                </a:ext>
              </a:extLst>
            </p:cNvPr>
            <p:cNvSpPr/>
            <p:nvPr/>
          </p:nvSpPr>
          <p:spPr>
            <a:xfrm>
              <a:off x="6046245" y="2252923"/>
              <a:ext cx="55141" cy="277043"/>
            </a:xfrm>
            <a:custGeom>
              <a:avLst/>
              <a:gdLst/>
              <a:ahLst/>
              <a:cxnLst/>
              <a:rect l="l" t="t" r="r" b="b"/>
              <a:pathLst>
                <a:path w="55141" h="277043">
                  <a:moveTo>
                    <a:pt x="0" y="0"/>
                  </a:moveTo>
                  <a:lnTo>
                    <a:pt x="27682" y="0"/>
                  </a:lnTo>
                  <a:cubicBezTo>
                    <a:pt x="45988" y="0"/>
                    <a:pt x="55141" y="8855"/>
                    <a:pt x="55141" y="26566"/>
                  </a:cubicBezTo>
                  <a:lnTo>
                    <a:pt x="55141" y="250924"/>
                  </a:lnTo>
                  <a:cubicBezTo>
                    <a:pt x="55141" y="268337"/>
                    <a:pt x="45988" y="277043"/>
                    <a:pt x="27682" y="277043"/>
                  </a:cubicBezTo>
                  <a:lnTo>
                    <a:pt x="0" y="277043"/>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0" name="Freeform 9">
              <a:extLst>
                <a:ext uri="{FF2B5EF4-FFF2-40B4-BE49-F238E27FC236}">
                  <a16:creationId xmlns:a16="http://schemas.microsoft.com/office/drawing/2014/main" id="{E6284E08-0400-844E-915F-D8F8912DE669}"/>
                </a:ext>
              </a:extLst>
            </p:cNvPr>
            <p:cNvSpPr/>
            <p:nvPr/>
          </p:nvSpPr>
          <p:spPr>
            <a:xfrm>
              <a:off x="5813180" y="2255377"/>
              <a:ext cx="55141" cy="289322"/>
            </a:xfrm>
            <a:custGeom>
              <a:avLst/>
              <a:gdLst/>
              <a:ahLst/>
              <a:cxnLst/>
              <a:rect l="l" t="t" r="r" b="b"/>
              <a:pathLst>
                <a:path w="55141" h="289322">
                  <a:moveTo>
                    <a:pt x="27236" y="0"/>
                  </a:moveTo>
                  <a:lnTo>
                    <a:pt x="27682" y="0"/>
                  </a:lnTo>
                  <a:cubicBezTo>
                    <a:pt x="45988" y="149"/>
                    <a:pt x="55141" y="8856"/>
                    <a:pt x="55141" y="26120"/>
                  </a:cubicBezTo>
                  <a:lnTo>
                    <a:pt x="55141" y="262980"/>
                  </a:lnTo>
                  <a:cubicBezTo>
                    <a:pt x="55141" y="280541"/>
                    <a:pt x="45914" y="289322"/>
                    <a:pt x="27459" y="289322"/>
                  </a:cubicBezTo>
                  <a:cubicBezTo>
                    <a:pt x="9153" y="289322"/>
                    <a:pt x="0" y="280541"/>
                    <a:pt x="0" y="262980"/>
                  </a:cubicBezTo>
                  <a:lnTo>
                    <a:pt x="0" y="26120"/>
                  </a:lnTo>
                  <a:cubicBezTo>
                    <a:pt x="0" y="870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
        <p:nvSpPr>
          <p:cNvPr id="5" name="Rectangle 4">
            <a:extLst>
              <a:ext uri="{FF2B5EF4-FFF2-40B4-BE49-F238E27FC236}">
                <a16:creationId xmlns:a16="http://schemas.microsoft.com/office/drawing/2014/main" id="{24404026-8A5D-437A-95B2-0041AEA96751}"/>
              </a:ext>
            </a:extLst>
          </p:cNvPr>
          <p:cNvSpPr/>
          <p:nvPr/>
        </p:nvSpPr>
        <p:spPr>
          <a:xfrm>
            <a:off x="242246" y="4842778"/>
            <a:ext cx="4572000" cy="246221"/>
          </a:xfrm>
          <a:prstGeom prst="rect">
            <a:avLst/>
          </a:prstGeom>
        </p:spPr>
        <p:txBody>
          <a:bodyPr>
            <a:spAutoFit/>
          </a:bodyPr>
          <a:lstStyle/>
          <a:p>
            <a:r>
              <a:rPr lang="en-US" sz="1000" b="1" dirty="0">
                <a:solidFill>
                  <a:schemeClr val="bg1"/>
                </a:solidFill>
              </a:rPr>
              <a:t>For Financial Professional Use Only. Not for Use With the Public.</a:t>
            </a:r>
          </a:p>
        </p:txBody>
      </p:sp>
    </p:spTree>
    <p:extLst>
      <p:ext uri="{BB962C8B-B14F-4D97-AF65-F5344CB8AC3E}">
        <p14:creationId xmlns:p14="http://schemas.microsoft.com/office/powerpoint/2010/main" val="33379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21</a:t>
            </a:fld>
            <a:endParaRPr lang="en-US" dirty="0"/>
          </a:p>
        </p:txBody>
      </p:sp>
      <p:sp>
        <p:nvSpPr>
          <p:cNvPr id="3" name="Content Placeholder 2"/>
          <p:cNvSpPr>
            <a:spLocks noGrp="1"/>
          </p:cNvSpPr>
          <p:nvPr>
            <p:ph idx="1"/>
          </p:nvPr>
        </p:nvSpPr>
        <p:spPr>
          <a:xfrm>
            <a:off x="223919" y="2821602"/>
            <a:ext cx="8347341" cy="1698385"/>
          </a:xfrm>
        </p:spPr>
        <p:txBody>
          <a:bodyPr/>
          <a:lstStyle/>
          <a:p>
            <a:pPr lvl="1">
              <a:spcBef>
                <a:spcPts val="600"/>
              </a:spcBef>
            </a:pPr>
            <a:r>
              <a:rPr lang="en-US" dirty="0"/>
              <a:t>Can be established in the estate documents of decedent</a:t>
            </a:r>
          </a:p>
          <a:p>
            <a:pPr lvl="1">
              <a:spcBef>
                <a:spcPts val="600"/>
              </a:spcBef>
            </a:pPr>
            <a:r>
              <a:rPr lang="en-US" dirty="0"/>
              <a:t>Can be created by surviving non-citizen spouse within nine months of decedent spouse’s death</a:t>
            </a:r>
          </a:p>
          <a:p>
            <a:pPr lvl="1">
              <a:spcBef>
                <a:spcPts val="600"/>
              </a:spcBef>
            </a:pPr>
            <a:r>
              <a:rPr lang="en-US" dirty="0"/>
              <a:t>Property transferred can qualify for the unlimited marital deduction thereby deferring payment of estate tax liability</a:t>
            </a:r>
          </a:p>
          <a:p>
            <a:pPr lvl="1">
              <a:spcBef>
                <a:spcPts val="600"/>
              </a:spcBef>
            </a:pPr>
            <a:r>
              <a:rPr lang="en-US" dirty="0"/>
              <a:t>Qualification requirements</a:t>
            </a:r>
          </a:p>
          <a:p>
            <a:endParaRPr lang="en-US" dirty="0"/>
          </a:p>
        </p:txBody>
      </p:sp>
      <p:sp>
        <p:nvSpPr>
          <p:cNvPr id="2" name="Title 1"/>
          <p:cNvSpPr>
            <a:spLocks noGrp="1"/>
          </p:cNvSpPr>
          <p:nvPr>
            <p:ph type="title"/>
          </p:nvPr>
        </p:nvSpPr>
        <p:spPr>
          <a:xfrm>
            <a:off x="350520" y="2243649"/>
            <a:ext cx="3100603" cy="489465"/>
          </a:xfrm>
        </p:spPr>
        <p:txBody>
          <a:bodyPr/>
          <a:lstStyle/>
          <a:p>
            <a:r>
              <a:rPr lang="en-US" dirty="0"/>
              <a:t>Creating a qdot</a:t>
            </a:r>
          </a:p>
        </p:txBody>
      </p:sp>
      <p:sp>
        <p:nvSpPr>
          <p:cNvPr id="12" name="Right Triangle 11">
            <a:extLst>
              <a:ext uri="{FF2B5EF4-FFF2-40B4-BE49-F238E27FC236}">
                <a16:creationId xmlns:a16="http://schemas.microsoft.com/office/drawing/2014/main" id="{C3A6E462-DEA7-314A-96F0-01479908388B}"/>
              </a:ext>
            </a:extLst>
          </p:cNvPr>
          <p:cNvSpPr/>
          <p:nvPr/>
        </p:nvSpPr>
        <p:spPr>
          <a:xfrm flipH="1">
            <a:off x="2168704" y="3841936"/>
            <a:ext cx="1305450" cy="130545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cxnSp>
        <p:nvCxnSpPr>
          <p:cNvPr id="10" name="Straight Connector 9">
            <a:extLst>
              <a:ext uri="{FF2B5EF4-FFF2-40B4-BE49-F238E27FC236}">
                <a16:creationId xmlns:a16="http://schemas.microsoft.com/office/drawing/2014/main" id="{53CD1C73-4F92-A245-A10F-61345AC38A44}"/>
              </a:ext>
            </a:extLst>
          </p:cNvPr>
          <p:cNvCxnSpPr>
            <a:cxnSpLocks/>
          </p:cNvCxnSpPr>
          <p:nvPr/>
        </p:nvCxnSpPr>
        <p:spPr>
          <a:xfrm>
            <a:off x="0" y="2742945"/>
            <a:ext cx="283169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0A15A0BB-3243-614E-B023-3594AE481A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2963"/>
          </a:xfrm>
          <a:prstGeom prst="rect">
            <a:avLst/>
          </a:prstGeom>
        </p:spPr>
      </p:pic>
      <p:sp>
        <p:nvSpPr>
          <p:cNvPr id="18" name="Shape 258">
            <a:extLst>
              <a:ext uri="{FF2B5EF4-FFF2-40B4-BE49-F238E27FC236}">
                <a16:creationId xmlns:a16="http://schemas.microsoft.com/office/drawing/2014/main" id="{5B615E16-432C-D14D-BBDC-59BFAF056303}"/>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11" name="TextBox 10"/>
          <p:cNvSpPr txBox="1"/>
          <p:nvPr/>
        </p:nvSpPr>
        <p:spPr>
          <a:xfrm>
            <a:off x="350520" y="4842778"/>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39199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F4C1E-753E-7A4F-A310-956C4EB120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25133"/>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22</a:t>
            </a:fld>
            <a:endParaRPr lang="en-US" dirty="0"/>
          </a:p>
        </p:txBody>
      </p:sp>
      <p:sp>
        <p:nvSpPr>
          <p:cNvPr id="3" name="Content Placeholder 2"/>
          <p:cNvSpPr>
            <a:spLocks noGrp="1"/>
          </p:cNvSpPr>
          <p:nvPr>
            <p:ph idx="1"/>
          </p:nvPr>
        </p:nvSpPr>
        <p:spPr>
          <a:xfrm>
            <a:off x="353371" y="2827432"/>
            <a:ext cx="8026400" cy="1661241"/>
          </a:xfrm>
        </p:spPr>
        <p:txBody>
          <a:bodyPr/>
          <a:lstStyle/>
          <a:p>
            <a:pPr marL="192088" indent="-192088">
              <a:spcAft>
                <a:spcPts val="900"/>
              </a:spcAft>
              <a:buClrTx/>
              <a:buFont typeface="Arial" pitchFamily="34" charset="0"/>
              <a:buChar char="•"/>
            </a:pPr>
            <a:r>
              <a:rPr lang="en-US" dirty="0"/>
              <a:t>Income paid annually to non-citizen spouse</a:t>
            </a:r>
          </a:p>
          <a:p>
            <a:pPr marL="192088" indent="-192088">
              <a:spcAft>
                <a:spcPts val="900"/>
              </a:spcAft>
              <a:buClrTx/>
              <a:buFont typeface="Arial" pitchFamily="34" charset="0"/>
              <a:buChar char="•"/>
            </a:pPr>
            <a:r>
              <a:rPr lang="en-US" dirty="0"/>
              <a:t>U.S. trustee requirement</a:t>
            </a:r>
          </a:p>
          <a:p>
            <a:pPr marL="192088" indent="-192088">
              <a:spcAft>
                <a:spcPts val="900"/>
              </a:spcAft>
              <a:buClrTx/>
              <a:buFont typeface="Arial" pitchFamily="34" charset="0"/>
              <a:buChar char="•"/>
            </a:pPr>
            <a:r>
              <a:rPr lang="en-US" dirty="0"/>
              <a:t>Withholding requirement</a:t>
            </a:r>
          </a:p>
          <a:p>
            <a:pPr marL="192088" indent="-192088">
              <a:spcAft>
                <a:spcPts val="900"/>
              </a:spcAft>
              <a:buClrTx/>
              <a:buFont typeface="Arial" pitchFamily="34" charset="0"/>
              <a:buChar char="•"/>
            </a:pPr>
            <a:r>
              <a:rPr lang="en-US" dirty="0"/>
              <a:t>QDOT election requirement</a:t>
            </a:r>
          </a:p>
          <a:p>
            <a:pPr marL="192088" indent="-192088">
              <a:spcAft>
                <a:spcPts val="900"/>
              </a:spcAft>
              <a:buClrTx/>
              <a:buFont typeface="Arial" pitchFamily="34" charset="0"/>
              <a:buChar char="•"/>
            </a:pPr>
            <a:r>
              <a:rPr lang="en-US" i="1" dirty="0"/>
              <a:t>Situs</a:t>
            </a:r>
            <a:r>
              <a:rPr lang="en-US" dirty="0"/>
              <a:t> requirement</a:t>
            </a:r>
          </a:p>
          <a:p>
            <a:endParaRPr lang="en-US" dirty="0"/>
          </a:p>
        </p:txBody>
      </p:sp>
      <p:sp>
        <p:nvSpPr>
          <p:cNvPr id="2" name="Title 1"/>
          <p:cNvSpPr>
            <a:spLocks noGrp="1"/>
          </p:cNvSpPr>
          <p:nvPr>
            <p:ph type="title"/>
          </p:nvPr>
        </p:nvSpPr>
        <p:spPr>
          <a:xfrm>
            <a:off x="350520" y="2243903"/>
            <a:ext cx="8037329" cy="489465"/>
          </a:xfrm>
        </p:spPr>
        <p:txBody>
          <a:bodyPr/>
          <a:lstStyle/>
          <a:p>
            <a:r>
              <a:rPr lang="en-US" dirty="0"/>
              <a:t>Qdot requirements</a:t>
            </a:r>
          </a:p>
        </p:txBody>
      </p:sp>
      <p:sp>
        <p:nvSpPr>
          <p:cNvPr id="13" name="Shape 258">
            <a:extLst>
              <a:ext uri="{FF2B5EF4-FFF2-40B4-BE49-F238E27FC236}">
                <a16:creationId xmlns:a16="http://schemas.microsoft.com/office/drawing/2014/main" id="{81345BB8-476D-E344-8FC5-EE73F6089566}"/>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4" name="Straight Connector 13">
            <a:extLst>
              <a:ext uri="{FF2B5EF4-FFF2-40B4-BE49-F238E27FC236}">
                <a16:creationId xmlns:a16="http://schemas.microsoft.com/office/drawing/2014/main" id="{B8895A48-BCCD-DF40-9ACF-CC10FF0F3FFE}"/>
              </a:ext>
            </a:extLst>
          </p:cNvPr>
          <p:cNvCxnSpPr>
            <a:cxnSpLocks/>
          </p:cNvCxnSpPr>
          <p:nvPr/>
        </p:nvCxnSpPr>
        <p:spPr>
          <a:xfrm>
            <a:off x="0" y="2742945"/>
            <a:ext cx="3352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3371" y="4876415"/>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19154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8D5F1CB-314C-114F-9354-EEE8313965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2114551"/>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23</a:t>
            </a:fld>
            <a:endParaRPr lang="en-US" dirty="0"/>
          </a:p>
        </p:txBody>
      </p:sp>
      <p:sp>
        <p:nvSpPr>
          <p:cNvPr id="3" name="Content Placeholder 2"/>
          <p:cNvSpPr>
            <a:spLocks noGrp="1"/>
          </p:cNvSpPr>
          <p:nvPr>
            <p:ph idx="4294967295"/>
          </p:nvPr>
        </p:nvSpPr>
        <p:spPr>
          <a:xfrm>
            <a:off x="358350" y="2820765"/>
            <a:ext cx="5038725" cy="1293813"/>
          </a:xfrm>
          <a:prstGeom prst="rect">
            <a:avLst/>
          </a:prstGeom>
        </p:spPr>
        <p:txBody>
          <a:bodyPr/>
          <a:lstStyle/>
          <a:p>
            <a:pPr marL="0" indent="0">
              <a:spcBef>
                <a:spcPts val="600"/>
              </a:spcBef>
              <a:buClrTx/>
              <a:buNone/>
            </a:pPr>
            <a:r>
              <a:rPr lang="en-US" sz="1400" dirty="0"/>
              <a:t>If the value equals or exceeds $2 million: </a:t>
            </a:r>
          </a:p>
          <a:p>
            <a:pPr marL="177800" lvl="1" indent="-177800">
              <a:spcBef>
                <a:spcPts val="600"/>
              </a:spcBef>
              <a:buFont typeface="Arial" panose="020B0604020202020204" pitchFamily="34" charset="0"/>
              <a:buChar char="•"/>
            </a:pPr>
            <a:r>
              <a:rPr lang="en-US" sz="1400" dirty="0"/>
              <a:t>Name a U.S. bank or trust company to act as trustee</a:t>
            </a:r>
          </a:p>
          <a:p>
            <a:pPr marL="177800" lvl="1" indent="-177800">
              <a:spcBef>
                <a:spcPts val="600"/>
              </a:spcBef>
              <a:buFont typeface="Arial" panose="020B0604020202020204" pitchFamily="34" charset="0"/>
              <a:buChar char="•"/>
            </a:pPr>
            <a:r>
              <a:rPr lang="en-US" sz="1400" dirty="0"/>
              <a:t>Post a bond or produce letter of credit (65% of FMV)</a:t>
            </a:r>
          </a:p>
          <a:p>
            <a:pPr>
              <a:buClrTx/>
            </a:pPr>
            <a:endParaRPr lang="en-US" sz="1400" dirty="0"/>
          </a:p>
        </p:txBody>
      </p:sp>
      <p:sp>
        <p:nvSpPr>
          <p:cNvPr id="10" name="Title 1">
            <a:extLst>
              <a:ext uri="{FF2B5EF4-FFF2-40B4-BE49-F238E27FC236}">
                <a16:creationId xmlns:a16="http://schemas.microsoft.com/office/drawing/2014/main" id="{7DA42BDC-5EBE-D34B-B115-4E2DDABE1161}"/>
              </a:ext>
            </a:extLst>
          </p:cNvPr>
          <p:cNvSpPr txBox="1">
            <a:spLocks/>
          </p:cNvSpPr>
          <p:nvPr/>
        </p:nvSpPr>
        <p:spPr>
          <a:xfrm>
            <a:off x="350520" y="2243903"/>
            <a:ext cx="8037329" cy="489465"/>
          </a:xfrm>
          <a:prstGeom prst="rect">
            <a:avLst/>
          </a:prstGeom>
        </p:spPr>
        <p:txBody>
          <a:bodyPr anchor="t" anchorCtr="0"/>
          <a:lstStyle>
            <a:lvl1pPr algn="l" defTabSz="457200" rtl="0" eaLnBrk="1" latinLnBrk="0" hangingPunct="1">
              <a:lnSpc>
                <a:spcPct val="100000"/>
              </a:lnSpc>
              <a:spcBef>
                <a:spcPct val="0"/>
              </a:spcBef>
              <a:buNone/>
              <a:defRPr sz="2800" b="0" i="0" kern="0" cap="all" spc="200" baseline="0">
                <a:solidFill>
                  <a:schemeClr val="tx1"/>
                </a:solidFill>
                <a:latin typeface="Impact"/>
                <a:ea typeface="+mj-ea"/>
                <a:cs typeface="Impact"/>
              </a:defRPr>
            </a:lvl1pPr>
          </a:lstStyle>
          <a:p>
            <a:r>
              <a:rPr lang="en-US" spc="0" dirty="0"/>
              <a:t>Additional requirements for large qdots</a:t>
            </a:r>
          </a:p>
        </p:txBody>
      </p:sp>
      <p:sp>
        <p:nvSpPr>
          <p:cNvPr id="14" name="Shape 258">
            <a:extLst>
              <a:ext uri="{FF2B5EF4-FFF2-40B4-BE49-F238E27FC236}">
                <a16:creationId xmlns:a16="http://schemas.microsoft.com/office/drawing/2014/main" id="{2BD22854-10C6-F24B-A636-1F1069C8531A}"/>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5" name="Straight Connector 14">
            <a:extLst>
              <a:ext uri="{FF2B5EF4-FFF2-40B4-BE49-F238E27FC236}">
                <a16:creationId xmlns:a16="http://schemas.microsoft.com/office/drawing/2014/main" id="{2CF22E0F-3B11-4D45-8701-4A0541B969C1}"/>
              </a:ext>
            </a:extLst>
          </p:cNvPr>
          <p:cNvCxnSpPr>
            <a:cxnSpLocks/>
          </p:cNvCxnSpPr>
          <p:nvPr/>
        </p:nvCxnSpPr>
        <p:spPr>
          <a:xfrm>
            <a:off x="0" y="2742945"/>
            <a:ext cx="676459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8350" y="4847441"/>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8387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DC377F-2C3B-5E4B-84DE-345272EF5D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6667"/>
          </a:xfrm>
          <a:prstGeom prst="rect">
            <a:avLst/>
          </a:prstGeom>
        </p:spPr>
      </p:pic>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24</a:t>
            </a:fld>
            <a:endParaRPr lang="en-US" dirty="0"/>
          </a:p>
        </p:txBody>
      </p:sp>
      <p:sp>
        <p:nvSpPr>
          <p:cNvPr id="3" name="Content Placeholder 2"/>
          <p:cNvSpPr>
            <a:spLocks noGrp="1"/>
          </p:cNvSpPr>
          <p:nvPr>
            <p:ph idx="4294967295"/>
          </p:nvPr>
        </p:nvSpPr>
        <p:spPr>
          <a:xfrm>
            <a:off x="349607" y="2831366"/>
            <a:ext cx="8366129" cy="1292225"/>
          </a:xfrm>
          <a:prstGeom prst="rect">
            <a:avLst/>
          </a:prstGeom>
        </p:spPr>
        <p:txBody>
          <a:bodyPr/>
          <a:lstStyle/>
          <a:p>
            <a:pPr marL="0" indent="0">
              <a:spcBef>
                <a:spcPts val="600"/>
              </a:spcBef>
              <a:buNone/>
            </a:pPr>
            <a:r>
              <a:rPr lang="en-US" sz="1400" b="1" dirty="0"/>
              <a:t>Gifting Program using “Super Annual Exclusion”</a:t>
            </a:r>
          </a:p>
          <a:p>
            <a:pPr marL="195263" indent="-192088">
              <a:spcBef>
                <a:spcPts val="600"/>
              </a:spcBef>
              <a:buClrTx/>
              <a:buFont typeface="Arial" panose="020B0604020202020204" pitchFamily="34" charset="0"/>
              <a:buChar char="•"/>
            </a:pPr>
            <a:r>
              <a:rPr lang="en-US" sz="1400" dirty="0"/>
              <a:t>Planning option — utilize a gifting program to non-U.S. citizen spouse</a:t>
            </a:r>
          </a:p>
          <a:p>
            <a:pPr marL="195263" indent="-192088">
              <a:spcBef>
                <a:spcPts val="600"/>
              </a:spcBef>
              <a:buClrTx/>
              <a:buFont typeface="Arial" panose="020B0604020202020204" pitchFamily="34" charset="0"/>
              <a:buChar char="•"/>
            </a:pPr>
            <a:r>
              <a:rPr lang="en-US" sz="1400" dirty="0"/>
              <a:t>$164,000 annual exclusion to gift funds to non-U.S. citizen spouse to purchase life insurance policy</a:t>
            </a:r>
          </a:p>
          <a:p>
            <a:endParaRPr lang="en-US" sz="1400" dirty="0"/>
          </a:p>
        </p:txBody>
      </p:sp>
      <p:sp>
        <p:nvSpPr>
          <p:cNvPr id="13" name="Title 1">
            <a:extLst>
              <a:ext uri="{FF2B5EF4-FFF2-40B4-BE49-F238E27FC236}">
                <a16:creationId xmlns:a16="http://schemas.microsoft.com/office/drawing/2014/main" id="{AA640309-D2C6-954A-8531-701CF8E7EFB3}"/>
              </a:ext>
            </a:extLst>
          </p:cNvPr>
          <p:cNvSpPr txBox="1">
            <a:spLocks/>
          </p:cNvSpPr>
          <p:nvPr/>
        </p:nvSpPr>
        <p:spPr>
          <a:xfrm>
            <a:off x="350520" y="2243903"/>
            <a:ext cx="8037329" cy="489465"/>
          </a:xfrm>
          <a:prstGeom prst="rect">
            <a:avLst/>
          </a:prstGeom>
        </p:spPr>
        <p:txBody>
          <a:bodyPr anchor="t" anchorCtr="0"/>
          <a:lstStyle>
            <a:lvl1pPr algn="l" defTabSz="457200" rtl="0" eaLnBrk="1" latinLnBrk="0" hangingPunct="1">
              <a:lnSpc>
                <a:spcPct val="100000"/>
              </a:lnSpc>
              <a:spcBef>
                <a:spcPct val="0"/>
              </a:spcBef>
              <a:buNone/>
              <a:defRPr sz="2800" b="0" i="0" kern="0" cap="all" spc="200" baseline="0">
                <a:solidFill>
                  <a:schemeClr val="tx1"/>
                </a:solidFill>
                <a:latin typeface="Impact"/>
                <a:ea typeface="+mj-ea"/>
                <a:cs typeface="Impact"/>
              </a:defRPr>
            </a:lvl1pPr>
          </a:lstStyle>
          <a:p>
            <a:r>
              <a:rPr lang="en-US" spc="0" dirty="0"/>
              <a:t>Qdot alternative</a:t>
            </a:r>
          </a:p>
        </p:txBody>
      </p:sp>
      <p:sp>
        <p:nvSpPr>
          <p:cNvPr id="15" name="Shape 258">
            <a:extLst>
              <a:ext uri="{FF2B5EF4-FFF2-40B4-BE49-F238E27FC236}">
                <a16:creationId xmlns:a16="http://schemas.microsoft.com/office/drawing/2014/main" id="{704F311C-FF4E-C547-BFEF-98E71BEA5867}"/>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6" name="Straight Connector 15">
            <a:extLst>
              <a:ext uri="{FF2B5EF4-FFF2-40B4-BE49-F238E27FC236}">
                <a16:creationId xmlns:a16="http://schemas.microsoft.com/office/drawing/2014/main" id="{30068D03-D67F-0D4D-B40D-0883F36BA631}"/>
              </a:ext>
            </a:extLst>
          </p:cNvPr>
          <p:cNvCxnSpPr>
            <a:cxnSpLocks/>
          </p:cNvCxnSpPr>
          <p:nvPr/>
        </p:nvCxnSpPr>
        <p:spPr>
          <a:xfrm>
            <a:off x="0" y="2742945"/>
            <a:ext cx="3057832"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9607" y="4876283"/>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
        <p:nvSpPr>
          <p:cNvPr id="11" name="Rectangle 46">
            <a:extLst>
              <a:ext uri="{FF2B5EF4-FFF2-40B4-BE49-F238E27FC236}">
                <a16:creationId xmlns:a16="http://schemas.microsoft.com/office/drawing/2014/main" id="{D745420C-A387-AE49-A6B5-597CBC6D6CCB}"/>
              </a:ext>
            </a:extLst>
          </p:cNvPr>
          <p:cNvSpPr>
            <a:spLocks noChangeArrowheads="1"/>
          </p:cNvSpPr>
          <p:nvPr/>
        </p:nvSpPr>
        <p:spPr bwMode="auto">
          <a:xfrm>
            <a:off x="249235" y="4566469"/>
            <a:ext cx="5086470" cy="203133"/>
          </a:xfrm>
          <a:prstGeom prst="rect">
            <a:avLst/>
          </a:prstGeom>
          <a:noFill/>
          <a:ln w="9525" algn="ctr">
            <a:noFill/>
            <a:miter lim="800000"/>
            <a:headEnd/>
            <a:tailEnd/>
          </a:ln>
        </p:spPr>
        <p:txBody>
          <a:bodyPr wrap="square">
            <a:spAutoFit/>
          </a:bodyPr>
          <a:lstStyle/>
          <a:p>
            <a:pPr>
              <a:lnSpc>
                <a:spcPct val="80000"/>
              </a:lnSpc>
              <a:spcBef>
                <a:spcPts val="300"/>
              </a:spcBef>
              <a:buClr>
                <a:srgbClr val="003366"/>
              </a:buClr>
            </a:pPr>
            <a:r>
              <a:rPr lang="en-US" sz="900" dirty="0"/>
              <a:t>Source: IRS Rev. Proc. 2021-45.</a:t>
            </a:r>
          </a:p>
        </p:txBody>
      </p:sp>
    </p:spTree>
    <p:extLst>
      <p:ext uri="{BB962C8B-B14F-4D97-AF65-F5344CB8AC3E}">
        <p14:creationId xmlns:p14="http://schemas.microsoft.com/office/powerpoint/2010/main" val="255733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25</a:t>
            </a:fld>
            <a:endParaRPr lang="en-US" dirty="0">
              <a:solidFill>
                <a:prstClr val="white"/>
              </a:solidFill>
            </a:endParaRPr>
          </a:p>
        </p:txBody>
      </p:sp>
      <p:sp>
        <p:nvSpPr>
          <p:cNvPr id="5" name="Text Placeholder 4"/>
          <p:cNvSpPr>
            <a:spLocks noGrp="1"/>
          </p:cNvSpPr>
          <p:nvPr>
            <p:ph type="body" sz="quarter" idx="12"/>
          </p:nvPr>
        </p:nvSpPr>
        <p:spPr>
          <a:xfrm>
            <a:off x="369837" y="2888521"/>
            <a:ext cx="3748545" cy="433388"/>
          </a:xfrm>
        </p:spPr>
        <p:txBody>
          <a:bodyPr/>
          <a:lstStyle/>
          <a:p>
            <a:r>
              <a:rPr lang="en-US" sz="1000" dirty="0"/>
              <a:t>UNDERSTANDING STRATEGIC APPLICATIONS </a:t>
            </a:r>
          </a:p>
        </p:txBody>
      </p:sp>
      <p:grpSp>
        <p:nvGrpSpPr>
          <p:cNvPr id="18" name="Group 17"/>
          <p:cNvGrpSpPr/>
          <p:nvPr/>
        </p:nvGrpSpPr>
        <p:grpSpPr>
          <a:xfrm>
            <a:off x="-4609" y="2913624"/>
            <a:ext cx="3327912" cy="394851"/>
            <a:chOff x="2255" y="3134301"/>
            <a:chExt cx="2974625" cy="394851"/>
          </a:xfrm>
        </p:grpSpPr>
        <p:sp>
          <p:nvSpPr>
            <p:cNvPr id="19"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0"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grpSp>
        <p:nvGrpSpPr>
          <p:cNvPr id="4" name="Group 3">
            <a:extLst>
              <a:ext uri="{FF2B5EF4-FFF2-40B4-BE49-F238E27FC236}">
                <a16:creationId xmlns:a16="http://schemas.microsoft.com/office/drawing/2014/main" id="{98EE04FB-9F00-3847-AB2A-37F8EED0881F}"/>
              </a:ext>
            </a:extLst>
          </p:cNvPr>
          <p:cNvGrpSpPr/>
          <p:nvPr/>
        </p:nvGrpSpPr>
        <p:grpSpPr>
          <a:xfrm>
            <a:off x="0" y="1947517"/>
            <a:ext cx="6567948" cy="659858"/>
            <a:chOff x="0" y="1947517"/>
            <a:chExt cx="6567948" cy="659858"/>
          </a:xfrm>
        </p:grpSpPr>
        <p:sp>
          <p:nvSpPr>
            <p:cNvPr id="16" name="Freeform 15">
              <a:extLst>
                <a:ext uri="{FF2B5EF4-FFF2-40B4-BE49-F238E27FC236}">
                  <a16:creationId xmlns:a16="http://schemas.microsoft.com/office/drawing/2014/main" id="{74FE32E7-2605-8846-AB13-D785F12BE060}"/>
                </a:ext>
              </a:extLst>
            </p:cNvPr>
            <p:cNvSpPr/>
            <p:nvPr/>
          </p:nvSpPr>
          <p:spPr>
            <a:xfrm>
              <a:off x="0" y="1947517"/>
              <a:ext cx="6567948" cy="659858"/>
            </a:xfrm>
            <a:custGeom>
              <a:avLst/>
              <a:gdLst/>
              <a:ahLst/>
              <a:cxnLst/>
              <a:rect l="l" t="t" r="r" b="b"/>
              <a:pathLst>
                <a:path w="6567948" h="659858">
                  <a:moveTo>
                    <a:pt x="0" y="0"/>
                  </a:moveTo>
                  <a:lnTo>
                    <a:pt x="6567948" y="0"/>
                  </a:lnTo>
                  <a:lnTo>
                    <a:pt x="6567948" y="659858"/>
                  </a:lnTo>
                  <a:lnTo>
                    <a:pt x="0" y="659858"/>
                  </a:lnTo>
                  <a:lnTo>
                    <a:pt x="0" y="0"/>
                  </a:lnTo>
                  <a:close/>
                  <a:moveTo>
                    <a:pt x="2529013" y="109256"/>
                  </a:moveTo>
                  <a:cubicBezTo>
                    <a:pt x="2468589" y="109256"/>
                    <a:pt x="2438377" y="139915"/>
                    <a:pt x="2438377" y="201232"/>
                  </a:cubicBezTo>
                  <a:lnTo>
                    <a:pt x="2438377" y="242309"/>
                  </a:lnTo>
                  <a:cubicBezTo>
                    <a:pt x="2438377" y="282641"/>
                    <a:pt x="2458096" y="316872"/>
                    <a:pt x="2497536" y="345000"/>
                  </a:cubicBezTo>
                  <a:cubicBezTo>
                    <a:pt x="2536975" y="373278"/>
                    <a:pt x="2556695" y="397983"/>
                    <a:pt x="2556695" y="419117"/>
                  </a:cubicBezTo>
                  <a:lnTo>
                    <a:pt x="2556695" y="469123"/>
                  </a:lnTo>
                  <a:cubicBezTo>
                    <a:pt x="2556695" y="488917"/>
                    <a:pt x="2547542" y="498814"/>
                    <a:pt x="2529236" y="498814"/>
                  </a:cubicBezTo>
                  <a:cubicBezTo>
                    <a:pt x="2510781" y="498814"/>
                    <a:pt x="2501554" y="488917"/>
                    <a:pt x="2501554" y="469123"/>
                  </a:cubicBezTo>
                  <a:lnTo>
                    <a:pt x="2501554" y="410187"/>
                  </a:lnTo>
                  <a:lnTo>
                    <a:pt x="2438377" y="410187"/>
                  </a:lnTo>
                  <a:lnTo>
                    <a:pt x="2438377" y="469123"/>
                  </a:lnTo>
                  <a:cubicBezTo>
                    <a:pt x="2438377" y="530440"/>
                    <a:pt x="2468663" y="561173"/>
                    <a:pt x="2529236" y="561322"/>
                  </a:cubicBezTo>
                  <a:cubicBezTo>
                    <a:pt x="2589660" y="561322"/>
                    <a:pt x="2619873" y="530589"/>
                    <a:pt x="2619873" y="469123"/>
                  </a:cubicBezTo>
                  <a:lnTo>
                    <a:pt x="2619873" y="413759"/>
                  </a:lnTo>
                  <a:cubicBezTo>
                    <a:pt x="2619873" y="374468"/>
                    <a:pt x="2600153" y="340759"/>
                    <a:pt x="2560713" y="312630"/>
                  </a:cubicBezTo>
                  <a:cubicBezTo>
                    <a:pt x="2521274" y="284353"/>
                    <a:pt x="2501554" y="260466"/>
                    <a:pt x="2501554" y="240969"/>
                  </a:cubicBezTo>
                  <a:lnTo>
                    <a:pt x="2501554" y="201232"/>
                  </a:lnTo>
                  <a:cubicBezTo>
                    <a:pt x="2501554" y="181438"/>
                    <a:pt x="2510633" y="171541"/>
                    <a:pt x="2528790" y="171541"/>
                  </a:cubicBezTo>
                  <a:lnTo>
                    <a:pt x="2529236" y="171541"/>
                  </a:lnTo>
                  <a:cubicBezTo>
                    <a:pt x="2547542" y="171690"/>
                    <a:pt x="2556695" y="181587"/>
                    <a:pt x="2556695" y="201232"/>
                  </a:cubicBezTo>
                  <a:lnTo>
                    <a:pt x="2556695" y="260168"/>
                  </a:lnTo>
                  <a:lnTo>
                    <a:pt x="2619873" y="260168"/>
                  </a:lnTo>
                  <a:lnTo>
                    <a:pt x="2619873" y="201232"/>
                  </a:lnTo>
                  <a:cubicBezTo>
                    <a:pt x="2619873" y="139915"/>
                    <a:pt x="2589586" y="109256"/>
                    <a:pt x="2529013" y="109256"/>
                  </a:cubicBezTo>
                  <a:close/>
                  <a:moveTo>
                    <a:pt x="3700588" y="109256"/>
                  </a:moveTo>
                  <a:cubicBezTo>
                    <a:pt x="3640164" y="109256"/>
                    <a:pt x="3609952" y="139915"/>
                    <a:pt x="3609952" y="201232"/>
                  </a:cubicBezTo>
                  <a:lnTo>
                    <a:pt x="3609952" y="469123"/>
                  </a:lnTo>
                  <a:cubicBezTo>
                    <a:pt x="3609952" y="530589"/>
                    <a:pt x="3640164" y="561322"/>
                    <a:pt x="3700588" y="561322"/>
                  </a:cubicBezTo>
                  <a:cubicBezTo>
                    <a:pt x="3761161" y="561173"/>
                    <a:pt x="3791448" y="530440"/>
                    <a:pt x="3791448" y="469123"/>
                  </a:cubicBezTo>
                  <a:lnTo>
                    <a:pt x="3791448" y="410187"/>
                  </a:lnTo>
                  <a:lnTo>
                    <a:pt x="3728270" y="410187"/>
                  </a:lnTo>
                  <a:lnTo>
                    <a:pt x="3728270" y="469123"/>
                  </a:lnTo>
                  <a:cubicBezTo>
                    <a:pt x="3728270" y="488917"/>
                    <a:pt x="3719043" y="498814"/>
                    <a:pt x="3700588" y="498814"/>
                  </a:cubicBezTo>
                  <a:cubicBezTo>
                    <a:pt x="3682282" y="498814"/>
                    <a:pt x="3673129" y="488917"/>
                    <a:pt x="3673129" y="469123"/>
                  </a:cubicBezTo>
                  <a:lnTo>
                    <a:pt x="3673129" y="201232"/>
                  </a:lnTo>
                  <a:cubicBezTo>
                    <a:pt x="3673129" y="181438"/>
                    <a:pt x="3682208" y="171541"/>
                    <a:pt x="3700365" y="171541"/>
                  </a:cubicBezTo>
                  <a:lnTo>
                    <a:pt x="3700811" y="171541"/>
                  </a:lnTo>
                  <a:cubicBezTo>
                    <a:pt x="3719117" y="171690"/>
                    <a:pt x="3728270" y="181587"/>
                    <a:pt x="3728270" y="201232"/>
                  </a:cubicBezTo>
                  <a:lnTo>
                    <a:pt x="3728270" y="260168"/>
                  </a:lnTo>
                  <a:lnTo>
                    <a:pt x="3791448" y="260168"/>
                  </a:lnTo>
                  <a:lnTo>
                    <a:pt x="3791448" y="201232"/>
                  </a:lnTo>
                  <a:cubicBezTo>
                    <a:pt x="3791448" y="139915"/>
                    <a:pt x="3761161" y="109256"/>
                    <a:pt x="3700588" y="109256"/>
                  </a:cubicBezTo>
                  <a:close/>
                  <a:moveTo>
                    <a:pt x="4262563" y="109256"/>
                  </a:moveTo>
                  <a:cubicBezTo>
                    <a:pt x="4202139" y="109256"/>
                    <a:pt x="4171927" y="139915"/>
                    <a:pt x="4171927" y="201232"/>
                  </a:cubicBezTo>
                  <a:lnTo>
                    <a:pt x="4171927" y="469123"/>
                  </a:lnTo>
                  <a:cubicBezTo>
                    <a:pt x="4171927" y="530589"/>
                    <a:pt x="4202139" y="561322"/>
                    <a:pt x="4262563" y="561322"/>
                  </a:cubicBezTo>
                  <a:cubicBezTo>
                    <a:pt x="4323136" y="561173"/>
                    <a:pt x="4353423" y="530440"/>
                    <a:pt x="4353423" y="469123"/>
                  </a:cubicBezTo>
                  <a:lnTo>
                    <a:pt x="4353423" y="410187"/>
                  </a:lnTo>
                  <a:lnTo>
                    <a:pt x="4290245" y="410187"/>
                  </a:lnTo>
                  <a:lnTo>
                    <a:pt x="4290245" y="469123"/>
                  </a:lnTo>
                  <a:cubicBezTo>
                    <a:pt x="4290245" y="488917"/>
                    <a:pt x="4281018" y="498814"/>
                    <a:pt x="4262563" y="498814"/>
                  </a:cubicBezTo>
                  <a:cubicBezTo>
                    <a:pt x="4244257" y="498814"/>
                    <a:pt x="4235104" y="488917"/>
                    <a:pt x="4235104" y="469123"/>
                  </a:cubicBezTo>
                  <a:lnTo>
                    <a:pt x="4235104" y="201232"/>
                  </a:lnTo>
                  <a:cubicBezTo>
                    <a:pt x="4235104" y="181438"/>
                    <a:pt x="4244183" y="171541"/>
                    <a:pt x="4262340" y="171541"/>
                  </a:cubicBezTo>
                  <a:lnTo>
                    <a:pt x="4262786" y="171541"/>
                  </a:lnTo>
                  <a:cubicBezTo>
                    <a:pt x="4281092" y="171690"/>
                    <a:pt x="4290245" y="181587"/>
                    <a:pt x="4290245" y="201232"/>
                  </a:cubicBezTo>
                  <a:lnTo>
                    <a:pt x="4290245" y="260168"/>
                  </a:lnTo>
                  <a:lnTo>
                    <a:pt x="4353423" y="260168"/>
                  </a:lnTo>
                  <a:lnTo>
                    <a:pt x="4353423" y="201232"/>
                  </a:lnTo>
                  <a:cubicBezTo>
                    <a:pt x="4353423" y="139915"/>
                    <a:pt x="4323136" y="109256"/>
                    <a:pt x="4262563" y="109256"/>
                  </a:cubicBezTo>
                  <a:close/>
                  <a:moveTo>
                    <a:pt x="4491163" y="109256"/>
                  </a:moveTo>
                  <a:cubicBezTo>
                    <a:pt x="4430739" y="109256"/>
                    <a:pt x="4400527" y="139915"/>
                    <a:pt x="4400527" y="201232"/>
                  </a:cubicBezTo>
                  <a:lnTo>
                    <a:pt x="4400527" y="469123"/>
                  </a:lnTo>
                  <a:cubicBezTo>
                    <a:pt x="4400527" y="530589"/>
                    <a:pt x="4430739" y="561322"/>
                    <a:pt x="4491163" y="561322"/>
                  </a:cubicBezTo>
                  <a:cubicBezTo>
                    <a:pt x="4551736" y="561173"/>
                    <a:pt x="4582023" y="530440"/>
                    <a:pt x="4582023" y="469123"/>
                  </a:cubicBezTo>
                  <a:lnTo>
                    <a:pt x="4582023" y="201232"/>
                  </a:lnTo>
                  <a:cubicBezTo>
                    <a:pt x="4582023" y="139915"/>
                    <a:pt x="4551736" y="109256"/>
                    <a:pt x="4491163" y="109256"/>
                  </a:cubicBezTo>
                  <a:close/>
                  <a:moveTo>
                    <a:pt x="5272213" y="109256"/>
                  </a:moveTo>
                  <a:cubicBezTo>
                    <a:pt x="5211789" y="109256"/>
                    <a:pt x="5181577" y="139915"/>
                    <a:pt x="5181577" y="201232"/>
                  </a:cubicBezTo>
                  <a:lnTo>
                    <a:pt x="5181577" y="469123"/>
                  </a:lnTo>
                  <a:cubicBezTo>
                    <a:pt x="5181577" y="530589"/>
                    <a:pt x="5211789" y="561322"/>
                    <a:pt x="5272213" y="561322"/>
                  </a:cubicBezTo>
                  <a:cubicBezTo>
                    <a:pt x="5332786" y="561173"/>
                    <a:pt x="5363073" y="530440"/>
                    <a:pt x="5363073" y="469123"/>
                  </a:cubicBezTo>
                  <a:lnTo>
                    <a:pt x="5363073" y="201232"/>
                  </a:lnTo>
                  <a:cubicBezTo>
                    <a:pt x="5363073" y="139915"/>
                    <a:pt x="5332786" y="109256"/>
                    <a:pt x="5272213" y="109256"/>
                  </a:cubicBezTo>
                  <a:close/>
                  <a:moveTo>
                    <a:pt x="5414642" y="116177"/>
                  </a:moveTo>
                  <a:lnTo>
                    <a:pt x="5414642" y="554178"/>
                  </a:lnTo>
                  <a:lnTo>
                    <a:pt x="5475364" y="554178"/>
                  </a:lnTo>
                  <a:lnTo>
                    <a:pt x="5475364" y="308165"/>
                  </a:lnTo>
                  <a:lnTo>
                    <a:pt x="5532960" y="554178"/>
                  </a:lnTo>
                  <a:lnTo>
                    <a:pt x="5596138" y="554178"/>
                  </a:lnTo>
                  <a:lnTo>
                    <a:pt x="5596138" y="116177"/>
                  </a:lnTo>
                  <a:lnTo>
                    <a:pt x="5537648" y="116177"/>
                  </a:lnTo>
                  <a:lnTo>
                    <a:pt x="5537648" y="370227"/>
                  </a:lnTo>
                  <a:lnTo>
                    <a:pt x="5477819" y="116177"/>
                  </a:lnTo>
                  <a:lnTo>
                    <a:pt x="5414642" y="116177"/>
                  </a:lnTo>
                  <a:close/>
                  <a:moveTo>
                    <a:pt x="5652767" y="116177"/>
                  </a:moveTo>
                  <a:lnTo>
                    <a:pt x="5652767" y="554178"/>
                  </a:lnTo>
                  <a:lnTo>
                    <a:pt x="5816626" y="554178"/>
                  </a:lnTo>
                  <a:lnTo>
                    <a:pt x="5816626" y="491894"/>
                  </a:lnTo>
                  <a:lnTo>
                    <a:pt x="5715944" y="491894"/>
                  </a:lnTo>
                  <a:lnTo>
                    <a:pt x="5715944" y="366431"/>
                  </a:lnTo>
                  <a:lnTo>
                    <a:pt x="5802562" y="366431"/>
                  </a:lnTo>
                  <a:lnTo>
                    <a:pt x="5802562" y="303924"/>
                  </a:lnTo>
                  <a:lnTo>
                    <a:pt x="5715944" y="303924"/>
                  </a:lnTo>
                  <a:lnTo>
                    <a:pt x="5715944" y="178462"/>
                  </a:lnTo>
                  <a:lnTo>
                    <a:pt x="5816626" y="178462"/>
                  </a:lnTo>
                  <a:lnTo>
                    <a:pt x="5816626" y="116177"/>
                  </a:lnTo>
                  <a:lnTo>
                    <a:pt x="5652767" y="116177"/>
                  </a:lnTo>
                  <a:close/>
                  <a:moveTo>
                    <a:pt x="5862317" y="116177"/>
                  </a:moveTo>
                  <a:lnTo>
                    <a:pt x="5862317" y="554178"/>
                  </a:lnTo>
                  <a:lnTo>
                    <a:pt x="5923039" y="554178"/>
                  </a:lnTo>
                  <a:lnTo>
                    <a:pt x="5923039" y="308165"/>
                  </a:lnTo>
                  <a:lnTo>
                    <a:pt x="5980635" y="554178"/>
                  </a:lnTo>
                  <a:lnTo>
                    <a:pt x="6043813" y="554178"/>
                  </a:lnTo>
                  <a:lnTo>
                    <a:pt x="6043813" y="116177"/>
                  </a:lnTo>
                  <a:lnTo>
                    <a:pt x="5985323" y="116177"/>
                  </a:lnTo>
                  <a:lnTo>
                    <a:pt x="5985323" y="370227"/>
                  </a:lnTo>
                  <a:lnTo>
                    <a:pt x="5925494" y="116177"/>
                  </a:lnTo>
                  <a:lnTo>
                    <a:pt x="5862317" y="116177"/>
                  </a:lnTo>
                  <a:close/>
                  <a:moveTo>
                    <a:pt x="6082582" y="116177"/>
                  </a:moveTo>
                  <a:lnTo>
                    <a:pt x="6082582" y="178462"/>
                  </a:lnTo>
                  <a:lnTo>
                    <a:pt x="6141742" y="178462"/>
                  </a:lnTo>
                  <a:lnTo>
                    <a:pt x="6141742" y="554178"/>
                  </a:lnTo>
                  <a:lnTo>
                    <a:pt x="6204919" y="554178"/>
                  </a:lnTo>
                  <a:lnTo>
                    <a:pt x="6204919" y="178462"/>
                  </a:lnTo>
                  <a:lnTo>
                    <a:pt x="6264078" y="178462"/>
                  </a:lnTo>
                  <a:lnTo>
                    <a:pt x="6264078" y="116177"/>
                  </a:lnTo>
                  <a:lnTo>
                    <a:pt x="6082582" y="116177"/>
                  </a:lnTo>
                  <a:close/>
                  <a:moveTo>
                    <a:pt x="4633592" y="116177"/>
                  </a:moveTo>
                  <a:lnTo>
                    <a:pt x="4633592" y="554178"/>
                  </a:lnTo>
                  <a:lnTo>
                    <a:pt x="4694760" y="554178"/>
                  </a:lnTo>
                  <a:lnTo>
                    <a:pt x="4694760" y="308388"/>
                  </a:lnTo>
                  <a:lnTo>
                    <a:pt x="4750347" y="554178"/>
                  </a:lnTo>
                  <a:lnTo>
                    <a:pt x="4793210" y="554178"/>
                  </a:lnTo>
                  <a:lnTo>
                    <a:pt x="4847235" y="308388"/>
                  </a:lnTo>
                  <a:lnTo>
                    <a:pt x="4847235" y="554178"/>
                  </a:lnTo>
                  <a:lnTo>
                    <a:pt x="4907733" y="554178"/>
                  </a:lnTo>
                  <a:lnTo>
                    <a:pt x="4907733" y="116177"/>
                  </a:lnTo>
                  <a:lnTo>
                    <a:pt x="4844556" y="116177"/>
                  </a:lnTo>
                  <a:lnTo>
                    <a:pt x="4771109" y="416214"/>
                  </a:lnTo>
                  <a:lnTo>
                    <a:pt x="4696769" y="116177"/>
                  </a:lnTo>
                  <a:lnTo>
                    <a:pt x="4633592" y="116177"/>
                  </a:lnTo>
                  <a:close/>
                  <a:moveTo>
                    <a:pt x="4966967" y="116177"/>
                  </a:moveTo>
                  <a:lnTo>
                    <a:pt x="4966967" y="554178"/>
                  </a:lnTo>
                  <a:lnTo>
                    <a:pt x="5030144" y="554178"/>
                  </a:lnTo>
                  <a:lnTo>
                    <a:pt x="5030144" y="366431"/>
                  </a:lnTo>
                  <a:lnTo>
                    <a:pt x="5040413" y="366431"/>
                  </a:lnTo>
                  <a:cubicBezTo>
                    <a:pt x="5058868" y="366431"/>
                    <a:pt x="5072932" y="364869"/>
                    <a:pt x="5082606" y="361743"/>
                  </a:cubicBezTo>
                  <a:cubicBezTo>
                    <a:pt x="5122939" y="348647"/>
                    <a:pt x="5143105" y="319476"/>
                    <a:pt x="5143105" y="274232"/>
                  </a:cubicBezTo>
                  <a:lnTo>
                    <a:pt x="5143105" y="208376"/>
                  </a:lnTo>
                  <a:cubicBezTo>
                    <a:pt x="5143105" y="147059"/>
                    <a:pt x="5115051" y="116326"/>
                    <a:pt x="5058943" y="116177"/>
                  </a:cubicBezTo>
                  <a:lnTo>
                    <a:pt x="4966967" y="116177"/>
                  </a:lnTo>
                  <a:close/>
                  <a:moveTo>
                    <a:pt x="3843017" y="116177"/>
                  </a:moveTo>
                  <a:lnTo>
                    <a:pt x="3843017" y="554178"/>
                  </a:lnTo>
                  <a:lnTo>
                    <a:pt x="4006876" y="554178"/>
                  </a:lnTo>
                  <a:lnTo>
                    <a:pt x="4006876" y="491894"/>
                  </a:lnTo>
                  <a:lnTo>
                    <a:pt x="3906194" y="491894"/>
                  </a:lnTo>
                  <a:lnTo>
                    <a:pt x="3906194" y="366431"/>
                  </a:lnTo>
                  <a:lnTo>
                    <a:pt x="3992812" y="366431"/>
                  </a:lnTo>
                  <a:lnTo>
                    <a:pt x="3992812" y="303924"/>
                  </a:lnTo>
                  <a:lnTo>
                    <a:pt x="3906194" y="303924"/>
                  </a:lnTo>
                  <a:lnTo>
                    <a:pt x="3906194" y="178462"/>
                  </a:lnTo>
                  <a:lnTo>
                    <a:pt x="4006876" y="178462"/>
                  </a:lnTo>
                  <a:lnTo>
                    <a:pt x="4006876" y="116177"/>
                  </a:lnTo>
                  <a:lnTo>
                    <a:pt x="3843017" y="116177"/>
                  </a:lnTo>
                  <a:close/>
                  <a:moveTo>
                    <a:pt x="2669209" y="116177"/>
                  </a:moveTo>
                  <a:lnTo>
                    <a:pt x="2669209" y="469123"/>
                  </a:lnTo>
                  <a:cubicBezTo>
                    <a:pt x="2669209" y="530589"/>
                    <a:pt x="2699421" y="561322"/>
                    <a:pt x="2759845" y="561322"/>
                  </a:cubicBezTo>
                  <a:cubicBezTo>
                    <a:pt x="2820418" y="561173"/>
                    <a:pt x="2850705" y="530440"/>
                    <a:pt x="2850705" y="469123"/>
                  </a:cubicBezTo>
                  <a:lnTo>
                    <a:pt x="2850705" y="116177"/>
                  </a:lnTo>
                  <a:lnTo>
                    <a:pt x="2787527" y="116177"/>
                  </a:lnTo>
                  <a:lnTo>
                    <a:pt x="2787527" y="469123"/>
                  </a:lnTo>
                  <a:cubicBezTo>
                    <a:pt x="2787527" y="488917"/>
                    <a:pt x="2778300" y="498814"/>
                    <a:pt x="2759845" y="498814"/>
                  </a:cubicBezTo>
                  <a:cubicBezTo>
                    <a:pt x="2741540" y="498814"/>
                    <a:pt x="2732387" y="488917"/>
                    <a:pt x="2732387" y="469123"/>
                  </a:cubicBezTo>
                  <a:lnTo>
                    <a:pt x="2732387" y="116177"/>
                  </a:lnTo>
                  <a:lnTo>
                    <a:pt x="2669209" y="116177"/>
                  </a:lnTo>
                  <a:close/>
                  <a:moveTo>
                    <a:pt x="2909567" y="116177"/>
                  </a:moveTo>
                  <a:lnTo>
                    <a:pt x="2909567" y="554178"/>
                  </a:lnTo>
                  <a:lnTo>
                    <a:pt x="2972744" y="554178"/>
                  </a:lnTo>
                  <a:lnTo>
                    <a:pt x="2972744" y="362636"/>
                  </a:lnTo>
                  <a:lnTo>
                    <a:pt x="2980781" y="361520"/>
                  </a:lnTo>
                  <a:lnTo>
                    <a:pt x="3037708" y="554178"/>
                  </a:lnTo>
                  <a:lnTo>
                    <a:pt x="3106913" y="554178"/>
                  </a:lnTo>
                  <a:lnTo>
                    <a:pt x="3035922" y="350358"/>
                  </a:lnTo>
                  <a:cubicBezTo>
                    <a:pt x="3069110" y="338154"/>
                    <a:pt x="3085704" y="312779"/>
                    <a:pt x="3085705" y="274232"/>
                  </a:cubicBezTo>
                  <a:lnTo>
                    <a:pt x="3085705" y="208376"/>
                  </a:lnTo>
                  <a:cubicBezTo>
                    <a:pt x="3085704" y="147059"/>
                    <a:pt x="3057651" y="116326"/>
                    <a:pt x="3001542" y="116177"/>
                  </a:cubicBezTo>
                  <a:lnTo>
                    <a:pt x="2909567" y="116177"/>
                  </a:lnTo>
                  <a:close/>
                  <a:moveTo>
                    <a:pt x="3183262" y="116177"/>
                  </a:moveTo>
                  <a:lnTo>
                    <a:pt x="3138613" y="399471"/>
                  </a:lnTo>
                  <a:lnTo>
                    <a:pt x="3118075" y="554178"/>
                  </a:lnTo>
                  <a:lnTo>
                    <a:pt x="3181699" y="554178"/>
                  </a:lnTo>
                  <a:lnTo>
                    <a:pt x="3194200" y="461309"/>
                  </a:lnTo>
                  <a:lnTo>
                    <a:pt x="3258717" y="461309"/>
                  </a:lnTo>
                  <a:lnTo>
                    <a:pt x="3270996" y="554178"/>
                  </a:lnTo>
                  <a:lnTo>
                    <a:pt x="3334843" y="554178"/>
                  </a:lnTo>
                  <a:lnTo>
                    <a:pt x="3314305" y="398802"/>
                  </a:lnTo>
                  <a:lnTo>
                    <a:pt x="3269880" y="116177"/>
                  </a:lnTo>
                  <a:lnTo>
                    <a:pt x="3183262" y="116177"/>
                  </a:lnTo>
                  <a:close/>
                  <a:moveTo>
                    <a:pt x="3376292" y="116177"/>
                  </a:moveTo>
                  <a:lnTo>
                    <a:pt x="3376292" y="554178"/>
                  </a:lnTo>
                  <a:lnTo>
                    <a:pt x="3437013" y="554178"/>
                  </a:lnTo>
                  <a:lnTo>
                    <a:pt x="3437013" y="308165"/>
                  </a:lnTo>
                  <a:lnTo>
                    <a:pt x="3494610" y="554178"/>
                  </a:lnTo>
                  <a:lnTo>
                    <a:pt x="3557788" y="554178"/>
                  </a:lnTo>
                  <a:lnTo>
                    <a:pt x="3557788" y="116177"/>
                  </a:lnTo>
                  <a:lnTo>
                    <a:pt x="3499298" y="116177"/>
                  </a:lnTo>
                  <a:lnTo>
                    <a:pt x="3499298" y="370227"/>
                  </a:lnTo>
                  <a:lnTo>
                    <a:pt x="3439469" y="116177"/>
                  </a:lnTo>
                  <a:lnTo>
                    <a:pt x="3376292" y="116177"/>
                  </a:lnTo>
                  <a:close/>
                  <a:moveTo>
                    <a:pt x="443782" y="116177"/>
                  </a:moveTo>
                  <a:lnTo>
                    <a:pt x="443782" y="178462"/>
                  </a:lnTo>
                  <a:lnTo>
                    <a:pt x="502941" y="178462"/>
                  </a:lnTo>
                  <a:lnTo>
                    <a:pt x="502941" y="554178"/>
                  </a:lnTo>
                  <a:lnTo>
                    <a:pt x="566119" y="554178"/>
                  </a:lnTo>
                  <a:lnTo>
                    <a:pt x="566119" y="178462"/>
                  </a:lnTo>
                  <a:lnTo>
                    <a:pt x="625278" y="178462"/>
                  </a:lnTo>
                  <a:lnTo>
                    <a:pt x="625278" y="116177"/>
                  </a:lnTo>
                  <a:lnTo>
                    <a:pt x="443782" y="116177"/>
                  </a:lnTo>
                  <a:close/>
                  <a:moveTo>
                    <a:pt x="661667" y="116177"/>
                  </a:moveTo>
                  <a:lnTo>
                    <a:pt x="661667" y="554178"/>
                  </a:lnTo>
                  <a:lnTo>
                    <a:pt x="724844" y="554178"/>
                  </a:lnTo>
                  <a:lnTo>
                    <a:pt x="724844" y="366431"/>
                  </a:lnTo>
                  <a:lnTo>
                    <a:pt x="779985" y="366431"/>
                  </a:lnTo>
                  <a:lnTo>
                    <a:pt x="779985" y="554178"/>
                  </a:lnTo>
                  <a:lnTo>
                    <a:pt x="843163" y="554178"/>
                  </a:lnTo>
                  <a:lnTo>
                    <a:pt x="843163" y="116177"/>
                  </a:lnTo>
                  <a:lnTo>
                    <a:pt x="779985" y="116177"/>
                  </a:lnTo>
                  <a:lnTo>
                    <a:pt x="779985" y="303924"/>
                  </a:lnTo>
                  <a:lnTo>
                    <a:pt x="724844" y="303924"/>
                  </a:lnTo>
                  <a:lnTo>
                    <a:pt x="724844" y="116177"/>
                  </a:lnTo>
                  <a:lnTo>
                    <a:pt x="661667" y="116177"/>
                  </a:lnTo>
                  <a:close/>
                  <a:moveTo>
                    <a:pt x="899792" y="116177"/>
                  </a:moveTo>
                  <a:lnTo>
                    <a:pt x="899792" y="554178"/>
                  </a:lnTo>
                  <a:lnTo>
                    <a:pt x="1063651" y="554178"/>
                  </a:lnTo>
                  <a:lnTo>
                    <a:pt x="1063651" y="491894"/>
                  </a:lnTo>
                  <a:lnTo>
                    <a:pt x="962969" y="491894"/>
                  </a:lnTo>
                  <a:lnTo>
                    <a:pt x="962969" y="366431"/>
                  </a:lnTo>
                  <a:lnTo>
                    <a:pt x="1049587" y="366431"/>
                  </a:lnTo>
                  <a:lnTo>
                    <a:pt x="1049587" y="303924"/>
                  </a:lnTo>
                  <a:lnTo>
                    <a:pt x="962969" y="303924"/>
                  </a:lnTo>
                  <a:lnTo>
                    <a:pt x="962969" y="178462"/>
                  </a:lnTo>
                  <a:lnTo>
                    <a:pt x="1063651" y="178462"/>
                  </a:lnTo>
                  <a:lnTo>
                    <a:pt x="1063651" y="116177"/>
                  </a:lnTo>
                  <a:lnTo>
                    <a:pt x="899792" y="116177"/>
                  </a:lnTo>
                  <a:close/>
                  <a:moveTo>
                    <a:pt x="1223642" y="116177"/>
                  </a:moveTo>
                  <a:lnTo>
                    <a:pt x="1223642" y="554178"/>
                  </a:lnTo>
                  <a:lnTo>
                    <a:pt x="1387501" y="554178"/>
                  </a:lnTo>
                  <a:lnTo>
                    <a:pt x="1387501" y="491894"/>
                  </a:lnTo>
                  <a:lnTo>
                    <a:pt x="1286819" y="491894"/>
                  </a:lnTo>
                  <a:lnTo>
                    <a:pt x="1286819" y="116177"/>
                  </a:lnTo>
                  <a:lnTo>
                    <a:pt x="1223642" y="116177"/>
                  </a:lnTo>
                  <a:close/>
                  <a:moveTo>
                    <a:pt x="1424783" y="116177"/>
                  </a:moveTo>
                  <a:lnTo>
                    <a:pt x="1424783" y="554178"/>
                  </a:lnTo>
                  <a:lnTo>
                    <a:pt x="1487960" y="554178"/>
                  </a:lnTo>
                  <a:lnTo>
                    <a:pt x="1487960" y="116177"/>
                  </a:lnTo>
                  <a:lnTo>
                    <a:pt x="1424783" y="116177"/>
                  </a:lnTo>
                  <a:close/>
                  <a:moveTo>
                    <a:pt x="1547492" y="116177"/>
                  </a:moveTo>
                  <a:lnTo>
                    <a:pt x="1547492" y="554178"/>
                  </a:lnTo>
                  <a:lnTo>
                    <a:pt x="1610669" y="554178"/>
                  </a:lnTo>
                  <a:lnTo>
                    <a:pt x="1610669" y="366431"/>
                  </a:lnTo>
                  <a:lnTo>
                    <a:pt x="1697287" y="366431"/>
                  </a:lnTo>
                  <a:lnTo>
                    <a:pt x="1697287" y="303924"/>
                  </a:lnTo>
                  <a:lnTo>
                    <a:pt x="1610669" y="303924"/>
                  </a:lnTo>
                  <a:lnTo>
                    <a:pt x="1610669" y="178462"/>
                  </a:lnTo>
                  <a:lnTo>
                    <a:pt x="1711351" y="178462"/>
                  </a:lnTo>
                  <a:lnTo>
                    <a:pt x="1711351" y="116177"/>
                  </a:lnTo>
                  <a:lnTo>
                    <a:pt x="1547492" y="116177"/>
                  </a:lnTo>
                  <a:close/>
                  <a:moveTo>
                    <a:pt x="1757042" y="116177"/>
                  </a:moveTo>
                  <a:lnTo>
                    <a:pt x="1757042" y="554178"/>
                  </a:lnTo>
                  <a:lnTo>
                    <a:pt x="1920901" y="554178"/>
                  </a:lnTo>
                  <a:lnTo>
                    <a:pt x="1920901" y="491894"/>
                  </a:lnTo>
                  <a:lnTo>
                    <a:pt x="1820219" y="491894"/>
                  </a:lnTo>
                  <a:lnTo>
                    <a:pt x="1820219" y="366431"/>
                  </a:lnTo>
                  <a:lnTo>
                    <a:pt x="1906837" y="366431"/>
                  </a:lnTo>
                  <a:lnTo>
                    <a:pt x="1906837" y="303924"/>
                  </a:lnTo>
                  <a:lnTo>
                    <a:pt x="1820219" y="303924"/>
                  </a:lnTo>
                  <a:lnTo>
                    <a:pt x="1820219" y="178462"/>
                  </a:lnTo>
                  <a:lnTo>
                    <a:pt x="1920901" y="178462"/>
                  </a:lnTo>
                  <a:lnTo>
                    <a:pt x="1920901" y="116177"/>
                  </a:lnTo>
                  <a:lnTo>
                    <a:pt x="1757042" y="116177"/>
                  </a:lnTo>
                  <a:close/>
                  <a:moveTo>
                    <a:pt x="2082008" y="116177"/>
                  </a:moveTo>
                  <a:lnTo>
                    <a:pt x="2082008" y="554178"/>
                  </a:lnTo>
                  <a:lnTo>
                    <a:pt x="2145185" y="554178"/>
                  </a:lnTo>
                  <a:lnTo>
                    <a:pt x="2145185" y="116177"/>
                  </a:lnTo>
                  <a:lnTo>
                    <a:pt x="2082008" y="116177"/>
                  </a:lnTo>
                  <a:close/>
                  <a:moveTo>
                    <a:pt x="2204717" y="116177"/>
                  </a:moveTo>
                  <a:lnTo>
                    <a:pt x="2204717" y="554178"/>
                  </a:lnTo>
                  <a:lnTo>
                    <a:pt x="2265439" y="554178"/>
                  </a:lnTo>
                  <a:lnTo>
                    <a:pt x="2265439" y="308165"/>
                  </a:lnTo>
                  <a:lnTo>
                    <a:pt x="2323035" y="554178"/>
                  </a:lnTo>
                  <a:lnTo>
                    <a:pt x="2386213" y="554178"/>
                  </a:lnTo>
                  <a:lnTo>
                    <a:pt x="2386213" y="116177"/>
                  </a:lnTo>
                  <a:lnTo>
                    <a:pt x="2327723" y="116177"/>
                  </a:lnTo>
                  <a:lnTo>
                    <a:pt x="2327723" y="370227"/>
                  </a:lnTo>
                  <a:lnTo>
                    <a:pt x="2267894" y="116177"/>
                  </a:lnTo>
                  <a:lnTo>
                    <a:pt x="2204717" y="116177"/>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4" name="Freeform 13">
              <a:extLst>
                <a:ext uri="{FF2B5EF4-FFF2-40B4-BE49-F238E27FC236}">
                  <a16:creationId xmlns:a16="http://schemas.microsoft.com/office/drawing/2014/main" id="{69876FC0-4B24-6D4C-B078-16E7073069B6}"/>
                </a:ext>
              </a:extLst>
            </p:cNvPr>
            <p:cNvSpPr/>
            <p:nvPr/>
          </p:nvSpPr>
          <p:spPr>
            <a:xfrm>
              <a:off x="4463705" y="2119059"/>
              <a:ext cx="55141" cy="327273"/>
            </a:xfrm>
            <a:custGeom>
              <a:avLst/>
              <a:gdLst/>
              <a:ahLst/>
              <a:cxnLst/>
              <a:rect l="l" t="t" r="r" b="b"/>
              <a:pathLst>
                <a:path w="55141" h="327273">
                  <a:moveTo>
                    <a:pt x="27236" y="0"/>
                  </a:moveTo>
                  <a:lnTo>
                    <a:pt x="27682" y="0"/>
                  </a:lnTo>
                  <a:cubicBezTo>
                    <a:pt x="45988" y="149"/>
                    <a:pt x="55141" y="10046"/>
                    <a:pt x="55141" y="29691"/>
                  </a:cubicBezTo>
                  <a:lnTo>
                    <a:pt x="55141" y="297582"/>
                  </a:lnTo>
                  <a:cubicBezTo>
                    <a:pt x="55141" y="317376"/>
                    <a:pt x="45914" y="327273"/>
                    <a:pt x="27459" y="327273"/>
                  </a:cubicBezTo>
                  <a:cubicBezTo>
                    <a:pt x="9153" y="327273"/>
                    <a:pt x="0" y="317376"/>
                    <a:pt x="0" y="297582"/>
                  </a:cubicBezTo>
                  <a:lnTo>
                    <a:pt x="0" y="29691"/>
                  </a:lnTo>
                  <a:cubicBezTo>
                    <a:pt x="0" y="989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3" name="Freeform 12">
              <a:extLst>
                <a:ext uri="{FF2B5EF4-FFF2-40B4-BE49-F238E27FC236}">
                  <a16:creationId xmlns:a16="http://schemas.microsoft.com/office/drawing/2014/main" id="{999B172E-331E-B849-A9DC-C540468ACEB1}"/>
                </a:ext>
              </a:extLst>
            </p:cNvPr>
            <p:cNvSpPr/>
            <p:nvPr/>
          </p:nvSpPr>
          <p:spPr>
            <a:xfrm>
              <a:off x="5244755" y="2119059"/>
              <a:ext cx="55141" cy="327273"/>
            </a:xfrm>
            <a:custGeom>
              <a:avLst/>
              <a:gdLst/>
              <a:ahLst/>
              <a:cxnLst/>
              <a:rect l="l" t="t" r="r" b="b"/>
              <a:pathLst>
                <a:path w="55141" h="327273">
                  <a:moveTo>
                    <a:pt x="27236" y="0"/>
                  </a:moveTo>
                  <a:lnTo>
                    <a:pt x="27682" y="0"/>
                  </a:lnTo>
                  <a:cubicBezTo>
                    <a:pt x="45988" y="149"/>
                    <a:pt x="55141" y="10046"/>
                    <a:pt x="55141" y="29691"/>
                  </a:cubicBezTo>
                  <a:lnTo>
                    <a:pt x="55141" y="297582"/>
                  </a:lnTo>
                  <a:cubicBezTo>
                    <a:pt x="55141" y="317376"/>
                    <a:pt x="45914" y="327273"/>
                    <a:pt x="27459" y="327273"/>
                  </a:cubicBezTo>
                  <a:cubicBezTo>
                    <a:pt x="9153" y="327273"/>
                    <a:pt x="0" y="317376"/>
                    <a:pt x="0" y="297582"/>
                  </a:cubicBezTo>
                  <a:lnTo>
                    <a:pt x="0" y="29691"/>
                  </a:lnTo>
                  <a:cubicBezTo>
                    <a:pt x="0" y="989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9F13C634-F3B0-D942-A060-607ACAADAE8E}"/>
                </a:ext>
              </a:extLst>
            </p:cNvPr>
            <p:cNvSpPr/>
            <p:nvPr/>
          </p:nvSpPr>
          <p:spPr>
            <a:xfrm>
              <a:off x="2972745" y="2125979"/>
              <a:ext cx="49783" cy="125462"/>
            </a:xfrm>
            <a:custGeom>
              <a:avLst/>
              <a:gdLst/>
              <a:ahLst/>
              <a:cxnLst/>
              <a:rect l="l" t="t" r="r" b="b"/>
              <a:pathLst>
                <a:path w="49783" h="125462">
                  <a:moveTo>
                    <a:pt x="0" y="0"/>
                  </a:moveTo>
                  <a:lnTo>
                    <a:pt x="22324" y="0"/>
                  </a:lnTo>
                  <a:cubicBezTo>
                    <a:pt x="40630" y="0"/>
                    <a:pt x="49783" y="9971"/>
                    <a:pt x="49783" y="29914"/>
                  </a:cubicBezTo>
                  <a:lnTo>
                    <a:pt x="49783" y="95770"/>
                  </a:lnTo>
                  <a:cubicBezTo>
                    <a:pt x="49783" y="109760"/>
                    <a:pt x="44053" y="119062"/>
                    <a:pt x="32594" y="123676"/>
                  </a:cubicBezTo>
                  <a:cubicBezTo>
                    <a:pt x="29319" y="124866"/>
                    <a:pt x="23292" y="125462"/>
                    <a:pt x="14511" y="125462"/>
                  </a:cubicBezTo>
                  <a:lnTo>
                    <a:pt x="0" y="12546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1" name="Freeform 10">
              <a:extLst>
                <a:ext uri="{FF2B5EF4-FFF2-40B4-BE49-F238E27FC236}">
                  <a16:creationId xmlns:a16="http://schemas.microsoft.com/office/drawing/2014/main" id="{F47FBF75-7BBE-AA41-B259-9D967D7B93E9}"/>
                </a:ext>
              </a:extLst>
            </p:cNvPr>
            <p:cNvSpPr/>
            <p:nvPr/>
          </p:nvSpPr>
          <p:spPr>
            <a:xfrm>
              <a:off x="5030145" y="2125979"/>
              <a:ext cx="49783" cy="125462"/>
            </a:xfrm>
            <a:custGeom>
              <a:avLst/>
              <a:gdLst/>
              <a:ahLst/>
              <a:cxnLst/>
              <a:rect l="l" t="t" r="r" b="b"/>
              <a:pathLst>
                <a:path w="49783" h="125462">
                  <a:moveTo>
                    <a:pt x="0" y="0"/>
                  </a:moveTo>
                  <a:lnTo>
                    <a:pt x="22324" y="0"/>
                  </a:lnTo>
                  <a:cubicBezTo>
                    <a:pt x="40630" y="0"/>
                    <a:pt x="49783" y="9971"/>
                    <a:pt x="49783" y="29914"/>
                  </a:cubicBezTo>
                  <a:lnTo>
                    <a:pt x="49783" y="95770"/>
                  </a:lnTo>
                  <a:cubicBezTo>
                    <a:pt x="49783" y="109760"/>
                    <a:pt x="44053" y="119062"/>
                    <a:pt x="32594" y="123676"/>
                  </a:cubicBezTo>
                  <a:cubicBezTo>
                    <a:pt x="29319" y="124866"/>
                    <a:pt x="23292" y="125462"/>
                    <a:pt x="14511" y="125462"/>
                  </a:cubicBezTo>
                  <a:lnTo>
                    <a:pt x="0" y="12546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0" name="Freeform 9">
              <a:extLst>
                <a:ext uri="{FF2B5EF4-FFF2-40B4-BE49-F238E27FC236}">
                  <a16:creationId xmlns:a16="http://schemas.microsoft.com/office/drawing/2014/main" id="{E402D2EC-D6B6-F54E-A27A-DFC3D19CC2C7}"/>
                </a:ext>
              </a:extLst>
            </p:cNvPr>
            <p:cNvSpPr/>
            <p:nvPr/>
          </p:nvSpPr>
          <p:spPr>
            <a:xfrm>
              <a:off x="3202237" y="2164153"/>
              <a:ext cx="48220" cy="182166"/>
            </a:xfrm>
            <a:custGeom>
              <a:avLst/>
              <a:gdLst/>
              <a:ahLst/>
              <a:cxnLst/>
              <a:rect l="l" t="t" r="r" b="b"/>
              <a:pathLst>
                <a:path w="48220" h="182166">
                  <a:moveTo>
                    <a:pt x="24110" y="0"/>
                  </a:moveTo>
                  <a:lnTo>
                    <a:pt x="48220" y="182166"/>
                  </a:lnTo>
                  <a:lnTo>
                    <a:pt x="0" y="182166"/>
                  </a:lnTo>
                  <a:lnTo>
                    <a:pt x="2411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
        <p:nvSpPr>
          <p:cNvPr id="3" name="Rectangle 2">
            <a:extLst>
              <a:ext uri="{FF2B5EF4-FFF2-40B4-BE49-F238E27FC236}">
                <a16:creationId xmlns:a16="http://schemas.microsoft.com/office/drawing/2014/main" id="{A712C513-C126-4BE0-94B0-F7146680EC47}"/>
              </a:ext>
            </a:extLst>
          </p:cNvPr>
          <p:cNvSpPr/>
          <p:nvPr/>
        </p:nvSpPr>
        <p:spPr>
          <a:xfrm>
            <a:off x="369837" y="4842778"/>
            <a:ext cx="4572000" cy="246221"/>
          </a:xfrm>
          <a:prstGeom prst="rect">
            <a:avLst/>
          </a:prstGeom>
        </p:spPr>
        <p:txBody>
          <a:bodyPr>
            <a:spAutoFit/>
          </a:bodyPr>
          <a:lstStyle/>
          <a:p>
            <a:r>
              <a:rPr lang="en-US" sz="1000" b="1" dirty="0">
                <a:solidFill>
                  <a:schemeClr val="bg1"/>
                </a:solidFill>
              </a:rPr>
              <a:t>For Financial Professional Use Only. Not for Use With the Public.</a:t>
            </a:r>
          </a:p>
        </p:txBody>
      </p:sp>
    </p:spTree>
    <p:extLst>
      <p:ext uri="{BB962C8B-B14F-4D97-AF65-F5344CB8AC3E}">
        <p14:creationId xmlns:p14="http://schemas.microsoft.com/office/powerpoint/2010/main" val="2397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3035544" y="1367704"/>
            <a:ext cx="5191186" cy="3394075"/>
          </a:xfrm>
        </p:spPr>
        <p:txBody>
          <a:bodyPr/>
          <a:lstStyle/>
          <a:p>
            <a:r>
              <a:rPr lang="en-US" dirty="0"/>
              <a:t>When the policy is owned by the decedent insured NRA, the insurance proceeds on life of NRA are not U.S. </a:t>
            </a:r>
            <a:r>
              <a:rPr lang="en-US" i="1" dirty="0"/>
              <a:t>situs</a:t>
            </a:r>
            <a:r>
              <a:rPr lang="en-US" dirty="0"/>
              <a:t> property. </a:t>
            </a:r>
          </a:p>
          <a:p>
            <a:endParaRPr lang="en-US" dirty="0"/>
          </a:p>
          <a:p>
            <a:r>
              <a:rPr lang="en-US" dirty="0"/>
              <a:t>NRA can own life insurance policy on own life, and death benefits will not be subject to income or estate taxes.</a:t>
            </a:r>
          </a:p>
          <a:p>
            <a:endParaRPr lang="en-US" dirty="0"/>
          </a:p>
          <a:p>
            <a:r>
              <a:rPr lang="en-US" dirty="0"/>
              <a:t>Life insurance can provide liquidity to pay estate taxes on NRA’s U.S. </a:t>
            </a:r>
            <a:r>
              <a:rPr lang="en-US" i="1" dirty="0"/>
              <a:t>situs</a:t>
            </a:r>
            <a:r>
              <a:rPr lang="en-US" dirty="0"/>
              <a:t> property.</a:t>
            </a:r>
          </a:p>
          <a:p>
            <a:endParaRPr lang="en-US" dirty="0"/>
          </a:p>
        </p:txBody>
      </p:sp>
      <p:sp>
        <p:nvSpPr>
          <p:cNvPr id="2" name="Title 1"/>
          <p:cNvSpPr>
            <a:spLocks noGrp="1"/>
          </p:cNvSpPr>
          <p:nvPr>
            <p:ph type="title"/>
          </p:nvPr>
        </p:nvSpPr>
        <p:spPr>
          <a:xfrm>
            <a:off x="3149844" y="215319"/>
            <a:ext cx="3425068" cy="489465"/>
          </a:xfrm>
        </p:spPr>
        <p:txBody>
          <a:bodyPr/>
          <a:lstStyle/>
          <a:p>
            <a:r>
              <a:rPr lang="en-US" dirty="0"/>
              <a:t>Life insurance death </a:t>
            </a:r>
            <a:br>
              <a:rPr lang="en-US" dirty="0"/>
            </a:br>
            <a:r>
              <a:rPr lang="en-US" dirty="0"/>
              <a:t>benefit taxation</a:t>
            </a:r>
          </a:p>
        </p:txBody>
      </p:sp>
      <p:cxnSp>
        <p:nvCxnSpPr>
          <p:cNvPr id="14" name="Straight Connector 13">
            <a:extLst>
              <a:ext uri="{FF2B5EF4-FFF2-40B4-BE49-F238E27FC236}">
                <a16:creationId xmlns:a16="http://schemas.microsoft.com/office/drawing/2014/main" id="{82BBDFE8-8339-9A46-B1D2-A97523478B67}"/>
              </a:ext>
            </a:extLst>
          </p:cNvPr>
          <p:cNvCxnSpPr>
            <a:cxnSpLocks/>
          </p:cNvCxnSpPr>
          <p:nvPr/>
        </p:nvCxnSpPr>
        <p:spPr>
          <a:xfrm>
            <a:off x="2585884" y="1190702"/>
            <a:ext cx="382454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5882394-94CF-E049-AF5C-C41EE31973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2989005" cy="5143500"/>
          </a:xfrm>
          <a:prstGeom prst="rect">
            <a:avLst/>
          </a:prstGeom>
        </p:spPr>
      </p:pic>
      <p:sp>
        <p:nvSpPr>
          <p:cNvPr id="21" name="Shape 111">
            <a:extLst>
              <a:ext uri="{FF2B5EF4-FFF2-40B4-BE49-F238E27FC236}">
                <a16:creationId xmlns:a16="http://schemas.microsoft.com/office/drawing/2014/main" id="{53ED12C4-196F-254E-82AD-4D031428C259}"/>
              </a:ext>
            </a:extLst>
          </p:cNvPr>
          <p:cNvSpPr/>
          <p:nvPr/>
        </p:nvSpPr>
        <p:spPr>
          <a:xfrm>
            <a:off x="8697685" y="4721043"/>
            <a:ext cx="450135" cy="0"/>
          </a:xfrm>
          <a:prstGeom prst="line">
            <a:avLst/>
          </a:prstGeom>
          <a:ln w="6350" cmpd="sng">
            <a:solidFill>
              <a:schemeClr val="tx1"/>
            </a:solidFill>
            <a:miter lim="400000"/>
          </a:ln>
        </p:spPr>
        <p:txBody>
          <a:bodyPr lIns="50800" tIns="50800" rIns="50800" bIns="50800" anchor="ctr"/>
          <a:lstStyle/>
          <a:p>
            <a:pPr>
              <a:defRPr sz="3200"/>
            </a:pPr>
            <a:endParaRPr dirty="0"/>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tx1"/>
                </a:solidFill>
              </a:rPr>
              <a:pPr/>
              <a:t>26</a:t>
            </a:fld>
            <a:endParaRPr lang="en-US" dirty="0">
              <a:solidFill>
                <a:schemeClr val="tx1"/>
              </a:solidFill>
            </a:endParaRPr>
          </a:p>
        </p:txBody>
      </p:sp>
      <p:sp>
        <p:nvSpPr>
          <p:cNvPr id="10" name="TextBox 9"/>
          <p:cNvSpPr txBox="1"/>
          <p:nvPr/>
        </p:nvSpPr>
        <p:spPr>
          <a:xfrm>
            <a:off x="3149844" y="4761779"/>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21556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 y="993469"/>
            <a:ext cx="3443326" cy="3394075"/>
          </a:xfrm>
        </p:spPr>
        <p:txBody>
          <a:bodyPr/>
          <a:lstStyle/>
          <a:p>
            <a:r>
              <a:rPr lang="en-US" b="1" cap="all" dirty="0">
                <a:solidFill>
                  <a:schemeClr val="accent1"/>
                </a:solidFill>
              </a:rPr>
              <a:t>Potential problem</a:t>
            </a:r>
          </a:p>
          <a:p>
            <a:pPr lvl="1"/>
            <a:r>
              <a:rPr lang="en-US" dirty="0"/>
              <a:t>NRA’s withdrawal of income results in 30% tax and withholding </a:t>
            </a:r>
          </a:p>
          <a:p>
            <a:endParaRPr lang="en-US" b="1" dirty="0"/>
          </a:p>
          <a:p>
            <a:r>
              <a:rPr lang="en-US" b="1" cap="all" dirty="0">
                <a:solidFill>
                  <a:schemeClr val="accent1"/>
                </a:solidFill>
              </a:rPr>
              <a:t>Potential solution</a:t>
            </a:r>
          </a:p>
          <a:p>
            <a:pPr lvl="1">
              <a:spcBef>
                <a:spcPts val="600"/>
              </a:spcBef>
            </a:pPr>
            <a:r>
              <a:rPr lang="en-US" dirty="0"/>
              <a:t>For non-MEC contracts, withdraw up to basis and then take loans to avoid income taxes</a:t>
            </a:r>
          </a:p>
          <a:p>
            <a:pPr lvl="1">
              <a:spcBef>
                <a:spcPts val="600"/>
              </a:spcBef>
            </a:pPr>
            <a:r>
              <a:rPr lang="en-US" dirty="0"/>
              <a:t>Tax and withholding could possibly be avoided by purchasing an offshore product</a:t>
            </a:r>
          </a:p>
          <a:p>
            <a:endParaRPr lang="en-US" dirty="0"/>
          </a:p>
        </p:txBody>
      </p:sp>
      <p:sp>
        <p:nvSpPr>
          <p:cNvPr id="2" name="Title 1"/>
          <p:cNvSpPr>
            <a:spLocks noGrp="1"/>
          </p:cNvSpPr>
          <p:nvPr>
            <p:ph type="title"/>
          </p:nvPr>
        </p:nvSpPr>
        <p:spPr/>
        <p:txBody>
          <a:bodyPr/>
          <a:lstStyle/>
          <a:p>
            <a:r>
              <a:rPr lang="en-US" dirty="0"/>
              <a:t>Nra’s and life insurance </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0" y="716321"/>
            <a:ext cx="41098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8E138B6-F281-6F41-9673-944D001B05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27622" y="0"/>
            <a:ext cx="4716378"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tx1"/>
                </a:solidFill>
              </a:rPr>
              <a:pPr/>
              <a:t>27</a:t>
            </a:fld>
            <a:endParaRPr lang="en-US" dirty="0">
              <a:solidFill>
                <a:schemeClr val="tx1"/>
              </a:solidFill>
            </a:endParaRPr>
          </a:p>
        </p:txBody>
      </p:sp>
      <p:sp>
        <p:nvSpPr>
          <p:cNvPr id="9" name="Shape 111">
            <a:extLst>
              <a:ext uri="{FF2B5EF4-FFF2-40B4-BE49-F238E27FC236}">
                <a16:creationId xmlns:a16="http://schemas.microsoft.com/office/drawing/2014/main" id="{796EE490-DD1D-574B-B923-6B93E5216F99}"/>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Box 9"/>
          <p:cNvSpPr txBox="1"/>
          <p:nvPr/>
        </p:nvSpPr>
        <p:spPr>
          <a:xfrm>
            <a:off x="350520" y="4845575"/>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211402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077" y="2276669"/>
            <a:ext cx="6032681" cy="299953"/>
          </a:xfrm>
          <a:prstGeom prst="rect">
            <a:avLst/>
          </a:prstGeom>
          <a:noFill/>
        </p:spPr>
        <p:txBody>
          <a:bodyPr wrap="square" lIns="0" tIns="0" rIns="0" bIns="0" rtlCol="0">
            <a:noAutofit/>
          </a:bodyPr>
          <a:lstStyle/>
          <a:p>
            <a:pPr defTabSz="457189">
              <a:spcBef>
                <a:spcPts val="400"/>
              </a:spcBef>
            </a:pPr>
            <a:r>
              <a:rPr lang="en-US" sz="2800" cap="all" dirty="0">
                <a:latin typeface="Impact" panose="020B0806030902050204" pitchFamily="34" charset="0"/>
                <a:cs typeface="Arial"/>
              </a:rPr>
              <a:t>Key questions for foreign nationals </a:t>
            </a:r>
          </a:p>
        </p:txBody>
      </p:sp>
      <p:sp>
        <p:nvSpPr>
          <p:cNvPr id="6" name="Shape 111"/>
          <p:cNvSpPr/>
          <p:nvPr/>
        </p:nvSpPr>
        <p:spPr>
          <a:xfrm>
            <a:off x="8816976" y="4874389"/>
            <a:ext cx="330845" cy="0"/>
          </a:xfrm>
          <a:prstGeom prst="line">
            <a:avLst/>
          </a:prstGeom>
          <a:ln w="6350" cmpd="sng">
            <a:solidFill>
              <a:schemeClr val="bg1"/>
            </a:solidFill>
            <a:miter lim="400000"/>
          </a:ln>
        </p:spPr>
        <p:txBody>
          <a:bodyPr lIns="50800" tIns="50800" rIns="50800" bIns="50800" anchor="ctr"/>
          <a:lstStyle/>
          <a:p>
            <a:pPr defTabSz="457189">
              <a:defRPr sz="3200"/>
            </a:pPr>
            <a:endParaRPr sz="3200" dirty="0"/>
          </a:p>
        </p:txBody>
      </p:sp>
      <p:sp>
        <p:nvSpPr>
          <p:cNvPr id="3" name="Slide Number Placeholder 2"/>
          <p:cNvSpPr>
            <a:spLocks noGrp="1"/>
          </p:cNvSpPr>
          <p:nvPr>
            <p:ph type="sldNum" sz="quarter" idx="4294967295"/>
          </p:nvPr>
        </p:nvSpPr>
        <p:spPr>
          <a:xfrm>
            <a:off x="8728636" y="4858653"/>
            <a:ext cx="415365" cy="273844"/>
          </a:xfrm>
          <a:prstGeom prst="rect">
            <a:avLst/>
          </a:prstGeom>
        </p:spPr>
        <p:txBody>
          <a:bodyPr/>
          <a:lstStyle/>
          <a:p>
            <a:fld id="{716BC1C3-C832-FA4C-9911-3E1C355083BA}" type="slidenum">
              <a:rPr lang="en-US" smtClean="0">
                <a:solidFill>
                  <a:schemeClr val="tx1"/>
                </a:solidFill>
              </a:rPr>
              <a:pPr/>
              <a:t>28</a:t>
            </a:fld>
            <a:endParaRPr lang="en-US" dirty="0">
              <a:solidFill>
                <a:schemeClr val="tx1"/>
              </a:solidFill>
            </a:endParaRPr>
          </a:p>
        </p:txBody>
      </p:sp>
      <p:sp>
        <p:nvSpPr>
          <p:cNvPr id="7" name="TextBox 6">
            <a:extLst>
              <a:ext uri="{FF2B5EF4-FFF2-40B4-BE49-F238E27FC236}">
                <a16:creationId xmlns:a16="http://schemas.microsoft.com/office/drawing/2014/main" id="{DA273B20-CA92-8942-84D6-65D9BD4FD472}"/>
              </a:ext>
            </a:extLst>
          </p:cNvPr>
          <p:cNvSpPr txBox="1"/>
          <p:nvPr/>
        </p:nvSpPr>
        <p:spPr>
          <a:xfrm>
            <a:off x="457793" y="2740097"/>
            <a:ext cx="6206344" cy="1211855"/>
          </a:xfrm>
          <a:prstGeom prst="rect">
            <a:avLst/>
          </a:prstGeom>
          <a:noFill/>
        </p:spPr>
        <p:txBody>
          <a:bodyPr wrap="square" lIns="0" tIns="0" rIns="0" bIns="0" rtlCol="0">
            <a:noAutofit/>
          </a:bodyPr>
          <a:lstStyle/>
          <a:p>
            <a:pPr defTabSz="457189">
              <a:spcBef>
                <a:spcPts val="400"/>
              </a:spcBef>
            </a:pPr>
            <a:endParaRPr lang="en-US" sz="1400" b="1" dirty="0">
              <a:solidFill>
                <a:srgbClr val="FF0000"/>
              </a:solidFill>
              <a:cs typeface="Arial"/>
            </a:endParaRPr>
          </a:p>
          <a:p>
            <a:pPr marL="171450" indent="-171450" defTabSz="457189">
              <a:buSzPct val="85000"/>
              <a:buFont typeface="Arial" panose="020B0604020202020204" pitchFamily="34" charset="0"/>
              <a:buChar char="•"/>
            </a:pPr>
            <a:r>
              <a:rPr lang="en-US" sz="1400" dirty="0">
                <a:cs typeface="Arial"/>
              </a:rPr>
              <a:t>Is the foreign national a Resident Alien or Non-Resident Alien?</a:t>
            </a:r>
          </a:p>
          <a:p>
            <a:pPr marL="171450" indent="-171450" defTabSz="457189">
              <a:buSzPct val="85000"/>
              <a:buFont typeface="Arial" panose="020B0604020202020204" pitchFamily="34" charset="0"/>
              <a:buChar char="•"/>
            </a:pPr>
            <a:endParaRPr lang="en-US" sz="1400" dirty="0">
              <a:cs typeface="Arial"/>
            </a:endParaRPr>
          </a:p>
          <a:p>
            <a:pPr marL="171450" indent="-171450" defTabSz="457189">
              <a:buSzPct val="85000"/>
              <a:buFont typeface="Arial" panose="020B0604020202020204" pitchFamily="34" charset="0"/>
              <a:buChar char="•"/>
            </a:pPr>
            <a:r>
              <a:rPr lang="en-US" sz="1400" dirty="0">
                <a:cs typeface="Arial"/>
              </a:rPr>
              <a:t>Is planning to minimize U.S. gift and/or estate taxes needed?</a:t>
            </a:r>
          </a:p>
          <a:p>
            <a:pPr marL="171450" indent="-171450" defTabSz="457189">
              <a:buSzPct val="85000"/>
              <a:buFont typeface="Arial" panose="020B0604020202020204" pitchFamily="34" charset="0"/>
              <a:buChar char="•"/>
            </a:pPr>
            <a:endParaRPr lang="en-US" sz="1400" dirty="0">
              <a:cs typeface="Arial"/>
            </a:endParaRPr>
          </a:p>
          <a:p>
            <a:pPr marL="171450" indent="-171450" defTabSz="457189">
              <a:buSzPct val="85000"/>
              <a:buFont typeface="Arial" panose="020B0604020202020204" pitchFamily="34" charset="0"/>
              <a:buChar char="•"/>
            </a:pPr>
            <a:r>
              <a:rPr lang="en-US" sz="1400" dirty="0">
                <a:cs typeface="Arial"/>
              </a:rPr>
              <a:t>If there is projected estate tax liability, does client have liquidity to pay tax, and can life insurance provide these funds?</a:t>
            </a:r>
          </a:p>
        </p:txBody>
      </p:sp>
      <p:pic>
        <p:nvPicPr>
          <p:cNvPr id="4" name="Picture 3">
            <a:extLst>
              <a:ext uri="{FF2B5EF4-FFF2-40B4-BE49-F238E27FC236}">
                <a16:creationId xmlns:a16="http://schemas.microsoft.com/office/drawing/2014/main" id="{44CFFE7A-B974-1F4D-8964-6CEDA08686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083981"/>
          </a:xfrm>
          <a:prstGeom prst="rect">
            <a:avLst/>
          </a:prstGeom>
        </p:spPr>
      </p:pic>
      <p:sp>
        <p:nvSpPr>
          <p:cNvPr id="9" name="Shape 258">
            <a:extLst>
              <a:ext uri="{FF2B5EF4-FFF2-40B4-BE49-F238E27FC236}">
                <a16:creationId xmlns:a16="http://schemas.microsoft.com/office/drawing/2014/main" id="{333C8DE3-0D3E-054E-9E1E-F3E435EC01FB}"/>
              </a:ext>
            </a:extLst>
          </p:cNvPr>
          <p:cNvSpPr/>
          <p:nvPr/>
        </p:nvSpPr>
        <p:spPr>
          <a:xfrm flipH="1">
            <a:off x="8389320" y="0"/>
            <a:ext cx="754680" cy="2126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0" name="Straight Connector 9">
            <a:extLst>
              <a:ext uri="{FF2B5EF4-FFF2-40B4-BE49-F238E27FC236}">
                <a16:creationId xmlns:a16="http://schemas.microsoft.com/office/drawing/2014/main" id="{4774A2E8-61E5-A542-9F25-2602C15A8EC1}"/>
              </a:ext>
            </a:extLst>
          </p:cNvPr>
          <p:cNvCxnSpPr>
            <a:cxnSpLocks/>
          </p:cNvCxnSpPr>
          <p:nvPr/>
        </p:nvCxnSpPr>
        <p:spPr>
          <a:xfrm>
            <a:off x="0" y="2764209"/>
            <a:ext cx="599676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793" y="4874389"/>
            <a:ext cx="4531817" cy="290999"/>
          </a:xfrm>
          <a:prstGeom prst="rect">
            <a:avLst/>
          </a:prstGeom>
          <a:noFill/>
        </p:spPr>
        <p:txBody>
          <a:bodyPr wrap="square" lIns="0" tIns="0" rIns="0" bIns="0" rtlCol="0">
            <a:noAutofit/>
          </a:bodyPr>
          <a:lstStyle/>
          <a:p>
            <a:r>
              <a:rPr lang="en-US" sz="1000" b="1" dirty="0"/>
              <a:t>For Financial Professional Use Only. Not for Use With the Public.</a:t>
            </a:r>
          </a:p>
        </p:txBody>
      </p:sp>
    </p:spTree>
    <p:extLst>
      <p:ext uri="{BB962C8B-B14F-4D97-AF65-F5344CB8AC3E}">
        <p14:creationId xmlns:p14="http://schemas.microsoft.com/office/powerpoint/2010/main" val="14796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219"/>
          <p:cNvSpPr/>
          <p:nvPr/>
        </p:nvSpPr>
        <p:spPr>
          <a:xfrm>
            <a:off x="3" y="192557"/>
            <a:ext cx="2096930" cy="311507"/>
          </a:xfrm>
          <a:prstGeom prst="rect">
            <a:avLst/>
          </a:prstGeom>
          <a:solidFill>
            <a:schemeClr val="accent1"/>
          </a:solidFill>
          <a:ln w="12700">
            <a:miter lim="400000"/>
          </a:ln>
        </p:spPr>
        <p:txBody>
          <a:bodyPr lIns="50800" tIns="50800" rIns="50800" bIns="50800" anchor="ctr"/>
          <a:lstStyle/>
          <a:p>
            <a:pPr defTabSz="457189">
              <a:defRPr sz="3200">
                <a:solidFill>
                  <a:srgbClr val="FFFFFF"/>
                </a:solidFill>
              </a:defRPr>
            </a:pPr>
            <a:endParaRPr sz="3200" dirty="0">
              <a:solidFill>
                <a:srgbClr val="FFFFFF"/>
              </a:solidFill>
            </a:endParaRPr>
          </a:p>
        </p:txBody>
      </p:sp>
      <p:sp>
        <p:nvSpPr>
          <p:cNvPr id="2" name="Slide Number Placeholder 1"/>
          <p:cNvSpPr>
            <a:spLocks noGrp="1"/>
          </p:cNvSpPr>
          <p:nvPr>
            <p:ph type="sldNum" sz="quarter" idx="12"/>
          </p:nvPr>
        </p:nvSpPr>
        <p:spPr/>
        <p:txBody>
          <a:bodyPr/>
          <a:lstStyle/>
          <a:p>
            <a:fld id="{716BC1C3-C832-FA4C-9911-3E1C355083BA}" type="slidenum">
              <a:rPr lang="en-US" smtClean="0"/>
              <a:pPr/>
              <a:t>29</a:t>
            </a:fld>
            <a:endParaRPr lang="en-US" dirty="0"/>
          </a:p>
        </p:txBody>
      </p:sp>
      <p:sp>
        <p:nvSpPr>
          <p:cNvPr id="3" name="Content Placeholder 2"/>
          <p:cNvSpPr>
            <a:spLocks noGrp="1"/>
          </p:cNvSpPr>
          <p:nvPr>
            <p:ph idx="1"/>
          </p:nvPr>
        </p:nvSpPr>
        <p:spPr>
          <a:xfrm>
            <a:off x="236221" y="821121"/>
            <a:ext cx="8026400" cy="3394075"/>
          </a:xfrm>
        </p:spPr>
        <p:txBody>
          <a:bodyPr/>
          <a:lstStyle/>
          <a:p>
            <a:pPr>
              <a:buClrTx/>
              <a:buFont typeface="Arial" panose="020B0604020202020204" pitchFamily="34" charset="0"/>
              <a:buChar char="•"/>
            </a:pPr>
            <a:r>
              <a:rPr lang="en-US" dirty="0"/>
              <a:t>Neither Transamerica nor its agents or representatives may provide tax or legal advice.  Anyone to whom this material is promoted, marketed, or recommended should consult with and rely on their own independent tax and legal professionals regarding their particular situation and the concepts presented herein.</a:t>
            </a:r>
          </a:p>
          <a:p>
            <a:pPr>
              <a:buClrTx/>
              <a:buFont typeface="Arial" panose="020B0604020202020204" pitchFamily="34" charset="0"/>
              <a:buChar char="•"/>
            </a:pPr>
            <a:endParaRPr lang="en-US" dirty="0"/>
          </a:p>
          <a:p>
            <a:pPr>
              <a:buClrTx/>
              <a:buFont typeface="Arial" panose="020B0604020202020204" pitchFamily="34" charset="0"/>
              <a:buChar char="•"/>
            </a:pPr>
            <a:r>
              <a:rPr lang="en-US" dirty="0"/>
              <a:t>Life insurance products are issued by Transamerica Life Insurance Company, Cedar Rapids, IA or Transamerica Financial Life Insurance Company, Harrison, NY. Transamerica Financial Life Insurance Company is authorized to conduct business in New York. Transamerica Life Insurance Company is authorized to conduct business in all other states. All products may not be available in all jurisdictions</a:t>
            </a:r>
          </a:p>
        </p:txBody>
      </p:sp>
      <p:sp>
        <p:nvSpPr>
          <p:cNvPr id="5" name="Title 4"/>
          <p:cNvSpPr>
            <a:spLocks noGrp="1"/>
          </p:cNvSpPr>
          <p:nvPr>
            <p:ph type="title"/>
          </p:nvPr>
        </p:nvSpPr>
        <p:spPr>
          <a:xfrm>
            <a:off x="349752" y="184588"/>
            <a:ext cx="8037329" cy="489465"/>
          </a:xfrm>
        </p:spPr>
        <p:txBody>
          <a:bodyPr/>
          <a:lstStyle/>
          <a:p>
            <a:r>
              <a:rPr lang="en-US" dirty="0"/>
              <a:t>DISCLOSURES</a:t>
            </a:r>
          </a:p>
        </p:txBody>
      </p:sp>
    </p:spTree>
    <p:extLst>
      <p:ext uri="{BB962C8B-B14F-4D97-AF65-F5344CB8AC3E}">
        <p14:creationId xmlns:p14="http://schemas.microsoft.com/office/powerpoint/2010/main" val="34376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p:cNvSpPr>
            <a:spLocks noGrp="1"/>
          </p:cNvSpPr>
          <p:nvPr>
            <p:ph type="sldNum" sz="quarter" idx="10"/>
          </p:nvPr>
        </p:nvSpPr>
        <p:spPr/>
        <p:txBody>
          <a:bodyPr/>
          <a:lstStyle/>
          <a:p>
            <a:fld id="{716BC1C3-C832-FA4C-9911-3E1C355083BA}" type="slidenum">
              <a:rPr lang="en-US" smtClean="0">
                <a:solidFill>
                  <a:prstClr val="white"/>
                </a:solidFill>
              </a:rPr>
              <a:pPr/>
              <a:t>3</a:t>
            </a:fld>
            <a:endParaRPr lang="en-US" dirty="0">
              <a:solidFill>
                <a:prstClr val="white"/>
              </a:solidFill>
            </a:endParaRPr>
          </a:p>
        </p:txBody>
      </p:sp>
      <p:grpSp>
        <p:nvGrpSpPr>
          <p:cNvPr id="8" name="Group 143"/>
          <p:cNvGrpSpPr/>
          <p:nvPr/>
        </p:nvGrpSpPr>
        <p:grpSpPr>
          <a:xfrm>
            <a:off x="1225194" y="1530990"/>
            <a:ext cx="6986117" cy="2055771"/>
            <a:chOff x="0" y="1231156"/>
            <a:chExt cx="14237199" cy="2055770"/>
          </a:xfrm>
        </p:grpSpPr>
        <p:sp>
          <p:nvSpPr>
            <p:cNvPr id="9" name="Shape 141"/>
            <p:cNvSpPr/>
            <p:nvPr/>
          </p:nvSpPr>
          <p:spPr>
            <a:xfrm>
              <a:off x="0" y="1231156"/>
              <a:ext cx="13715426" cy="1600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b">
              <a:no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a:solidFill>
                    <a:srgbClr val="FFFFFF"/>
                  </a:solidFill>
                  <a:latin typeface="Sentinel Semibold"/>
                  <a:ea typeface="Sentinel Semibold"/>
                  <a:cs typeface="Sentinel Semibold"/>
                  <a:sym typeface="Sentinel Semibold"/>
                </a:defRPr>
              </a:lvl1pPr>
            </a:lstStyle>
            <a:p>
              <a:pPr marL="234950" indent="-234950">
                <a:lnSpc>
                  <a:spcPct val="100000"/>
                </a:lnSpc>
              </a:pPr>
              <a:r>
                <a:rPr lang="en-US" sz="4000" dirty="0">
                  <a:latin typeface="Georgia"/>
                  <a:ea typeface="Georgia"/>
                  <a:cs typeface="Georgia"/>
                </a:rPr>
                <a:t>“</a:t>
              </a:r>
              <a:r>
                <a:rPr sz="4000" dirty="0">
                  <a:latin typeface="Georgia"/>
                  <a:ea typeface="Georgia"/>
                  <a:cs typeface="Georgia"/>
                </a:rPr>
                <a:t>S</a:t>
              </a:r>
              <a:r>
                <a:rPr lang="en-US" sz="4000" dirty="0">
                  <a:latin typeface="Georgia"/>
                  <a:ea typeface="Georgia"/>
                  <a:cs typeface="Georgia"/>
                </a:rPr>
                <a:t>erving the needs of others is the only legitimate business to be in today</a:t>
              </a:r>
              <a:r>
                <a:rPr sz="4000" dirty="0">
                  <a:latin typeface="Georgia"/>
                  <a:ea typeface="Georgia"/>
                  <a:cs typeface="Georgia"/>
                </a:rPr>
                <a:t>.</a:t>
              </a:r>
              <a:r>
                <a:rPr lang="en-US" sz="4000" dirty="0">
                  <a:latin typeface="Georgia"/>
                  <a:ea typeface="Georgia"/>
                  <a:cs typeface="Georgia"/>
                </a:rPr>
                <a:t>”</a:t>
              </a:r>
              <a:r>
                <a:rPr sz="4000" dirty="0">
                  <a:latin typeface="Georgia"/>
                  <a:ea typeface="Georgia"/>
                  <a:cs typeface="Georgia"/>
                </a:rPr>
                <a:t> </a:t>
              </a:r>
            </a:p>
          </p:txBody>
        </p:sp>
        <p:sp>
          <p:nvSpPr>
            <p:cNvPr id="10" name="Shape 142"/>
            <p:cNvSpPr/>
            <p:nvPr/>
          </p:nvSpPr>
          <p:spPr>
            <a:xfrm>
              <a:off x="6258858" y="2938113"/>
              <a:ext cx="7978341" cy="348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sz="1600" dirty="0">
                  <a:latin typeface="Arial"/>
                  <a:ea typeface="Arial"/>
                  <a:cs typeface="Arial"/>
                </a:rPr>
                <a:t>– </a:t>
              </a:r>
              <a:r>
                <a:rPr lang="en-US" sz="1600" dirty="0">
                  <a:latin typeface="Arial"/>
                  <a:ea typeface="Arial"/>
                  <a:cs typeface="Arial"/>
                </a:rPr>
                <a:t>A.P. Giannini, Transamerica Founder</a:t>
              </a:r>
              <a:endParaRPr sz="1600" dirty="0">
                <a:latin typeface="Arial"/>
                <a:ea typeface="Arial"/>
                <a:cs typeface="Arial"/>
              </a:endParaRPr>
            </a:p>
          </p:txBody>
        </p:sp>
      </p:grpSp>
      <p:sp>
        <p:nvSpPr>
          <p:cNvPr id="2" name="Rectangle 1">
            <a:extLst>
              <a:ext uri="{FF2B5EF4-FFF2-40B4-BE49-F238E27FC236}">
                <a16:creationId xmlns:a16="http://schemas.microsoft.com/office/drawing/2014/main" id="{1860D258-0651-4ADA-B530-E8E92DB9ABE4}"/>
              </a:ext>
            </a:extLst>
          </p:cNvPr>
          <p:cNvSpPr/>
          <p:nvPr/>
        </p:nvSpPr>
        <p:spPr>
          <a:xfrm>
            <a:off x="312821" y="4838372"/>
            <a:ext cx="4572000" cy="246221"/>
          </a:xfrm>
          <a:prstGeom prst="rect">
            <a:avLst/>
          </a:prstGeom>
        </p:spPr>
        <p:txBody>
          <a:bodyPr>
            <a:spAutoFit/>
          </a:bodyPr>
          <a:lstStyle/>
          <a:p>
            <a:r>
              <a:rPr lang="en-US" sz="1000" b="1" dirty="0">
                <a:solidFill>
                  <a:schemeClr val="bg1"/>
                </a:solidFill>
              </a:rPr>
              <a:t>For Financial Professional Use Only. Not for Use With the Public.</a:t>
            </a:r>
            <a:r>
              <a:rPr lang="en-US" sz="1000" dirty="0">
                <a:solidFill>
                  <a:schemeClr val="bg1"/>
                </a:solidFill>
              </a:rPr>
              <a:t> </a:t>
            </a:r>
          </a:p>
        </p:txBody>
      </p:sp>
    </p:spTree>
    <p:extLst>
      <p:ext uri="{BB962C8B-B14F-4D97-AF65-F5344CB8AC3E}">
        <p14:creationId xmlns:p14="http://schemas.microsoft.com/office/powerpoint/2010/main" val="7968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9595"/>
          </a:xfrm>
          <a:prstGeom prst="rect">
            <a:avLst/>
          </a:prstGeom>
          <a:noFill/>
          <a:ln>
            <a:noFill/>
          </a:ln>
        </p:spPr>
      </p:pic>
      <p:sp>
        <p:nvSpPr>
          <p:cNvPr id="13" name="TextBox 12"/>
          <p:cNvSpPr txBox="1"/>
          <p:nvPr/>
        </p:nvSpPr>
        <p:spPr>
          <a:xfrm>
            <a:off x="214923" y="2735385"/>
            <a:ext cx="914400" cy="914400"/>
          </a:xfrm>
          <a:prstGeom prst="rect">
            <a:avLst/>
          </a:prstGeom>
          <a:noFill/>
        </p:spPr>
        <p:txBody>
          <a:bodyPr wrap="none" lIns="0" tIns="0" rIns="0" bIns="0" rtlCol="0">
            <a:noAutofit/>
          </a:bodyPr>
          <a:lstStyle/>
          <a:p>
            <a:pPr defTabSz="457189"/>
            <a:endParaRPr lang="en-US" sz="1600" dirty="0">
              <a:solidFill>
                <a:srgbClr val="40474B"/>
              </a:solidFill>
              <a:cs typeface="Arial"/>
            </a:endParaRPr>
          </a:p>
        </p:txBody>
      </p:sp>
      <p:sp>
        <p:nvSpPr>
          <p:cNvPr id="16" name="Rectangle 15"/>
          <p:cNvSpPr/>
          <p:nvPr/>
        </p:nvSpPr>
        <p:spPr>
          <a:xfrm>
            <a:off x="499730" y="2763208"/>
            <a:ext cx="1648196" cy="246221"/>
          </a:xfrm>
          <a:prstGeom prst="rect">
            <a:avLst/>
          </a:prstGeom>
        </p:spPr>
        <p:txBody>
          <a:bodyPr wrap="square">
            <a:spAutoFit/>
          </a:bodyPr>
          <a:lstStyle/>
          <a:p>
            <a:pPr defTabSz="457189"/>
            <a:r>
              <a:rPr lang="en-US" sz="1000" b="1" dirty="0">
                <a:solidFill>
                  <a:prstClr val="white"/>
                </a:solidFill>
              </a:rPr>
              <a:t>Visit: </a:t>
            </a:r>
            <a:r>
              <a:rPr lang="en-US" sz="1000" dirty="0">
                <a:solidFill>
                  <a:prstClr val="white"/>
                </a:solidFill>
              </a:rPr>
              <a:t>transamerica.com</a:t>
            </a:r>
          </a:p>
        </p:txBody>
      </p:sp>
      <p:sp>
        <p:nvSpPr>
          <p:cNvPr id="17" name="Text Placeholder 2"/>
          <p:cNvSpPr txBox="1">
            <a:spLocks/>
          </p:cNvSpPr>
          <p:nvPr/>
        </p:nvSpPr>
        <p:spPr>
          <a:xfrm>
            <a:off x="376313" y="2349031"/>
            <a:ext cx="2166638" cy="301688"/>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US" sz="1100" b="1" dirty="0">
                <a:solidFill>
                  <a:prstClr val="white"/>
                </a:solidFill>
              </a:rPr>
              <a:t>QUESTIONS? </a:t>
            </a:r>
          </a:p>
        </p:txBody>
      </p:sp>
      <p:grpSp>
        <p:nvGrpSpPr>
          <p:cNvPr id="23" name="Group 22"/>
          <p:cNvGrpSpPr/>
          <p:nvPr/>
        </p:nvGrpSpPr>
        <p:grpSpPr>
          <a:xfrm>
            <a:off x="0" y="2318628"/>
            <a:ext cx="1528997" cy="327135"/>
            <a:chOff x="2255" y="3134301"/>
            <a:chExt cx="2974625" cy="394851"/>
          </a:xfrm>
        </p:grpSpPr>
        <p:sp>
          <p:nvSpPr>
            <p:cNvPr id="24"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5"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sp>
        <p:nvSpPr>
          <p:cNvPr id="18" name="Shape 258">
            <a:extLst>
              <a:ext uri="{FF2B5EF4-FFF2-40B4-BE49-F238E27FC236}">
                <a16:creationId xmlns:a16="http://schemas.microsoft.com/office/drawing/2014/main" id="{AFE26B0D-6421-D145-8246-389F4AFBDB88}"/>
              </a:ext>
            </a:extLst>
          </p:cNvPr>
          <p:cNvSpPr/>
          <p:nvPr/>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19" name="Picture 18" descr="TA_stacked_logo.png">
            <a:extLst>
              <a:ext uri="{FF2B5EF4-FFF2-40B4-BE49-F238E27FC236}">
                <a16:creationId xmlns:a16="http://schemas.microsoft.com/office/drawing/2014/main" id="{DAF11738-ACDD-724A-BDEB-A1636456F3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grpSp>
        <p:nvGrpSpPr>
          <p:cNvPr id="6" name="Group 5">
            <a:extLst>
              <a:ext uri="{FF2B5EF4-FFF2-40B4-BE49-F238E27FC236}">
                <a16:creationId xmlns:a16="http://schemas.microsoft.com/office/drawing/2014/main" id="{5DE50FFE-008A-DF42-B00D-59792DC37A00}"/>
              </a:ext>
            </a:extLst>
          </p:cNvPr>
          <p:cNvGrpSpPr/>
          <p:nvPr/>
        </p:nvGrpSpPr>
        <p:grpSpPr>
          <a:xfrm>
            <a:off x="0" y="1051716"/>
            <a:ext cx="3030279" cy="658425"/>
            <a:chOff x="0" y="1051716"/>
            <a:chExt cx="3030279" cy="658425"/>
          </a:xfrm>
        </p:grpSpPr>
        <p:sp>
          <p:nvSpPr>
            <p:cNvPr id="5" name="Rectangle 4">
              <a:extLst>
                <a:ext uri="{FF2B5EF4-FFF2-40B4-BE49-F238E27FC236}">
                  <a16:creationId xmlns:a16="http://schemas.microsoft.com/office/drawing/2014/main" id="{83FD0823-D825-CA4F-8AA9-417218D1BE66}"/>
                </a:ext>
              </a:extLst>
            </p:cNvPr>
            <p:cNvSpPr/>
            <p:nvPr/>
          </p:nvSpPr>
          <p:spPr>
            <a:xfrm>
              <a:off x="495014" y="1090225"/>
              <a:ext cx="2351314" cy="570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pic>
          <p:nvPicPr>
            <p:cNvPr id="21" name="Picture 20">
              <a:extLst>
                <a:ext uri="{FF2B5EF4-FFF2-40B4-BE49-F238E27FC236}">
                  <a16:creationId xmlns:a16="http://schemas.microsoft.com/office/drawing/2014/main" id="{78915610-D763-074C-B638-9C302B02A1BD}"/>
                </a:ext>
              </a:extLst>
            </p:cNvPr>
            <p:cNvPicPr>
              <a:picLocks noChangeAspect="1"/>
            </p:cNvPicPr>
            <p:nvPr/>
          </p:nvPicPr>
          <p:blipFill>
            <a:blip r:embed="rId5"/>
            <a:srcRect/>
            <a:stretch>
              <a:fillRect/>
            </a:stretch>
          </p:blipFill>
          <p:spPr>
            <a:xfrm>
              <a:off x="0" y="1051716"/>
              <a:ext cx="3030279" cy="658425"/>
            </a:xfrm>
            <a:custGeom>
              <a:avLst/>
              <a:gdLst/>
              <a:ahLst/>
              <a:cxnLst/>
              <a:rect l="l" t="t" r="r" b="b"/>
              <a:pathLst>
                <a:path w="3030279" h="658425">
                  <a:moveTo>
                    <a:pt x="0" y="0"/>
                  </a:moveTo>
                  <a:lnTo>
                    <a:pt x="3030279" y="0"/>
                  </a:lnTo>
                  <a:lnTo>
                    <a:pt x="3030279" y="658425"/>
                  </a:lnTo>
                  <a:lnTo>
                    <a:pt x="0" y="658425"/>
                  </a:lnTo>
                  <a:lnTo>
                    <a:pt x="0" y="0"/>
                  </a:lnTo>
                  <a:close/>
                  <a:moveTo>
                    <a:pt x="2388382" y="80962"/>
                  </a:moveTo>
                  <a:cubicBezTo>
                    <a:pt x="2321664" y="80962"/>
                    <a:pt x="2288305" y="114815"/>
                    <a:pt x="2288305" y="182519"/>
                  </a:cubicBezTo>
                  <a:lnTo>
                    <a:pt x="2288305" y="478315"/>
                  </a:lnTo>
                  <a:cubicBezTo>
                    <a:pt x="2288305" y="546184"/>
                    <a:pt x="2321664" y="580118"/>
                    <a:pt x="2388382" y="580118"/>
                  </a:cubicBezTo>
                  <a:cubicBezTo>
                    <a:pt x="2455265" y="579954"/>
                    <a:pt x="2488706" y="546019"/>
                    <a:pt x="2488707" y="478315"/>
                  </a:cubicBezTo>
                  <a:lnTo>
                    <a:pt x="2488707" y="182519"/>
                  </a:lnTo>
                  <a:cubicBezTo>
                    <a:pt x="2488706" y="114815"/>
                    <a:pt x="2455265" y="80962"/>
                    <a:pt x="2388382" y="80962"/>
                  </a:cubicBezTo>
                  <a:close/>
                  <a:moveTo>
                    <a:pt x="2547945" y="88604"/>
                  </a:moveTo>
                  <a:lnTo>
                    <a:pt x="2547945" y="478315"/>
                  </a:lnTo>
                  <a:cubicBezTo>
                    <a:pt x="2547945" y="546184"/>
                    <a:pt x="2581304" y="580118"/>
                    <a:pt x="2648022" y="580118"/>
                  </a:cubicBezTo>
                  <a:cubicBezTo>
                    <a:pt x="2714905" y="579954"/>
                    <a:pt x="2748346" y="546019"/>
                    <a:pt x="2748346" y="478315"/>
                  </a:cubicBezTo>
                  <a:lnTo>
                    <a:pt x="2748346" y="88604"/>
                  </a:lnTo>
                  <a:lnTo>
                    <a:pt x="2678588" y="88604"/>
                  </a:lnTo>
                  <a:lnTo>
                    <a:pt x="2678588" y="478315"/>
                  </a:lnTo>
                  <a:cubicBezTo>
                    <a:pt x="2678588" y="500171"/>
                    <a:pt x="2668399" y="511099"/>
                    <a:pt x="2648022" y="511099"/>
                  </a:cubicBezTo>
                  <a:cubicBezTo>
                    <a:pt x="2627810" y="511099"/>
                    <a:pt x="2617703" y="500171"/>
                    <a:pt x="2617703" y="478315"/>
                  </a:cubicBezTo>
                  <a:lnTo>
                    <a:pt x="2617703" y="88604"/>
                  </a:lnTo>
                  <a:lnTo>
                    <a:pt x="2547945" y="88604"/>
                  </a:lnTo>
                  <a:close/>
                  <a:moveTo>
                    <a:pt x="597115" y="88604"/>
                  </a:moveTo>
                  <a:lnTo>
                    <a:pt x="597115" y="157376"/>
                  </a:lnTo>
                  <a:lnTo>
                    <a:pt x="662436" y="157376"/>
                  </a:lnTo>
                  <a:lnTo>
                    <a:pt x="662436" y="572230"/>
                  </a:lnTo>
                  <a:lnTo>
                    <a:pt x="732195" y="572230"/>
                  </a:lnTo>
                  <a:lnTo>
                    <a:pt x="732195" y="157376"/>
                  </a:lnTo>
                  <a:lnTo>
                    <a:pt x="797517" y="157376"/>
                  </a:lnTo>
                  <a:lnTo>
                    <a:pt x="797517" y="88604"/>
                  </a:lnTo>
                  <a:lnTo>
                    <a:pt x="597115" y="88604"/>
                  </a:lnTo>
                  <a:close/>
                  <a:moveTo>
                    <a:pt x="845435" y="88604"/>
                  </a:moveTo>
                  <a:lnTo>
                    <a:pt x="845435" y="572230"/>
                  </a:lnTo>
                  <a:lnTo>
                    <a:pt x="915193" y="572230"/>
                  </a:lnTo>
                  <a:lnTo>
                    <a:pt x="915193" y="364926"/>
                  </a:lnTo>
                  <a:lnTo>
                    <a:pt x="976078" y="364926"/>
                  </a:lnTo>
                  <a:lnTo>
                    <a:pt x="976078" y="572230"/>
                  </a:lnTo>
                  <a:lnTo>
                    <a:pt x="1045836" y="572230"/>
                  </a:lnTo>
                  <a:lnTo>
                    <a:pt x="1045836" y="88604"/>
                  </a:lnTo>
                  <a:lnTo>
                    <a:pt x="976078" y="88604"/>
                  </a:lnTo>
                  <a:lnTo>
                    <a:pt x="976078" y="295907"/>
                  </a:lnTo>
                  <a:lnTo>
                    <a:pt x="915193" y="295907"/>
                  </a:lnTo>
                  <a:lnTo>
                    <a:pt x="915193" y="88604"/>
                  </a:lnTo>
                  <a:lnTo>
                    <a:pt x="845435" y="88604"/>
                  </a:lnTo>
                  <a:close/>
                  <a:moveTo>
                    <a:pt x="1161927" y="88604"/>
                  </a:moveTo>
                  <a:lnTo>
                    <a:pt x="1112628" y="401408"/>
                  </a:lnTo>
                  <a:lnTo>
                    <a:pt x="1089950" y="572230"/>
                  </a:lnTo>
                  <a:lnTo>
                    <a:pt x="1160201" y="572230"/>
                  </a:lnTo>
                  <a:lnTo>
                    <a:pt x="1174005" y="469688"/>
                  </a:lnTo>
                  <a:lnTo>
                    <a:pt x="1245243" y="469688"/>
                  </a:lnTo>
                  <a:lnTo>
                    <a:pt x="1258800" y="572230"/>
                  </a:lnTo>
                  <a:lnTo>
                    <a:pt x="1329298" y="572230"/>
                  </a:lnTo>
                  <a:lnTo>
                    <a:pt x="1306620" y="400668"/>
                  </a:lnTo>
                  <a:lnTo>
                    <a:pt x="1257568" y="88604"/>
                  </a:lnTo>
                  <a:lnTo>
                    <a:pt x="1161927" y="88604"/>
                  </a:lnTo>
                  <a:close/>
                  <a:moveTo>
                    <a:pt x="1369310" y="88604"/>
                  </a:moveTo>
                  <a:lnTo>
                    <a:pt x="1369310" y="572230"/>
                  </a:lnTo>
                  <a:lnTo>
                    <a:pt x="1436357" y="572230"/>
                  </a:lnTo>
                  <a:lnTo>
                    <a:pt x="1436357" y="300591"/>
                  </a:lnTo>
                  <a:lnTo>
                    <a:pt x="1499953" y="572230"/>
                  </a:lnTo>
                  <a:lnTo>
                    <a:pt x="1569711" y="572230"/>
                  </a:lnTo>
                  <a:lnTo>
                    <a:pt x="1569711" y="88604"/>
                  </a:lnTo>
                  <a:lnTo>
                    <a:pt x="1505129" y="88604"/>
                  </a:lnTo>
                  <a:lnTo>
                    <a:pt x="1505129" y="369117"/>
                  </a:lnTo>
                  <a:lnTo>
                    <a:pt x="1439068" y="88604"/>
                  </a:lnTo>
                  <a:lnTo>
                    <a:pt x="1369310" y="88604"/>
                  </a:lnTo>
                  <a:close/>
                  <a:moveTo>
                    <a:pt x="1636010" y="88604"/>
                  </a:moveTo>
                  <a:lnTo>
                    <a:pt x="1636010" y="572230"/>
                  </a:lnTo>
                  <a:lnTo>
                    <a:pt x="1705768" y="572230"/>
                  </a:lnTo>
                  <a:lnTo>
                    <a:pt x="1705768" y="357285"/>
                  </a:lnTo>
                  <a:lnTo>
                    <a:pt x="1779964" y="572230"/>
                  </a:lnTo>
                  <a:lnTo>
                    <a:pt x="1854652" y="572230"/>
                  </a:lnTo>
                  <a:lnTo>
                    <a:pt x="1762462" y="330417"/>
                  </a:lnTo>
                  <a:lnTo>
                    <a:pt x="1854652" y="88604"/>
                  </a:lnTo>
                  <a:lnTo>
                    <a:pt x="1779964" y="88604"/>
                  </a:lnTo>
                  <a:lnTo>
                    <a:pt x="1705768" y="303795"/>
                  </a:lnTo>
                  <a:lnTo>
                    <a:pt x="1705768" y="88604"/>
                  </a:lnTo>
                  <a:lnTo>
                    <a:pt x="1636010" y="88604"/>
                  </a:lnTo>
                  <a:close/>
                  <a:moveTo>
                    <a:pt x="2004350" y="88604"/>
                  </a:moveTo>
                  <a:lnTo>
                    <a:pt x="2088898" y="362954"/>
                  </a:lnTo>
                  <a:lnTo>
                    <a:pt x="2091117" y="368870"/>
                  </a:lnTo>
                  <a:lnTo>
                    <a:pt x="2091117" y="572230"/>
                  </a:lnTo>
                  <a:lnTo>
                    <a:pt x="2160875" y="572230"/>
                  </a:lnTo>
                  <a:lnTo>
                    <a:pt x="2160875" y="368870"/>
                  </a:lnTo>
                  <a:lnTo>
                    <a:pt x="2162847" y="362954"/>
                  </a:lnTo>
                  <a:lnTo>
                    <a:pt x="2247396" y="88604"/>
                  </a:lnTo>
                  <a:lnTo>
                    <a:pt x="2173447" y="88604"/>
                  </a:lnTo>
                  <a:lnTo>
                    <a:pt x="2125873" y="277174"/>
                  </a:lnTo>
                  <a:lnTo>
                    <a:pt x="2078299" y="88604"/>
                  </a:lnTo>
                  <a:lnTo>
                    <a:pt x="2004350" y="88604"/>
                  </a:lnTo>
                  <a:close/>
                </a:path>
              </a:pathLst>
            </a:custGeom>
          </p:spPr>
        </p:pic>
        <p:pic>
          <p:nvPicPr>
            <p:cNvPr id="20" name="Picture 19">
              <a:extLst>
                <a:ext uri="{FF2B5EF4-FFF2-40B4-BE49-F238E27FC236}">
                  <a16:creationId xmlns:a16="http://schemas.microsoft.com/office/drawing/2014/main" id="{9CA229A5-83F7-4947-9760-1D9B875F54A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358063" y="1201451"/>
              <a:ext cx="60885" cy="361364"/>
            </a:xfrm>
            <a:custGeom>
              <a:avLst/>
              <a:gdLst/>
              <a:ahLst/>
              <a:cxnLst/>
              <a:rect l="l" t="t" r="r" b="b"/>
              <a:pathLst>
                <a:path w="60885" h="361364">
                  <a:moveTo>
                    <a:pt x="30073" y="0"/>
                  </a:moveTo>
                  <a:lnTo>
                    <a:pt x="30566" y="0"/>
                  </a:lnTo>
                  <a:cubicBezTo>
                    <a:pt x="50778" y="164"/>
                    <a:pt x="60885" y="11092"/>
                    <a:pt x="60885" y="32784"/>
                  </a:cubicBezTo>
                  <a:lnTo>
                    <a:pt x="60885" y="328580"/>
                  </a:lnTo>
                  <a:cubicBezTo>
                    <a:pt x="60885" y="350436"/>
                    <a:pt x="50697" y="361364"/>
                    <a:pt x="30319" y="361364"/>
                  </a:cubicBezTo>
                  <a:cubicBezTo>
                    <a:pt x="10107" y="361364"/>
                    <a:pt x="0" y="350436"/>
                    <a:pt x="0" y="328580"/>
                  </a:cubicBezTo>
                  <a:lnTo>
                    <a:pt x="0" y="32784"/>
                  </a:lnTo>
                  <a:cubicBezTo>
                    <a:pt x="0" y="10928"/>
                    <a:pt x="10025" y="0"/>
                    <a:pt x="30073" y="0"/>
                  </a:cubicBezTo>
                  <a:close/>
                </a:path>
              </a:pathLst>
            </a:custGeom>
          </p:spPr>
        </p:pic>
        <p:pic>
          <p:nvPicPr>
            <p:cNvPr id="15" name="Picture 14">
              <a:extLst>
                <a:ext uri="{FF2B5EF4-FFF2-40B4-BE49-F238E27FC236}">
                  <a16:creationId xmlns:a16="http://schemas.microsoft.com/office/drawing/2014/main" id="{DAEBE4D5-9797-3F4E-9192-D8FC7DE1D10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1182879" y="1251243"/>
              <a:ext cx="53243" cy="201141"/>
            </a:xfrm>
            <a:custGeom>
              <a:avLst/>
              <a:gdLst/>
              <a:ahLst/>
              <a:cxnLst/>
              <a:rect l="l" t="t" r="r" b="b"/>
              <a:pathLst>
                <a:path w="53243" h="201141">
                  <a:moveTo>
                    <a:pt x="26622" y="0"/>
                  </a:moveTo>
                  <a:lnTo>
                    <a:pt x="53243" y="201141"/>
                  </a:lnTo>
                  <a:lnTo>
                    <a:pt x="0" y="201141"/>
                  </a:lnTo>
                  <a:lnTo>
                    <a:pt x="26622" y="0"/>
                  </a:lnTo>
                  <a:close/>
                </a:path>
              </a:pathLst>
            </a:custGeom>
          </p:spPr>
        </p:pic>
      </p:grpSp>
      <p:sp>
        <p:nvSpPr>
          <p:cNvPr id="3" name="TextBox 2"/>
          <p:cNvSpPr txBox="1"/>
          <p:nvPr/>
        </p:nvSpPr>
        <p:spPr>
          <a:xfrm>
            <a:off x="499729" y="4653024"/>
            <a:ext cx="3572649" cy="396478"/>
          </a:xfrm>
          <a:prstGeom prst="rect">
            <a:avLst/>
          </a:prstGeom>
          <a:noFill/>
        </p:spPr>
        <p:txBody>
          <a:bodyPr wrap="square" lIns="0" tIns="0" rIns="0" bIns="0" rtlCol="0">
            <a:noAutofit/>
          </a:bodyPr>
          <a:lstStyle/>
          <a:p>
            <a:r>
              <a:rPr lang="en-US" sz="1000" dirty="0">
                <a:solidFill>
                  <a:schemeClr val="bg1"/>
                </a:solidFill>
                <a:latin typeface="Arial"/>
                <a:cs typeface="Arial"/>
              </a:rPr>
              <a:t>120645R2</a:t>
            </a:r>
          </a:p>
          <a:p>
            <a:r>
              <a:rPr lang="en-US" sz="1000" dirty="0">
                <a:solidFill>
                  <a:schemeClr val="bg1"/>
                </a:solidFill>
              </a:rPr>
              <a:t>© 2022 Transamerica Corporation. All Rights Reserved.</a:t>
            </a:r>
          </a:p>
        </p:txBody>
      </p:sp>
      <p:sp>
        <p:nvSpPr>
          <p:cNvPr id="4" name="TextBox 3">
            <a:extLst>
              <a:ext uri="{FF2B5EF4-FFF2-40B4-BE49-F238E27FC236}">
                <a16:creationId xmlns:a16="http://schemas.microsoft.com/office/drawing/2014/main" id="{F9439486-F3FE-4222-AC85-EEA76DB2BCA1}"/>
              </a:ext>
            </a:extLst>
          </p:cNvPr>
          <p:cNvSpPr txBox="1"/>
          <p:nvPr/>
        </p:nvSpPr>
        <p:spPr>
          <a:xfrm>
            <a:off x="8229600" y="226194"/>
            <a:ext cx="914400" cy="336884"/>
          </a:xfrm>
          <a:prstGeom prst="rect">
            <a:avLst/>
          </a:prstGeom>
          <a:noFill/>
        </p:spPr>
        <p:txBody>
          <a:bodyPr wrap="none" lIns="0" tIns="0" rIns="0" bIns="0" rtlCol="0">
            <a:noAutofit/>
          </a:bodyPr>
          <a:lstStyle/>
          <a:p>
            <a:r>
              <a:rPr lang="en-US" sz="1000" dirty="0">
                <a:solidFill>
                  <a:schemeClr val="bg1"/>
                </a:solidFill>
              </a:rPr>
              <a:t>08/22</a:t>
            </a:r>
          </a:p>
          <a:p>
            <a:endParaRPr lang="en-US" sz="1000" dirty="0">
              <a:solidFill>
                <a:schemeClr val="bg1"/>
              </a:solidFill>
              <a:latin typeface="Arial"/>
              <a:cs typeface="Arial"/>
            </a:endParaRPr>
          </a:p>
        </p:txBody>
      </p:sp>
    </p:spTree>
    <p:extLst>
      <p:ext uri="{BB962C8B-B14F-4D97-AF65-F5344CB8AC3E}">
        <p14:creationId xmlns:p14="http://schemas.microsoft.com/office/powerpoint/2010/main" val="396087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a:xfrm>
            <a:off x="8779607" y="4842778"/>
            <a:ext cx="364393" cy="273844"/>
          </a:xfrm>
        </p:spPr>
        <p:txBody>
          <a:bodyPr/>
          <a:lstStyle/>
          <a:p>
            <a:fld id="{716BC1C3-C832-FA4C-9911-3E1C355083BA}" type="slidenum">
              <a:rPr lang="en-US" smtClean="0"/>
              <a:pPr/>
              <a:t>4</a:t>
            </a:fld>
            <a:endParaRPr lang="en-US" dirty="0"/>
          </a:p>
        </p:txBody>
      </p:sp>
      <p:sp>
        <p:nvSpPr>
          <p:cNvPr id="3" name="Content Placeholder 2"/>
          <p:cNvSpPr>
            <a:spLocks noGrp="1"/>
          </p:cNvSpPr>
          <p:nvPr>
            <p:ph idx="1"/>
          </p:nvPr>
        </p:nvSpPr>
        <p:spPr>
          <a:xfrm>
            <a:off x="5178488" y="2840679"/>
            <a:ext cx="3328674" cy="917627"/>
          </a:xfrm>
        </p:spPr>
        <p:txBody>
          <a:bodyPr/>
          <a:lstStyle/>
          <a:p>
            <a:pPr lvl="1"/>
            <a:r>
              <a:rPr lang="en-US" dirty="0"/>
              <a:t>Expanding global economy</a:t>
            </a:r>
          </a:p>
          <a:p>
            <a:pPr lvl="1">
              <a:spcBef>
                <a:spcPts val="600"/>
              </a:spcBef>
            </a:pPr>
            <a:r>
              <a:rPr lang="en-US" dirty="0"/>
              <a:t>Impact of U.S. transfer taxes</a:t>
            </a:r>
          </a:p>
          <a:p>
            <a:pPr lvl="1">
              <a:spcBef>
                <a:spcPts val="600"/>
              </a:spcBef>
            </a:pPr>
            <a:r>
              <a:rPr lang="en-US" dirty="0"/>
              <a:t>Strategic needs</a:t>
            </a:r>
          </a:p>
          <a:p>
            <a:pPr lvl="1">
              <a:spcBef>
                <a:spcPts val="600"/>
              </a:spcBef>
            </a:pPr>
            <a:endParaRPr lang="en-US" dirty="0"/>
          </a:p>
          <a:p>
            <a:endParaRPr lang="en-US" dirty="0"/>
          </a:p>
        </p:txBody>
      </p:sp>
      <p:sp>
        <p:nvSpPr>
          <p:cNvPr id="2" name="Title 1"/>
          <p:cNvSpPr>
            <a:spLocks noGrp="1"/>
          </p:cNvSpPr>
          <p:nvPr>
            <p:ph type="title"/>
          </p:nvPr>
        </p:nvSpPr>
        <p:spPr>
          <a:xfrm>
            <a:off x="5292788" y="1321865"/>
            <a:ext cx="3250950" cy="489465"/>
          </a:xfrm>
        </p:spPr>
        <p:txBody>
          <a:bodyPr/>
          <a:lstStyle/>
          <a:p>
            <a:r>
              <a:rPr lang="en-US" dirty="0"/>
              <a:t>Importance of estate planning for foreign nationals</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4514112" y="2722420"/>
            <a:ext cx="390230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D6E7CC1-3C6F-8F45-AA09-D100156B52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2485" y="-7495"/>
            <a:ext cx="5601730" cy="5172565"/>
          </a:xfrm>
          <a:custGeom>
            <a:avLst/>
            <a:gdLst>
              <a:gd name="connsiteX0" fmla="*/ 5601730 w 5601730"/>
              <a:gd name="connsiteY0" fmla="*/ 0 h 5172565"/>
              <a:gd name="connsiteX1" fmla="*/ 0 w 5601730"/>
              <a:gd name="connsiteY1" fmla="*/ 0 h 5172565"/>
              <a:gd name="connsiteX2" fmla="*/ 1882302 w 5601730"/>
              <a:gd name="connsiteY2" fmla="*/ 5149978 h 5172565"/>
              <a:gd name="connsiteX3" fmla="*/ 5579143 w 5601730"/>
              <a:gd name="connsiteY3" fmla="*/ 5172565 h 5172565"/>
              <a:gd name="connsiteX4" fmla="*/ 5601730 w 5601730"/>
              <a:gd name="connsiteY4" fmla="*/ 0 h 5172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1730" h="5172565">
                <a:moveTo>
                  <a:pt x="5601730" y="0"/>
                </a:moveTo>
                <a:lnTo>
                  <a:pt x="0" y="0"/>
                </a:lnTo>
                <a:lnTo>
                  <a:pt x="1882302" y="5149978"/>
                </a:lnTo>
                <a:lnTo>
                  <a:pt x="5579143" y="5172565"/>
                </a:lnTo>
                <a:lnTo>
                  <a:pt x="5601730" y="0"/>
                </a:lnTo>
                <a:close/>
              </a:path>
            </a:pathLst>
          </a:custGeom>
        </p:spPr>
      </p:pic>
      <p:sp>
        <p:nvSpPr>
          <p:cNvPr id="9" name="TextBox 8"/>
          <p:cNvSpPr txBox="1"/>
          <p:nvPr/>
        </p:nvSpPr>
        <p:spPr>
          <a:xfrm>
            <a:off x="4074491" y="4842778"/>
            <a:ext cx="4432671" cy="290999"/>
          </a:xfrm>
          <a:prstGeom prst="rect">
            <a:avLst/>
          </a:prstGeom>
          <a:noFill/>
        </p:spPr>
        <p:txBody>
          <a:bodyPr wrap="square" lIns="0" tIns="0" rIns="0" bIns="0" rtlCol="0">
            <a:noAutofit/>
          </a:bodyPr>
          <a:lstStyle/>
          <a:p>
            <a:r>
              <a:rPr lang="en-US" sz="1000" b="1" dirty="0"/>
              <a:t>For Financial Professional Use Only. Not for Use With the Public.</a:t>
            </a:r>
            <a:endParaRPr lang="en-US" sz="1000" dirty="0">
              <a:latin typeface="Arial"/>
              <a:cs typeface="Arial"/>
            </a:endParaRPr>
          </a:p>
        </p:txBody>
      </p:sp>
    </p:spTree>
    <p:extLst>
      <p:ext uri="{BB962C8B-B14F-4D97-AF65-F5344CB8AC3E}">
        <p14:creationId xmlns:p14="http://schemas.microsoft.com/office/powerpoint/2010/main" val="21966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5</a:t>
            </a:fld>
            <a:endParaRPr lang="en-US" dirty="0">
              <a:solidFill>
                <a:prstClr val="white"/>
              </a:solidFill>
            </a:endParaRPr>
          </a:p>
        </p:txBody>
      </p:sp>
      <p:sp>
        <p:nvSpPr>
          <p:cNvPr id="5" name="Text Placeholder 4"/>
          <p:cNvSpPr>
            <a:spLocks noGrp="1"/>
          </p:cNvSpPr>
          <p:nvPr>
            <p:ph type="body" sz="quarter" idx="12"/>
          </p:nvPr>
        </p:nvSpPr>
        <p:spPr>
          <a:xfrm>
            <a:off x="371750" y="2990088"/>
            <a:ext cx="3748545" cy="433388"/>
          </a:xfrm>
        </p:spPr>
        <p:txBody>
          <a:bodyPr/>
          <a:lstStyle/>
          <a:p>
            <a:r>
              <a:rPr lang="en-US" sz="1000" dirty="0"/>
              <a:t>UNDERSTANDING THE DEMAND</a:t>
            </a:r>
          </a:p>
        </p:txBody>
      </p:sp>
      <p:grpSp>
        <p:nvGrpSpPr>
          <p:cNvPr id="18" name="Group 17"/>
          <p:cNvGrpSpPr/>
          <p:nvPr/>
        </p:nvGrpSpPr>
        <p:grpSpPr>
          <a:xfrm>
            <a:off x="-4610" y="3015191"/>
            <a:ext cx="2491777" cy="394851"/>
            <a:chOff x="2255" y="3134301"/>
            <a:chExt cx="2974625" cy="394851"/>
          </a:xfrm>
        </p:grpSpPr>
        <p:sp>
          <p:nvSpPr>
            <p:cNvPr id="19"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0"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grpSp>
        <p:nvGrpSpPr>
          <p:cNvPr id="4" name="Group 3">
            <a:extLst>
              <a:ext uri="{FF2B5EF4-FFF2-40B4-BE49-F238E27FC236}">
                <a16:creationId xmlns:a16="http://schemas.microsoft.com/office/drawing/2014/main" id="{74EE01F4-5F08-0C40-AB35-3430F7B6C363}"/>
              </a:ext>
            </a:extLst>
          </p:cNvPr>
          <p:cNvGrpSpPr/>
          <p:nvPr/>
        </p:nvGrpSpPr>
        <p:grpSpPr>
          <a:xfrm>
            <a:off x="0" y="2140524"/>
            <a:ext cx="4910328" cy="659858"/>
            <a:chOff x="0" y="2140524"/>
            <a:chExt cx="4910328" cy="659858"/>
          </a:xfrm>
        </p:grpSpPr>
        <p:sp>
          <p:nvSpPr>
            <p:cNvPr id="13" name="Freeform 12">
              <a:extLst>
                <a:ext uri="{FF2B5EF4-FFF2-40B4-BE49-F238E27FC236}">
                  <a16:creationId xmlns:a16="http://schemas.microsoft.com/office/drawing/2014/main" id="{FA732F6C-9EE2-4D47-8918-AE3DFB639A55}"/>
                </a:ext>
              </a:extLst>
            </p:cNvPr>
            <p:cNvSpPr/>
            <p:nvPr/>
          </p:nvSpPr>
          <p:spPr>
            <a:xfrm>
              <a:off x="0" y="2140524"/>
              <a:ext cx="4910328" cy="659858"/>
            </a:xfrm>
            <a:custGeom>
              <a:avLst/>
              <a:gdLst/>
              <a:ahLst/>
              <a:cxnLst/>
              <a:rect l="l" t="t" r="r" b="b"/>
              <a:pathLst>
                <a:path w="4910328" h="659858">
                  <a:moveTo>
                    <a:pt x="0" y="0"/>
                  </a:moveTo>
                  <a:lnTo>
                    <a:pt x="4910328" y="0"/>
                  </a:lnTo>
                  <a:lnTo>
                    <a:pt x="4910328" y="659858"/>
                  </a:lnTo>
                  <a:lnTo>
                    <a:pt x="0" y="659858"/>
                  </a:lnTo>
                  <a:lnTo>
                    <a:pt x="0" y="0"/>
                  </a:lnTo>
                  <a:close/>
                  <a:moveTo>
                    <a:pt x="2037680" y="76988"/>
                  </a:moveTo>
                  <a:cubicBezTo>
                    <a:pt x="1973479" y="76988"/>
                    <a:pt x="1941379" y="109563"/>
                    <a:pt x="1941379" y="174712"/>
                  </a:cubicBezTo>
                  <a:lnTo>
                    <a:pt x="1941379" y="459346"/>
                  </a:lnTo>
                  <a:cubicBezTo>
                    <a:pt x="1941379" y="524654"/>
                    <a:pt x="1973479" y="557307"/>
                    <a:pt x="2037680" y="557307"/>
                  </a:cubicBezTo>
                  <a:cubicBezTo>
                    <a:pt x="2102039" y="557149"/>
                    <a:pt x="2134218" y="524495"/>
                    <a:pt x="2134218" y="459346"/>
                  </a:cubicBezTo>
                  <a:lnTo>
                    <a:pt x="2134218" y="283822"/>
                  </a:lnTo>
                  <a:lnTo>
                    <a:pt x="2033173" y="283822"/>
                  </a:lnTo>
                  <a:lnTo>
                    <a:pt x="2033173" y="350236"/>
                  </a:lnTo>
                  <a:lnTo>
                    <a:pt x="2067092" y="350236"/>
                  </a:lnTo>
                  <a:lnTo>
                    <a:pt x="2067092" y="459346"/>
                  </a:lnTo>
                  <a:cubicBezTo>
                    <a:pt x="2067092" y="480377"/>
                    <a:pt x="2057288" y="490893"/>
                    <a:pt x="2037680" y="490893"/>
                  </a:cubicBezTo>
                  <a:cubicBezTo>
                    <a:pt x="2018230" y="490893"/>
                    <a:pt x="2008505" y="480377"/>
                    <a:pt x="2008505" y="459346"/>
                  </a:cubicBezTo>
                  <a:lnTo>
                    <a:pt x="2008505" y="174712"/>
                  </a:lnTo>
                  <a:cubicBezTo>
                    <a:pt x="2008505" y="153681"/>
                    <a:pt x="2018151" y="143165"/>
                    <a:pt x="2037443" y="143165"/>
                  </a:cubicBezTo>
                  <a:lnTo>
                    <a:pt x="2037917" y="143165"/>
                  </a:lnTo>
                  <a:cubicBezTo>
                    <a:pt x="2057367" y="143323"/>
                    <a:pt x="2067092" y="153839"/>
                    <a:pt x="2067092" y="174712"/>
                  </a:cubicBezTo>
                  <a:lnTo>
                    <a:pt x="2067092" y="237332"/>
                  </a:lnTo>
                  <a:lnTo>
                    <a:pt x="2134218" y="237332"/>
                  </a:lnTo>
                  <a:lnTo>
                    <a:pt x="2134218" y="174712"/>
                  </a:lnTo>
                  <a:cubicBezTo>
                    <a:pt x="2134218" y="109563"/>
                    <a:pt x="2102039" y="76988"/>
                    <a:pt x="2037680" y="76988"/>
                  </a:cubicBezTo>
                  <a:close/>
                  <a:moveTo>
                    <a:pt x="2260522" y="84341"/>
                  </a:moveTo>
                  <a:lnTo>
                    <a:pt x="2260522" y="150518"/>
                  </a:lnTo>
                  <a:lnTo>
                    <a:pt x="2323379" y="150518"/>
                  </a:lnTo>
                  <a:lnTo>
                    <a:pt x="2323379" y="549717"/>
                  </a:lnTo>
                  <a:lnTo>
                    <a:pt x="2390505" y="549717"/>
                  </a:lnTo>
                  <a:lnTo>
                    <a:pt x="2390505" y="150518"/>
                  </a:lnTo>
                  <a:lnTo>
                    <a:pt x="2453361" y="150518"/>
                  </a:lnTo>
                  <a:lnTo>
                    <a:pt x="2453361" y="84341"/>
                  </a:lnTo>
                  <a:lnTo>
                    <a:pt x="2260522" y="84341"/>
                  </a:lnTo>
                  <a:close/>
                  <a:moveTo>
                    <a:pt x="2498573" y="84341"/>
                  </a:moveTo>
                  <a:lnTo>
                    <a:pt x="2498573" y="549717"/>
                  </a:lnTo>
                  <a:lnTo>
                    <a:pt x="2565699" y="549717"/>
                  </a:lnTo>
                  <a:lnTo>
                    <a:pt x="2565699" y="350236"/>
                  </a:lnTo>
                  <a:lnTo>
                    <a:pt x="2624286" y="350236"/>
                  </a:lnTo>
                  <a:lnTo>
                    <a:pt x="2624286" y="549717"/>
                  </a:lnTo>
                  <a:lnTo>
                    <a:pt x="2691412" y="549717"/>
                  </a:lnTo>
                  <a:lnTo>
                    <a:pt x="2691412" y="84341"/>
                  </a:lnTo>
                  <a:lnTo>
                    <a:pt x="2624286" y="84341"/>
                  </a:lnTo>
                  <a:lnTo>
                    <a:pt x="2624286" y="283822"/>
                  </a:lnTo>
                  <a:lnTo>
                    <a:pt x="2565699" y="283822"/>
                  </a:lnTo>
                  <a:lnTo>
                    <a:pt x="2565699" y="84341"/>
                  </a:lnTo>
                  <a:lnTo>
                    <a:pt x="2498573" y="84341"/>
                  </a:lnTo>
                  <a:close/>
                  <a:moveTo>
                    <a:pt x="2755748" y="84341"/>
                  </a:moveTo>
                  <a:lnTo>
                    <a:pt x="2755748" y="549717"/>
                  </a:lnTo>
                  <a:lnTo>
                    <a:pt x="2929848" y="549717"/>
                  </a:lnTo>
                  <a:lnTo>
                    <a:pt x="2929848" y="483540"/>
                  </a:lnTo>
                  <a:lnTo>
                    <a:pt x="2822874" y="483540"/>
                  </a:lnTo>
                  <a:lnTo>
                    <a:pt x="2822874" y="350236"/>
                  </a:lnTo>
                  <a:lnTo>
                    <a:pt x="2914905" y="350236"/>
                  </a:lnTo>
                  <a:lnTo>
                    <a:pt x="2914905" y="283822"/>
                  </a:lnTo>
                  <a:lnTo>
                    <a:pt x="2822874" y="283822"/>
                  </a:lnTo>
                  <a:lnTo>
                    <a:pt x="2822874" y="150518"/>
                  </a:lnTo>
                  <a:lnTo>
                    <a:pt x="2929848" y="150518"/>
                  </a:lnTo>
                  <a:lnTo>
                    <a:pt x="2929848" y="84341"/>
                  </a:lnTo>
                  <a:lnTo>
                    <a:pt x="2755748" y="84341"/>
                  </a:lnTo>
                  <a:close/>
                  <a:moveTo>
                    <a:pt x="3089122" y="84341"/>
                  </a:moveTo>
                  <a:lnTo>
                    <a:pt x="3089122" y="549717"/>
                  </a:lnTo>
                  <a:lnTo>
                    <a:pt x="3154114" y="549717"/>
                  </a:lnTo>
                  <a:lnTo>
                    <a:pt x="3154114" y="288566"/>
                  </a:lnTo>
                  <a:lnTo>
                    <a:pt x="3213175" y="549717"/>
                  </a:lnTo>
                  <a:lnTo>
                    <a:pt x="3258717" y="549717"/>
                  </a:lnTo>
                  <a:lnTo>
                    <a:pt x="3316118" y="288566"/>
                  </a:lnTo>
                  <a:lnTo>
                    <a:pt x="3316118" y="549717"/>
                  </a:lnTo>
                  <a:lnTo>
                    <a:pt x="3380398" y="549717"/>
                  </a:lnTo>
                  <a:lnTo>
                    <a:pt x="3380398" y="84341"/>
                  </a:lnTo>
                  <a:lnTo>
                    <a:pt x="3313272" y="84341"/>
                  </a:lnTo>
                  <a:lnTo>
                    <a:pt x="3235234" y="403131"/>
                  </a:lnTo>
                  <a:lnTo>
                    <a:pt x="3156249" y="84341"/>
                  </a:lnTo>
                  <a:lnTo>
                    <a:pt x="3089122" y="84341"/>
                  </a:lnTo>
                  <a:close/>
                  <a:moveTo>
                    <a:pt x="3489461" y="84341"/>
                  </a:moveTo>
                  <a:lnTo>
                    <a:pt x="3442022" y="385341"/>
                  </a:lnTo>
                  <a:lnTo>
                    <a:pt x="3420200" y="549717"/>
                  </a:lnTo>
                  <a:lnTo>
                    <a:pt x="3487800" y="549717"/>
                  </a:lnTo>
                  <a:lnTo>
                    <a:pt x="3501083" y="451044"/>
                  </a:lnTo>
                  <a:lnTo>
                    <a:pt x="3569633" y="451044"/>
                  </a:lnTo>
                  <a:lnTo>
                    <a:pt x="3582678" y="549717"/>
                  </a:lnTo>
                  <a:lnTo>
                    <a:pt x="3650516" y="549717"/>
                  </a:lnTo>
                  <a:lnTo>
                    <a:pt x="3628694" y="384630"/>
                  </a:lnTo>
                  <a:lnTo>
                    <a:pt x="3581492" y="84341"/>
                  </a:lnTo>
                  <a:lnTo>
                    <a:pt x="3489461" y="84341"/>
                  </a:lnTo>
                  <a:close/>
                  <a:moveTo>
                    <a:pt x="3689197" y="84341"/>
                  </a:moveTo>
                  <a:lnTo>
                    <a:pt x="3689197" y="549717"/>
                  </a:lnTo>
                  <a:lnTo>
                    <a:pt x="3756324" y="549717"/>
                  </a:lnTo>
                  <a:lnTo>
                    <a:pt x="3756324" y="346204"/>
                  </a:lnTo>
                  <a:lnTo>
                    <a:pt x="3764863" y="345018"/>
                  </a:lnTo>
                  <a:lnTo>
                    <a:pt x="3825347" y="549717"/>
                  </a:lnTo>
                  <a:lnTo>
                    <a:pt x="3898878" y="549717"/>
                  </a:lnTo>
                  <a:lnTo>
                    <a:pt x="3823450" y="333158"/>
                  </a:lnTo>
                  <a:cubicBezTo>
                    <a:pt x="3858712" y="320192"/>
                    <a:pt x="3876344" y="293230"/>
                    <a:pt x="3876344" y="252275"/>
                  </a:cubicBezTo>
                  <a:lnTo>
                    <a:pt x="3876344" y="182302"/>
                  </a:lnTo>
                  <a:cubicBezTo>
                    <a:pt x="3876344" y="117153"/>
                    <a:pt x="3846537" y="84499"/>
                    <a:pt x="3786922" y="84341"/>
                  </a:cubicBezTo>
                  <a:lnTo>
                    <a:pt x="3689197" y="84341"/>
                  </a:lnTo>
                  <a:close/>
                  <a:moveTo>
                    <a:pt x="3936847" y="84341"/>
                  </a:moveTo>
                  <a:lnTo>
                    <a:pt x="3936847" y="549717"/>
                  </a:lnTo>
                  <a:lnTo>
                    <a:pt x="4003974" y="549717"/>
                  </a:lnTo>
                  <a:lnTo>
                    <a:pt x="4003974" y="342883"/>
                  </a:lnTo>
                  <a:lnTo>
                    <a:pt x="4075369" y="549717"/>
                  </a:lnTo>
                  <a:lnTo>
                    <a:pt x="4147239" y="549717"/>
                  </a:lnTo>
                  <a:lnTo>
                    <a:pt x="4058528" y="317029"/>
                  </a:lnTo>
                  <a:lnTo>
                    <a:pt x="4147239" y="84341"/>
                  </a:lnTo>
                  <a:lnTo>
                    <a:pt x="4075369" y="84341"/>
                  </a:lnTo>
                  <a:lnTo>
                    <a:pt x="4003974" y="291412"/>
                  </a:lnTo>
                  <a:lnTo>
                    <a:pt x="4003974" y="84341"/>
                  </a:lnTo>
                  <a:lnTo>
                    <a:pt x="3936847" y="84341"/>
                  </a:lnTo>
                  <a:close/>
                  <a:moveTo>
                    <a:pt x="4184497" y="84341"/>
                  </a:moveTo>
                  <a:lnTo>
                    <a:pt x="4184497" y="549717"/>
                  </a:lnTo>
                  <a:lnTo>
                    <a:pt x="4358598" y="549717"/>
                  </a:lnTo>
                  <a:lnTo>
                    <a:pt x="4358598" y="483540"/>
                  </a:lnTo>
                  <a:lnTo>
                    <a:pt x="4251623" y="483540"/>
                  </a:lnTo>
                  <a:lnTo>
                    <a:pt x="4251623" y="350236"/>
                  </a:lnTo>
                  <a:lnTo>
                    <a:pt x="4343655" y="350236"/>
                  </a:lnTo>
                  <a:lnTo>
                    <a:pt x="4343655" y="283822"/>
                  </a:lnTo>
                  <a:lnTo>
                    <a:pt x="4251623" y="283822"/>
                  </a:lnTo>
                  <a:lnTo>
                    <a:pt x="4251623" y="150518"/>
                  </a:lnTo>
                  <a:lnTo>
                    <a:pt x="4358598" y="150518"/>
                  </a:lnTo>
                  <a:lnTo>
                    <a:pt x="4358598" y="84341"/>
                  </a:lnTo>
                  <a:lnTo>
                    <a:pt x="4184497" y="84341"/>
                  </a:lnTo>
                  <a:close/>
                  <a:moveTo>
                    <a:pt x="4394122" y="84341"/>
                  </a:moveTo>
                  <a:lnTo>
                    <a:pt x="4394122" y="150518"/>
                  </a:lnTo>
                  <a:lnTo>
                    <a:pt x="4456978" y="150518"/>
                  </a:lnTo>
                  <a:lnTo>
                    <a:pt x="4456978" y="549717"/>
                  </a:lnTo>
                  <a:lnTo>
                    <a:pt x="4524105" y="549717"/>
                  </a:lnTo>
                  <a:lnTo>
                    <a:pt x="4524105" y="150518"/>
                  </a:lnTo>
                  <a:lnTo>
                    <a:pt x="4586961" y="150518"/>
                  </a:lnTo>
                  <a:lnTo>
                    <a:pt x="4586961" y="84341"/>
                  </a:lnTo>
                  <a:lnTo>
                    <a:pt x="4394122" y="84341"/>
                  </a:lnTo>
                  <a:close/>
                  <a:moveTo>
                    <a:pt x="469747" y="84341"/>
                  </a:moveTo>
                  <a:lnTo>
                    <a:pt x="469747" y="549717"/>
                  </a:lnTo>
                  <a:lnTo>
                    <a:pt x="568895" y="549717"/>
                  </a:lnTo>
                  <a:cubicBezTo>
                    <a:pt x="631356" y="549559"/>
                    <a:pt x="662587" y="516984"/>
                    <a:pt x="662587" y="451993"/>
                  </a:cubicBezTo>
                  <a:lnTo>
                    <a:pt x="662587" y="182302"/>
                  </a:lnTo>
                  <a:cubicBezTo>
                    <a:pt x="662587" y="117153"/>
                    <a:pt x="632779" y="84499"/>
                    <a:pt x="573164" y="84341"/>
                  </a:cubicBezTo>
                  <a:lnTo>
                    <a:pt x="469747" y="84341"/>
                  </a:lnTo>
                  <a:close/>
                  <a:moveTo>
                    <a:pt x="717397" y="84341"/>
                  </a:moveTo>
                  <a:lnTo>
                    <a:pt x="717397" y="549717"/>
                  </a:lnTo>
                  <a:lnTo>
                    <a:pt x="891498" y="549717"/>
                  </a:lnTo>
                  <a:lnTo>
                    <a:pt x="891498" y="483540"/>
                  </a:lnTo>
                  <a:lnTo>
                    <a:pt x="784524" y="483540"/>
                  </a:lnTo>
                  <a:lnTo>
                    <a:pt x="784524" y="350236"/>
                  </a:lnTo>
                  <a:lnTo>
                    <a:pt x="876555" y="350236"/>
                  </a:lnTo>
                  <a:lnTo>
                    <a:pt x="876555" y="283822"/>
                  </a:lnTo>
                  <a:lnTo>
                    <a:pt x="784524" y="283822"/>
                  </a:lnTo>
                  <a:lnTo>
                    <a:pt x="784524" y="150518"/>
                  </a:lnTo>
                  <a:lnTo>
                    <a:pt x="891498" y="150518"/>
                  </a:lnTo>
                  <a:lnTo>
                    <a:pt x="891498" y="84341"/>
                  </a:lnTo>
                  <a:lnTo>
                    <a:pt x="717397" y="84341"/>
                  </a:lnTo>
                  <a:close/>
                  <a:moveTo>
                    <a:pt x="945997" y="84341"/>
                  </a:moveTo>
                  <a:lnTo>
                    <a:pt x="945997" y="549717"/>
                  </a:lnTo>
                  <a:lnTo>
                    <a:pt x="1013124" y="549717"/>
                  </a:lnTo>
                  <a:lnTo>
                    <a:pt x="1013124" y="350236"/>
                  </a:lnTo>
                  <a:lnTo>
                    <a:pt x="1105155" y="350236"/>
                  </a:lnTo>
                  <a:lnTo>
                    <a:pt x="1105155" y="283822"/>
                  </a:lnTo>
                  <a:lnTo>
                    <a:pt x="1013124" y="283822"/>
                  </a:lnTo>
                  <a:lnTo>
                    <a:pt x="1013124" y="150518"/>
                  </a:lnTo>
                  <a:lnTo>
                    <a:pt x="1120098" y="150518"/>
                  </a:lnTo>
                  <a:lnTo>
                    <a:pt x="1120098" y="84341"/>
                  </a:lnTo>
                  <a:lnTo>
                    <a:pt x="945997" y="84341"/>
                  </a:lnTo>
                  <a:close/>
                  <a:moveTo>
                    <a:pt x="1166259" y="84341"/>
                  </a:moveTo>
                  <a:lnTo>
                    <a:pt x="1166259" y="549717"/>
                  </a:lnTo>
                  <a:lnTo>
                    <a:pt x="1233385" y="549717"/>
                  </a:lnTo>
                  <a:lnTo>
                    <a:pt x="1233385" y="84341"/>
                  </a:lnTo>
                  <a:lnTo>
                    <a:pt x="1166259" y="84341"/>
                  </a:lnTo>
                  <a:close/>
                  <a:moveTo>
                    <a:pt x="1298423" y="84341"/>
                  </a:moveTo>
                  <a:lnTo>
                    <a:pt x="1298423" y="549717"/>
                  </a:lnTo>
                  <a:lnTo>
                    <a:pt x="1362940" y="549717"/>
                  </a:lnTo>
                  <a:lnTo>
                    <a:pt x="1362940" y="288328"/>
                  </a:lnTo>
                  <a:lnTo>
                    <a:pt x="1424136" y="549717"/>
                  </a:lnTo>
                  <a:lnTo>
                    <a:pt x="1491262" y="549717"/>
                  </a:lnTo>
                  <a:lnTo>
                    <a:pt x="1491262" y="84341"/>
                  </a:lnTo>
                  <a:lnTo>
                    <a:pt x="1429117" y="84341"/>
                  </a:lnTo>
                  <a:lnTo>
                    <a:pt x="1429117" y="354269"/>
                  </a:lnTo>
                  <a:lnTo>
                    <a:pt x="1365549" y="84341"/>
                  </a:lnTo>
                  <a:lnTo>
                    <a:pt x="1298423" y="84341"/>
                  </a:lnTo>
                  <a:close/>
                  <a:moveTo>
                    <a:pt x="1556784" y="84341"/>
                  </a:moveTo>
                  <a:lnTo>
                    <a:pt x="1556784" y="549717"/>
                  </a:lnTo>
                  <a:lnTo>
                    <a:pt x="1623910" y="549717"/>
                  </a:lnTo>
                  <a:lnTo>
                    <a:pt x="1623910" y="84341"/>
                  </a:lnTo>
                  <a:lnTo>
                    <a:pt x="1556784" y="84341"/>
                  </a:lnTo>
                  <a:close/>
                  <a:moveTo>
                    <a:pt x="1688948" y="84341"/>
                  </a:moveTo>
                  <a:lnTo>
                    <a:pt x="1688948" y="549717"/>
                  </a:lnTo>
                  <a:lnTo>
                    <a:pt x="1753465" y="549717"/>
                  </a:lnTo>
                  <a:lnTo>
                    <a:pt x="1753465" y="288328"/>
                  </a:lnTo>
                  <a:lnTo>
                    <a:pt x="1814661" y="549717"/>
                  </a:lnTo>
                  <a:lnTo>
                    <a:pt x="1881787" y="549717"/>
                  </a:lnTo>
                  <a:lnTo>
                    <a:pt x="1881787" y="84341"/>
                  </a:lnTo>
                  <a:lnTo>
                    <a:pt x="1819642" y="84341"/>
                  </a:lnTo>
                  <a:lnTo>
                    <a:pt x="1819642" y="354269"/>
                  </a:lnTo>
                  <a:lnTo>
                    <a:pt x="1756074" y="84341"/>
                  </a:lnTo>
                  <a:lnTo>
                    <a:pt x="1688948" y="84341"/>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216CE71F-12A8-4646-B494-1A84DF7A0480}"/>
                </a:ext>
              </a:extLst>
            </p:cNvPr>
            <p:cNvSpPr/>
            <p:nvPr/>
          </p:nvSpPr>
          <p:spPr>
            <a:xfrm>
              <a:off x="536875" y="2291042"/>
              <a:ext cx="58587" cy="333022"/>
            </a:xfrm>
            <a:custGeom>
              <a:avLst/>
              <a:gdLst/>
              <a:ahLst/>
              <a:cxnLst/>
              <a:rect l="l" t="t" r="r" b="b"/>
              <a:pathLst>
                <a:path w="58587" h="333022">
                  <a:moveTo>
                    <a:pt x="0" y="0"/>
                  </a:moveTo>
                  <a:lnTo>
                    <a:pt x="29412" y="0"/>
                  </a:lnTo>
                  <a:cubicBezTo>
                    <a:pt x="48862" y="0"/>
                    <a:pt x="58587" y="10595"/>
                    <a:pt x="58587" y="31784"/>
                  </a:cubicBezTo>
                  <a:lnTo>
                    <a:pt x="58587" y="301475"/>
                  </a:lnTo>
                  <a:cubicBezTo>
                    <a:pt x="58587" y="322506"/>
                    <a:pt x="48862" y="333022"/>
                    <a:pt x="29412" y="333022"/>
                  </a:cubicBezTo>
                  <a:lnTo>
                    <a:pt x="0" y="33302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1" name="Freeform 10">
              <a:extLst>
                <a:ext uri="{FF2B5EF4-FFF2-40B4-BE49-F238E27FC236}">
                  <a16:creationId xmlns:a16="http://schemas.microsoft.com/office/drawing/2014/main" id="{9025B985-BE00-B040-AD91-8B073741AE71}"/>
                </a:ext>
              </a:extLst>
            </p:cNvPr>
            <p:cNvSpPr/>
            <p:nvPr/>
          </p:nvSpPr>
          <p:spPr>
            <a:xfrm>
              <a:off x="3756324" y="2291042"/>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0" name="Freeform 9">
              <a:extLst>
                <a:ext uri="{FF2B5EF4-FFF2-40B4-BE49-F238E27FC236}">
                  <a16:creationId xmlns:a16="http://schemas.microsoft.com/office/drawing/2014/main" id="{09305CEE-EB71-6A40-9567-A98C7D3E9911}"/>
                </a:ext>
              </a:extLst>
            </p:cNvPr>
            <p:cNvSpPr/>
            <p:nvPr/>
          </p:nvSpPr>
          <p:spPr>
            <a:xfrm>
              <a:off x="3509622" y="2331604"/>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
        <p:nvSpPr>
          <p:cNvPr id="3" name="Rectangle 2">
            <a:extLst>
              <a:ext uri="{FF2B5EF4-FFF2-40B4-BE49-F238E27FC236}">
                <a16:creationId xmlns:a16="http://schemas.microsoft.com/office/drawing/2014/main" id="{D3A1945D-6C77-4874-9664-A928B0FD63E3}"/>
              </a:ext>
            </a:extLst>
          </p:cNvPr>
          <p:cNvSpPr/>
          <p:nvPr/>
        </p:nvSpPr>
        <p:spPr>
          <a:xfrm>
            <a:off x="371750" y="4840762"/>
            <a:ext cx="4572000" cy="246221"/>
          </a:xfrm>
          <a:prstGeom prst="rect">
            <a:avLst/>
          </a:prstGeom>
        </p:spPr>
        <p:txBody>
          <a:bodyPr>
            <a:spAutoFit/>
          </a:bodyPr>
          <a:lstStyle/>
          <a:p>
            <a:r>
              <a:rPr lang="en-US" sz="1000" b="1" dirty="0">
                <a:solidFill>
                  <a:schemeClr val="bg1"/>
                </a:solidFill>
              </a:rPr>
              <a:t>For Financial Professional Use Only. Not for Use With the Public.</a:t>
            </a:r>
            <a:r>
              <a:rPr lang="en-US" sz="1000" dirty="0">
                <a:solidFill>
                  <a:schemeClr val="bg1"/>
                </a:solidFill>
              </a:rPr>
              <a:t> </a:t>
            </a:r>
          </a:p>
        </p:txBody>
      </p:sp>
    </p:spTree>
    <p:extLst>
      <p:ext uri="{BB962C8B-B14F-4D97-AF65-F5344CB8AC3E}">
        <p14:creationId xmlns:p14="http://schemas.microsoft.com/office/powerpoint/2010/main" val="16385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8F25F3-ED56-9A45-80C2-BE57873FC169}"/>
              </a:ext>
            </a:extLst>
          </p:cNvPr>
          <p:cNvPicPr>
            <a:picLocks noChangeAspect="1"/>
          </p:cNvPicPr>
          <p:nvPr/>
        </p:nvPicPr>
        <p:blipFill>
          <a:blip r:embed="rId3"/>
          <a:srcRect/>
          <a:stretch/>
        </p:blipFill>
        <p:spPr>
          <a:xfrm>
            <a:off x="1199561" y="2848041"/>
            <a:ext cx="2222369" cy="383623"/>
          </a:xfrm>
          <a:prstGeom prst="rect">
            <a:avLst/>
          </a:prstGeom>
        </p:spPr>
      </p:pic>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2" name="Title 1"/>
          <p:cNvSpPr>
            <a:spLocks noGrp="1"/>
          </p:cNvSpPr>
          <p:nvPr>
            <p:ph type="title"/>
          </p:nvPr>
        </p:nvSpPr>
        <p:spPr>
          <a:xfrm>
            <a:off x="350521" y="1242508"/>
            <a:ext cx="3316224" cy="489465"/>
          </a:xfrm>
        </p:spPr>
        <p:txBody>
          <a:bodyPr/>
          <a:lstStyle/>
          <a:p>
            <a:r>
              <a:rPr lang="en-US" dirty="0"/>
              <a:t>Defining the market</a:t>
            </a:r>
          </a:p>
        </p:txBody>
      </p:sp>
      <p:sp>
        <p:nvSpPr>
          <p:cNvPr id="5" name="TextBox 4"/>
          <p:cNvSpPr txBox="1"/>
          <p:nvPr/>
        </p:nvSpPr>
        <p:spPr>
          <a:xfrm>
            <a:off x="284023" y="4379470"/>
            <a:ext cx="4014216" cy="341573"/>
          </a:xfrm>
          <a:prstGeom prst="rect">
            <a:avLst/>
          </a:prstGeom>
          <a:noFill/>
        </p:spPr>
        <p:txBody>
          <a:bodyPr wrap="square" lIns="0" tIns="0" rIns="0" bIns="0" rtlCol="0">
            <a:noAutofit/>
          </a:bodyPr>
          <a:lstStyle/>
          <a:p>
            <a:pPr marL="92075" indent="-92075"/>
            <a:r>
              <a:rPr lang="en-US" sz="1000" baseline="30000" dirty="0">
                <a:latin typeface="Arial"/>
                <a:cs typeface="Arial"/>
              </a:rPr>
              <a:t>1 </a:t>
            </a:r>
            <a:r>
              <a:rPr lang="en-US" sz="1000" dirty="0"/>
              <a:t>Center for Immigration Studies, "Foreign-Born Population Hit Record 47 Million in April 2022." June 1, 2022</a:t>
            </a:r>
          </a:p>
          <a:p>
            <a:pPr marL="92075" indent="-92075"/>
            <a:endParaRPr lang="en-US" sz="1000" dirty="0">
              <a:latin typeface="Arial"/>
              <a:cs typeface="Arial"/>
            </a:endParaRPr>
          </a:p>
        </p:txBody>
      </p:sp>
      <p:cxnSp>
        <p:nvCxnSpPr>
          <p:cNvPr id="13" name="Straight Connector 12">
            <a:extLst>
              <a:ext uri="{FF2B5EF4-FFF2-40B4-BE49-F238E27FC236}">
                <a16:creationId xmlns:a16="http://schemas.microsoft.com/office/drawing/2014/main" id="{E43E4C86-CDF3-8C4B-9057-D9C4C3A71B6C}"/>
              </a:ext>
            </a:extLst>
          </p:cNvPr>
          <p:cNvCxnSpPr>
            <a:cxnSpLocks/>
          </p:cNvCxnSpPr>
          <p:nvPr/>
        </p:nvCxnSpPr>
        <p:spPr>
          <a:xfrm>
            <a:off x="0" y="1753337"/>
            <a:ext cx="3465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B2BD5A9E-41C3-E54B-B622-5AC93F4B5477}"/>
              </a:ext>
            </a:extLst>
          </p:cNvPr>
          <p:cNvSpPr>
            <a:spLocks noGrp="1"/>
          </p:cNvSpPr>
          <p:nvPr>
            <p:ph idx="1"/>
          </p:nvPr>
        </p:nvSpPr>
        <p:spPr>
          <a:xfrm>
            <a:off x="92350" y="1815280"/>
            <a:ext cx="4016554" cy="347380"/>
          </a:xfrm>
        </p:spPr>
        <p:txBody>
          <a:bodyPr/>
          <a:lstStyle/>
          <a:p>
            <a:r>
              <a:rPr lang="en-US" dirty="0"/>
              <a:t>As of April 2022, there are an estimated</a:t>
            </a:r>
          </a:p>
        </p:txBody>
      </p:sp>
      <p:sp>
        <p:nvSpPr>
          <p:cNvPr id="17" name="Content Placeholder 14">
            <a:extLst>
              <a:ext uri="{FF2B5EF4-FFF2-40B4-BE49-F238E27FC236}">
                <a16:creationId xmlns:a16="http://schemas.microsoft.com/office/drawing/2014/main" id="{911209F1-F63D-4A4E-B0A2-731EB391798C}"/>
              </a:ext>
            </a:extLst>
          </p:cNvPr>
          <p:cNvSpPr txBox="1">
            <a:spLocks/>
          </p:cNvSpPr>
          <p:nvPr/>
        </p:nvSpPr>
        <p:spPr>
          <a:xfrm>
            <a:off x="92350" y="2551512"/>
            <a:ext cx="3940664" cy="323267"/>
          </a:xfrm>
          <a:prstGeom prst="rect">
            <a:avLst/>
          </a:prstGeom>
        </p:spPr>
        <p:txBody>
          <a:bodyPr vert="horz" lIns="91440" tIns="45720" rIns="91440" bIns="45720" rtlCol="0">
            <a:noAutofit/>
          </a:bodyPr>
          <a:lstStyle>
            <a:lvl1pPr marL="112713" indent="-112713" algn="l" defTabSz="457200"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foreign born residents of the United States, </a:t>
            </a:r>
          </a:p>
        </p:txBody>
      </p:sp>
      <p:sp>
        <p:nvSpPr>
          <p:cNvPr id="18" name="Content Placeholder 14">
            <a:extLst>
              <a:ext uri="{FF2B5EF4-FFF2-40B4-BE49-F238E27FC236}">
                <a16:creationId xmlns:a16="http://schemas.microsoft.com/office/drawing/2014/main" id="{B755C383-9CD0-214B-BFBF-78E75AB31774}"/>
              </a:ext>
            </a:extLst>
          </p:cNvPr>
          <p:cNvSpPr txBox="1">
            <a:spLocks/>
          </p:cNvSpPr>
          <p:nvPr/>
        </p:nvSpPr>
        <p:spPr>
          <a:xfrm>
            <a:off x="223772" y="2860321"/>
            <a:ext cx="1391412" cy="375316"/>
          </a:xfrm>
          <a:prstGeom prst="rect">
            <a:avLst/>
          </a:prstGeom>
        </p:spPr>
        <p:txBody>
          <a:bodyPr vert="horz" lIns="91440" tIns="45720" rIns="91440" bIns="45720" rtlCol="0">
            <a:noAutofit/>
          </a:bodyPr>
          <a:lstStyle>
            <a:lvl1pPr marL="112713" indent="-112713" algn="l" defTabSz="457200"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making up </a:t>
            </a:r>
          </a:p>
        </p:txBody>
      </p:sp>
      <p:sp>
        <p:nvSpPr>
          <p:cNvPr id="22" name="Content Placeholder 14">
            <a:extLst>
              <a:ext uri="{FF2B5EF4-FFF2-40B4-BE49-F238E27FC236}">
                <a16:creationId xmlns:a16="http://schemas.microsoft.com/office/drawing/2014/main" id="{0233D092-EC98-B94E-80A4-3F78B035A99C}"/>
              </a:ext>
            </a:extLst>
          </p:cNvPr>
          <p:cNvSpPr txBox="1">
            <a:spLocks/>
          </p:cNvSpPr>
          <p:nvPr/>
        </p:nvSpPr>
        <p:spPr>
          <a:xfrm>
            <a:off x="92350" y="3221177"/>
            <a:ext cx="2663952" cy="323267"/>
          </a:xfrm>
          <a:prstGeom prst="rect">
            <a:avLst/>
          </a:prstGeom>
        </p:spPr>
        <p:txBody>
          <a:bodyPr vert="horz" lIns="91440" tIns="45720" rIns="91440" bIns="45720" rtlCol="0">
            <a:noAutofit/>
          </a:bodyPr>
          <a:lstStyle>
            <a:lvl1pPr marL="112713" indent="-112713" algn="l" defTabSz="457200"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of the population.</a:t>
            </a:r>
            <a:r>
              <a:rPr lang="en-US" baseline="30000" dirty="0"/>
              <a:t>1</a:t>
            </a:r>
          </a:p>
        </p:txBody>
      </p:sp>
      <p:pic>
        <p:nvPicPr>
          <p:cNvPr id="25" name="Picture 24">
            <a:extLst>
              <a:ext uri="{FF2B5EF4-FFF2-40B4-BE49-F238E27FC236}">
                <a16:creationId xmlns:a16="http://schemas.microsoft.com/office/drawing/2014/main" id="{BB760F44-955C-6047-A4CE-CB194D59A4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66160" y="0"/>
            <a:ext cx="5596128" cy="5172806"/>
          </a:xfrm>
          <a:custGeom>
            <a:avLst/>
            <a:gdLst>
              <a:gd name="connsiteX0" fmla="*/ 0 w 5424406"/>
              <a:gd name="connsiteY0" fmla="*/ 0 h 5014074"/>
              <a:gd name="connsiteX1" fmla="*/ 5424406 w 5424406"/>
              <a:gd name="connsiteY1" fmla="*/ 0 h 5014074"/>
              <a:gd name="connsiteX2" fmla="*/ 5402534 w 5424406"/>
              <a:gd name="connsiteY2" fmla="*/ 5014074 h 5014074"/>
              <a:gd name="connsiteX3" fmla="*/ 1822718 w 5424406"/>
              <a:gd name="connsiteY3" fmla="*/ 4992179 h 5014074"/>
              <a:gd name="connsiteX4" fmla="*/ 0 w 5424406"/>
              <a:gd name="connsiteY4" fmla="*/ 0 h 501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06" h="5014074">
                <a:moveTo>
                  <a:pt x="0" y="0"/>
                </a:moveTo>
                <a:lnTo>
                  <a:pt x="5424406" y="0"/>
                </a:lnTo>
                <a:lnTo>
                  <a:pt x="5402534" y="5014074"/>
                </a:lnTo>
                <a:lnTo>
                  <a:pt x="1822718" y="4992179"/>
                </a:lnTo>
                <a:lnTo>
                  <a:pt x="0" y="0"/>
                </a:lnTo>
                <a:close/>
              </a:path>
            </a:pathLst>
          </a:cu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6</a:t>
            </a:fld>
            <a:endParaRPr lang="en-US" dirty="0">
              <a:solidFill>
                <a:schemeClr val="bg1"/>
              </a:solidFill>
            </a:endParaRPr>
          </a:p>
        </p:txBody>
      </p:sp>
      <p:sp>
        <p:nvSpPr>
          <p:cNvPr id="26" name="Shape 111">
            <a:extLst>
              <a:ext uri="{FF2B5EF4-FFF2-40B4-BE49-F238E27FC236}">
                <a16:creationId xmlns:a16="http://schemas.microsoft.com/office/drawing/2014/main" id="{0A4BDCF4-77A0-0942-A203-9E4171708C74}"/>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pic>
        <p:nvPicPr>
          <p:cNvPr id="23" name="Picture 22">
            <a:extLst>
              <a:ext uri="{FF2B5EF4-FFF2-40B4-BE49-F238E27FC236}">
                <a16:creationId xmlns:a16="http://schemas.microsoft.com/office/drawing/2014/main" id="{927A8C89-F86C-9A41-9111-BD9AA1B215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83819" y="2048372"/>
            <a:ext cx="1149295" cy="436933"/>
          </a:xfrm>
          <a:prstGeom prst="rect">
            <a:avLst/>
          </a:prstGeom>
        </p:spPr>
      </p:pic>
      <p:sp>
        <p:nvSpPr>
          <p:cNvPr id="19" name="TextBox 18"/>
          <p:cNvSpPr txBox="1"/>
          <p:nvPr/>
        </p:nvSpPr>
        <p:spPr>
          <a:xfrm>
            <a:off x="350521" y="4889275"/>
            <a:ext cx="4531817" cy="290999"/>
          </a:xfrm>
          <a:prstGeom prst="rect">
            <a:avLst/>
          </a:prstGeom>
          <a:noFill/>
        </p:spPr>
        <p:txBody>
          <a:bodyPr wrap="square" lIns="0" tIns="0" rIns="0" bIns="0" rtlCol="0">
            <a:noAutofit/>
          </a:bodyPr>
          <a:lstStyle/>
          <a:p>
            <a:r>
              <a:rPr lang="en-US" sz="1000" b="1" dirty="0"/>
              <a:t>For Financial Professional Use Only. Not for Use With the Public.</a:t>
            </a:r>
            <a:endParaRPr lang="en-US" sz="1000" dirty="0">
              <a:latin typeface="Arial"/>
              <a:cs typeface="Arial"/>
            </a:endParaRPr>
          </a:p>
        </p:txBody>
      </p:sp>
      <p:pic>
        <p:nvPicPr>
          <p:cNvPr id="20" name="Picture 19">
            <a:extLst>
              <a:ext uri="{FF2B5EF4-FFF2-40B4-BE49-F238E27FC236}">
                <a16:creationId xmlns:a16="http://schemas.microsoft.com/office/drawing/2014/main" id="{E958F403-DA0B-F841-BC73-060BDB5EF5A3}"/>
              </a:ext>
            </a:extLst>
          </p:cNvPr>
          <p:cNvPicPr>
            <a:picLocks noChangeAspect="1"/>
          </p:cNvPicPr>
          <p:nvPr/>
        </p:nvPicPr>
        <p:blipFill>
          <a:blip r:embed="rId6"/>
          <a:srcRect/>
          <a:stretch/>
        </p:blipFill>
        <p:spPr>
          <a:xfrm>
            <a:off x="534618" y="2163855"/>
            <a:ext cx="587170" cy="339254"/>
          </a:xfrm>
          <a:prstGeom prst="rect">
            <a:avLst/>
          </a:prstGeom>
        </p:spPr>
      </p:pic>
    </p:spTree>
    <p:extLst>
      <p:ext uri="{BB962C8B-B14F-4D97-AF65-F5344CB8AC3E}">
        <p14:creationId xmlns:p14="http://schemas.microsoft.com/office/powerpoint/2010/main" val="41761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A7651-239C-3146-A0C8-DC28BE4DC6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328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7</a:t>
            </a:fld>
            <a:endParaRPr lang="en-US" dirty="0"/>
          </a:p>
        </p:txBody>
      </p:sp>
      <p:sp>
        <p:nvSpPr>
          <p:cNvPr id="3" name="Content Placeholder 2"/>
          <p:cNvSpPr>
            <a:spLocks noGrp="1"/>
          </p:cNvSpPr>
          <p:nvPr>
            <p:ph idx="1"/>
          </p:nvPr>
        </p:nvSpPr>
        <p:spPr>
          <a:xfrm>
            <a:off x="230232" y="3266711"/>
            <a:ext cx="8026400" cy="999923"/>
          </a:xfrm>
        </p:spPr>
        <p:txBody>
          <a:bodyPr/>
          <a:lstStyle/>
          <a:p>
            <a:r>
              <a:rPr lang="en-US" dirty="0"/>
              <a:t>Foreign National gift and estate tax planning targets</a:t>
            </a:r>
          </a:p>
          <a:p>
            <a:pPr lvl="1"/>
            <a:r>
              <a:rPr lang="en-US" dirty="0"/>
              <a:t>Non-U.S. citizens</a:t>
            </a:r>
          </a:p>
          <a:p>
            <a:pPr marL="565150" lvl="2" indent="-200025"/>
            <a:r>
              <a:rPr lang="en-US" dirty="0"/>
              <a:t>Resident aliens (RA)</a:t>
            </a:r>
          </a:p>
          <a:p>
            <a:pPr marL="565150" lvl="2" indent="-200025"/>
            <a:r>
              <a:rPr lang="en-US" dirty="0"/>
              <a:t>Nonresident aliens (NRA)</a:t>
            </a:r>
          </a:p>
        </p:txBody>
      </p:sp>
      <p:sp>
        <p:nvSpPr>
          <p:cNvPr id="2" name="Title 1"/>
          <p:cNvSpPr>
            <a:spLocks noGrp="1"/>
          </p:cNvSpPr>
          <p:nvPr>
            <p:ph type="title"/>
          </p:nvPr>
        </p:nvSpPr>
        <p:spPr>
          <a:xfrm>
            <a:off x="350520" y="2250817"/>
            <a:ext cx="8037329" cy="489465"/>
          </a:xfrm>
        </p:spPr>
        <p:txBody>
          <a:bodyPr/>
          <a:lstStyle/>
          <a:p>
            <a:r>
              <a:rPr lang="en-US" dirty="0"/>
              <a:t>Defining the market: </a:t>
            </a:r>
            <a:br>
              <a:rPr lang="en-US" dirty="0"/>
            </a:br>
            <a:r>
              <a:rPr lang="en-US" dirty="0"/>
              <a:t>foreign national transfer tax planning</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0" y="3195563"/>
            <a:ext cx="648309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Shape 258">
            <a:extLst>
              <a:ext uri="{FF2B5EF4-FFF2-40B4-BE49-F238E27FC236}">
                <a16:creationId xmlns:a16="http://schemas.microsoft.com/office/drawing/2014/main" id="{452E0C5B-03DA-D449-BB20-B2A336D71D92}"/>
              </a:ext>
            </a:extLst>
          </p:cNvPr>
          <p:cNvSpPr/>
          <p:nvPr/>
        </p:nvSpPr>
        <p:spPr>
          <a:xfrm flipH="1">
            <a:off x="8373533" y="-9145"/>
            <a:ext cx="770467" cy="21709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9" name="TextBox 8"/>
          <p:cNvSpPr txBox="1"/>
          <p:nvPr/>
        </p:nvSpPr>
        <p:spPr>
          <a:xfrm>
            <a:off x="350520" y="4842778"/>
            <a:ext cx="4531817" cy="290999"/>
          </a:xfrm>
          <a:prstGeom prst="rect">
            <a:avLst/>
          </a:prstGeom>
          <a:noFill/>
        </p:spPr>
        <p:txBody>
          <a:bodyPr wrap="square" lIns="0" tIns="0" rIns="0" bIns="0" rtlCol="0">
            <a:noAutofit/>
          </a:bodyPr>
          <a:lstStyle/>
          <a:p>
            <a:r>
              <a:rPr lang="en-US" sz="1000" b="1" dirty="0"/>
              <a:t>For Financial Professional Use Only. Not for Use With the Public.</a:t>
            </a:r>
            <a:endParaRPr lang="en-US" sz="1000" dirty="0">
              <a:latin typeface="Arial"/>
              <a:cs typeface="Arial"/>
            </a:endParaRPr>
          </a:p>
        </p:txBody>
      </p:sp>
    </p:spTree>
    <p:extLst>
      <p:ext uri="{BB962C8B-B14F-4D97-AF65-F5344CB8AC3E}">
        <p14:creationId xmlns:p14="http://schemas.microsoft.com/office/powerpoint/2010/main" val="41502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8</a:t>
            </a:fld>
            <a:endParaRPr lang="en-US" dirty="0"/>
          </a:p>
        </p:txBody>
      </p:sp>
      <p:sp>
        <p:nvSpPr>
          <p:cNvPr id="3" name="Content Placeholder 2"/>
          <p:cNvSpPr>
            <a:spLocks noGrp="1"/>
          </p:cNvSpPr>
          <p:nvPr>
            <p:ph idx="1"/>
          </p:nvPr>
        </p:nvSpPr>
        <p:spPr>
          <a:xfrm>
            <a:off x="236220" y="2853103"/>
            <a:ext cx="7272020" cy="1246811"/>
          </a:xfrm>
        </p:spPr>
        <p:txBody>
          <a:bodyPr/>
          <a:lstStyle/>
          <a:p>
            <a:pPr lvl="1">
              <a:spcBef>
                <a:spcPts val="600"/>
              </a:spcBef>
            </a:pPr>
            <a:r>
              <a:rPr lang="en-US" dirty="0"/>
              <a:t>Resident or nonresident status for U.S. gift and estate tax purposes determined by location of individual’s domicile </a:t>
            </a:r>
          </a:p>
          <a:p>
            <a:pPr lvl="1">
              <a:spcBef>
                <a:spcPts val="600"/>
              </a:spcBef>
            </a:pPr>
            <a:r>
              <a:rPr lang="en-US" dirty="0"/>
              <a:t>“Domicile” is defined as the location where a person lives and where the person intends to remain indefinitely</a:t>
            </a:r>
          </a:p>
          <a:p>
            <a:pPr lvl="1">
              <a:spcBef>
                <a:spcPts val="600"/>
              </a:spcBef>
            </a:pPr>
            <a:r>
              <a:rPr lang="en-US" dirty="0"/>
              <a:t>Person with domicile outside of U.S. is NRA</a:t>
            </a:r>
          </a:p>
          <a:p>
            <a:endParaRPr lang="en-US" dirty="0"/>
          </a:p>
        </p:txBody>
      </p:sp>
      <p:sp>
        <p:nvSpPr>
          <p:cNvPr id="2" name="Title 1"/>
          <p:cNvSpPr>
            <a:spLocks noGrp="1"/>
          </p:cNvSpPr>
          <p:nvPr>
            <p:ph type="title"/>
          </p:nvPr>
        </p:nvSpPr>
        <p:spPr>
          <a:xfrm>
            <a:off x="350520" y="2247510"/>
            <a:ext cx="8037329" cy="489465"/>
          </a:xfrm>
        </p:spPr>
        <p:txBody>
          <a:bodyPr/>
          <a:lstStyle/>
          <a:p>
            <a:r>
              <a:rPr lang="en-US" dirty="0"/>
              <a:t>Determining residency — domicile</a:t>
            </a:r>
          </a:p>
        </p:txBody>
      </p:sp>
      <p:cxnSp>
        <p:nvCxnSpPr>
          <p:cNvPr id="14" name="Straight Connector 13">
            <a:extLst>
              <a:ext uri="{FF2B5EF4-FFF2-40B4-BE49-F238E27FC236}">
                <a16:creationId xmlns:a16="http://schemas.microsoft.com/office/drawing/2014/main" id="{44B24A29-846E-7447-9DED-28676D9C0217}"/>
              </a:ext>
            </a:extLst>
          </p:cNvPr>
          <p:cNvCxnSpPr>
            <a:cxnSpLocks/>
          </p:cNvCxnSpPr>
          <p:nvPr/>
        </p:nvCxnSpPr>
        <p:spPr>
          <a:xfrm>
            <a:off x="0" y="2764340"/>
            <a:ext cx="5751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1145FFDF-1D38-AA4C-B625-FDC392A975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8"/>
          <a:stretch/>
        </p:blipFill>
        <p:spPr>
          <a:xfrm>
            <a:off x="-18287" y="-1"/>
            <a:ext cx="9162288" cy="2112963"/>
          </a:xfrm>
          <a:prstGeom prst="rect">
            <a:avLst/>
          </a:prstGeom>
        </p:spPr>
      </p:pic>
      <p:sp>
        <p:nvSpPr>
          <p:cNvPr id="23" name="Shape 258">
            <a:extLst>
              <a:ext uri="{FF2B5EF4-FFF2-40B4-BE49-F238E27FC236}">
                <a16:creationId xmlns:a16="http://schemas.microsoft.com/office/drawing/2014/main" id="{3ACA264B-0E9E-E44B-A49E-B313EB1CB50E}"/>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5" name="Picture 4">
            <a:extLst>
              <a:ext uri="{FF2B5EF4-FFF2-40B4-BE49-F238E27FC236}">
                <a16:creationId xmlns:a16="http://schemas.microsoft.com/office/drawing/2014/main" id="{EF858BD7-C1D1-2645-BE67-97DCAEAC1C0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575" y="12990"/>
            <a:ext cx="9164664" cy="2083442"/>
          </a:xfrm>
          <a:prstGeom prst="rect">
            <a:avLst/>
          </a:prstGeom>
        </p:spPr>
      </p:pic>
      <p:sp>
        <p:nvSpPr>
          <p:cNvPr id="15" name="Shape 258">
            <a:extLst>
              <a:ext uri="{FF2B5EF4-FFF2-40B4-BE49-F238E27FC236}">
                <a16:creationId xmlns:a16="http://schemas.microsoft.com/office/drawing/2014/main" id="{918DC5F8-30F2-7B47-9741-6D4D988A5BF1}"/>
              </a:ext>
            </a:extLst>
          </p:cNvPr>
          <p:cNvSpPr/>
          <p:nvPr/>
        </p:nvSpPr>
        <p:spPr>
          <a:xfrm flipH="1">
            <a:off x="8401292" y="-9145"/>
            <a:ext cx="752868" cy="21214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11" name="TextBox 10"/>
          <p:cNvSpPr txBox="1"/>
          <p:nvPr/>
        </p:nvSpPr>
        <p:spPr>
          <a:xfrm>
            <a:off x="350520" y="4841211"/>
            <a:ext cx="4531817" cy="240339"/>
          </a:xfrm>
          <a:prstGeom prst="rect">
            <a:avLst/>
          </a:prstGeom>
          <a:noFill/>
        </p:spPr>
        <p:txBody>
          <a:bodyPr wrap="square" lIns="0" tIns="0" rIns="0" bIns="0" rtlCol="0">
            <a:noAutofit/>
          </a:bodyPr>
          <a:lstStyle/>
          <a:p>
            <a:r>
              <a:rPr lang="en-US" sz="1000" b="1" dirty="0"/>
              <a:t>For Financial Professional Use Only. Not for Use With the Public.</a:t>
            </a:r>
            <a:endParaRPr lang="en-US" sz="1000" dirty="0">
              <a:latin typeface="Arial"/>
              <a:cs typeface="Arial"/>
            </a:endParaRPr>
          </a:p>
        </p:txBody>
      </p:sp>
    </p:spTree>
    <p:extLst>
      <p:ext uri="{BB962C8B-B14F-4D97-AF65-F5344CB8AC3E}">
        <p14:creationId xmlns:p14="http://schemas.microsoft.com/office/powerpoint/2010/main" val="12939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22124-710C-CC41-94CB-694E051A1E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06259"/>
          </a:xfrm>
          <a:prstGeom prst="rect">
            <a:avLst/>
          </a:prstGeom>
        </p:spPr>
      </p:pic>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9</a:t>
            </a:fld>
            <a:endParaRPr lang="en-US" dirty="0"/>
          </a:p>
        </p:txBody>
      </p:sp>
      <p:sp>
        <p:nvSpPr>
          <p:cNvPr id="2" name="Title 1"/>
          <p:cNvSpPr>
            <a:spLocks noGrp="1"/>
          </p:cNvSpPr>
          <p:nvPr>
            <p:ph type="title"/>
          </p:nvPr>
        </p:nvSpPr>
        <p:spPr>
          <a:xfrm>
            <a:off x="350520" y="2245287"/>
            <a:ext cx="8037329" cy="489465"/>
          </a:xfrm>
        </p:spPr>
        <p:txBody>
          <a:bodyPr/>
          <a:lstStyle/>
          <a:p>
            <a:r>
              <a:rPr lang="en-US" dirty="0"/>
              <a:t>Determining residency — domicile</a:t>
            </a:r>
          </a:p>
        </p:txBody>
      </p:sp>
      <p:sp>
        <p:nvSpPr>
          <p:cNvPr id="23" name="Shape 258">
            <a:extLst>
              <a:ext uri="{FF2B5EF4-FFF2-40B4-BE49-F238E27FC236}">
                <a16:creationId xmlns:a16="http://schemas.microsoft.com/office/drawing/2014/main" id="{3ACA264B-0E9E-E44B-A49E-B313EB1CB50E}"/>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3" name="Content Placeholder 2"/>
          <p:cNvSpPr>
            <a:spLocks noGrp="1"/>
          </p:cNvSpPr>
          <p:nvPr>
            <p:ph idx="1"/>
          </p:nvPr>
        </p:nvSpPr>
        <p:spPr>
          <a:xfrm>
            <a:off x="236220" y="2854782"/>
            <a:ext cx="8026400" cy="1223720"/>
          </a:xfrm>
        </p:spPr>
        <p:txBody>
          <a:bodyPr/>
          <a:lstStyle/>
          <a:p>
            <a:pPr lvl="1">
              <a:spcBef>
                <a:spcPts val="600"/>
              </a:spcBef>
            </a:pPr>
            <a:r>
              <a:rPr lang="en-US" dirty="0"/>
              <a:t>U.S. domicile results in RA status</a:t>
            </a:r>
          </a:p>
          <a:p>
            <a:pPr lvl="1">
              <a:spcBef>
                <a:spcPts val="600"/>
              </a:spcBef>
            </a:pPr>
            <a:r>
              <a:rPr lang="en-US" dirty="0"/>
              <a:t>Domicile test is subjective test based on one’s intent</a:t>
            </a:r>
          </a:p>
          <a:p>
            <a:pPr lvl="1">
              <a:spcBef>
                <a:spcPts val="600"/>
              </a:spcBef>
            </a:pPr>
            <a:r>
              <a:rPr lang="en-US" dirty="0"/>
              <a:t>Income Tax Resident does not equal Estate Tax Resident</a:t>
            </a:r>
          </a:p>
        </p:txBody>
      </p:sp>
      <p:cxnSp>
        <p:nvCxnSpPr>
          <p:cNvPr id="11" name="Straight Connector 10">
            <a:extLst>
              <a:ext uri="{FF2B5EF4-FFF2-40B4-BE49-F238E27FC236}">
                <a16:creationId xmlns:a16="http://schemas.microsoft.com/office/drawing/2014/main" id="{F017DCDA-897A-8749-8619-09A86636747A}"/>
              </a:ext>
            </a:extLst>
          </p:cNvPr>
          <p:cNvCxnSpPr>
            <a:cxnSpLocks/>
          </p:cNvCxnSpPr>
          <p:nvPr/>
        </p:nvCxnSpPr>
        <p:spPr>
          <a:xfrm>
            <a:off x="0" y="2764340"/>
            <a:ext cx="5751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0520" y="4842778"/>
            <a:ext cx="4531817" cy="290999"/>
          </a:xfrm>
          <a:prstGeom prst="rect">
            <a:avLst/>
          </a:prstGeom>
          <a:noFill/>
        </p:spPr>
        <p:txBody>
          <a:bodyPr wrap="square" lIns="0" tIns="0" rIns="0" bIns="0" rtlCol="0">
            <a:noAutofit/>
          </a:bodyPr>
          <a:lstStyle/>
          <a:p>
            <a:r>
              <a:rPr lang="en-US" sz="1000" b="1" dirty="0"/>
              <a:t>For Financial Professional Use Only. Not for Use With the Public.</a:t>
            </a:r>
            <a:endParaRPr lang="en-US" sz="1000" dirty="0">
              <a:latin typeface="Arial"/>
              <a:cs typeface="Arial"/>
            </a:endParaRPr>
          </a:p>
        </p:txBody>
      </p:sp>
    </p:spTree>
    <p:extLst>
      <p:ext uri="{BB962C8B-B14F-4D97-AF65-F5344CB8AC3E}">
        <p14:creationId xmlns:p14="http://schemas.microsoft.com/office/powerpoint/2010/main" val="36518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A_BASIC_Template_020319">
  <a:themeElements>
    <a:clrScheme name="Custom 1">
      <a:dk1>
        <a:srgbClr val="40474B"/>
      </a:dk1>
      <a:lt1>
        <a:srgbClr val="FFFFFF"/>
      </a:lt1>
      <a:dk2>
        <a:srgbClr val="939598"/>
      </a:dk2>
      <a:lt2>
        <a:srgbClr val="40474B"/>
      </a:lt2>
      <a:accent1>
        <a:srgbClr val="EE0000"/>
      </a:accent1>
      <a:accent2>
        <a:srgbClr val="0069B3"/>
      </a:accent2>
      <a:accent3>
        <a:srgbClr val="FFAD00"/>
      </a:accent3>
      <a:accent4>
        <a:srgbClr val="1F355E"/>
      </a:accent4>
      <a:accent5>
        <a:srgbClr val="D61E58"/>
      </a:accent5>
      <a:accent6>
        <a:srgbClr val="6C2365"/>
      </a:accent6>
      <a:hlink>
        <a:srgbClr val="007C86"/>
      </a:hlink>
      <a:folHlink>
        <a:srgbClr val="4046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tx1">
                <a:lumMod val="7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600" dirty="0" smtClean="0">
            <a:latin typeface="Arial"/>
            <a:cs typeface="Arial"/>
          </a:defRPr>
        </a:defPPr>
      </a:lstStyle>
    </a:txDef>
  </a:objectDefaults>
  <a:extraClrSchemeLst/>
  <a:extLst>
    <a:ext uri="{05A4C25C-085E-4340-85A3-A5531E510DB2}">
      <thm15:themeFamily xmlns:thm15="http://schemas.microsoft.com/office/thememl/2012/main" name="Presentation14" id="{A1117961-CD6D-434B-99DC-0C851FEBA9F5}" vid="{2B88AD03-FC3B-1240-94D1-AD786AE22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D424E522D02640ACEF8CCED74263F4" ma:contentTypeVersion="4" ma:contentTypeDescription="Create a new document." ma:contentTypeScope="" ma:versionID="38ecc9805501ac10160edbdd44e30eb9">
  <xsd:schema xmlns:xsd="http://www.w3.org/2001/XMLSchema" xmlns:xs="http://www.w3.org/2001/XMLSchema" xmlns:p="http://schemas.microsoft.com/office/2006/metadata/properties" xmlns:ns1="http://schemas.microsoft.com/sharepoint/v3" xmlns:ns2="7ca9d6dc-9be3-41dd-95f3-0671de558807" targetNamespace="http://schemas.microsoft.com/office/2006/metadata/properties" ma:root="true" ma:fieldsID="c0a3319b90cace3d9b4134d5883befec" ns1:_="" ns2:_="">
    <xsd:import namespace="http://schemas.microsoft.com/sharepoint/v3"/>
    <xsd:import namespace="7ca9d6dc-9be3-41dd-95f3-0671de558807"/>
    <xsd:element name="properties">
      <xsd:complexType>
        <xsd:sequence>
          <xsd:element name="documentManagement">
            <xsd:complexType>
              <xsd:all>
                <xsd:element ref="ns1:PublishingStartDate" minOccurs="0"/>
                <xsd:element ref="ns1:PublishingExpirationDate" minOccurs="0"/>
                <xsd:element ref="ns2:Document_x0020_Group" minOccurs="0"/>
                <xsd:element ref="ns2: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a9d6dc-9be3-41dd-95f3-0671de558807" elementFormDefault="qualified">
    <xsd:import namespace="http://schemas.microsoft.com/office/2006/documentManagement/types"/>
    <xsd:import namespace="http://schemas.microsoft.com/office/infopath/2007/PartnerControls"/>
    <xsd:element name="Document_x0020_Group" ma:index="10" nillable="true" ma:displayName="Document Group" ma:internalName="Document_x0020_Group">
      <xsd:simpleType>
        <xsd:restriction base="dms:Text">
          <xsd:maxLength value="255"/>
        </xsd:restriction>
      </xsd:simpleType>
    </xsd:element>
    <xsd:element name="Type_x0020_of_x0020_Document" ma:index="12" nillable="true" ma:displayName="Document" ma:format="Dropdown" ma:internalName="Type_x0020_of_x0020_Document">
      <xsd:simpleType>
        <xsd:restriction base="dms:Choice">
          <xsd:enumeration value="Fax Coversheets"/>
          <xsd:enumeration value="Memos"/>
          <xsd:enumeration value="Letterhead"/>
          <xsd:enumeration value="Power Point Templates"/>
          <xsd:enumeration value="Email Signa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7ca9d6dc-9be3-41dd-95f3-0671de558807" xsi:nil="true"/>
    <Document_x0020_Group xmlns="7ca9d6dc-9be3-41dd-95f3-0671de558807"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04A2DC7-DB11-41E2-8899-C0F14E42C10E}">
  <ds:schemaRefs>
    <ds:schemaRef ds:uri="http://schemas.microsoft.com/sharepoint/v3/contenttype/forms"/>
  </ds:schemaRefs>
</ds:datastoreItem>
</file>

<file path=customXml/itemProps2.xml><?xml version="1.0" encoding="utf-8"?>
<ds:datastoreItem xmlns:ds="http://schemas.openxmlformats.org/officeDocument/2006/customXml" ds:itemID="{E80E3D4C-1441-444B-9105-1FE537761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a9d6dc-9be3-41dd-95f3-0671de55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38032D-AC95-48B6-9FDB-D6D172467BC7}">
  <ds:schemaRefs>
    <ds:schemaRef ds:uri="http://purl.org/dc/elements/1.1/"/>
    <ds:schemaRef ds:uri="7ca9d6dc-9be3-41dd-95f3-0671de558807"/>
    <ds:schemaRef ds:uri="http://purl.org/dc/terms/"/>
    <ds:schemaRef ds:uri="http://purl.org/dc/dcmitype/"/>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TA_BASIC_Template_020319</Template>
  <TotalTime>954</TotalTime>
  <Words>7696</Words>
  <Application>Microsoft Macintosh PowerPoint</Application>
  <PresentationFormat>On-screen Show (16:9)</PresentationFormat>
  <Paragraphs>392</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Georgia</vt:lpstr>
      <vt:lpstr>Gobold Bold</vt:lpstr>
      <vt:lpstr>Impact</vt:lpstr>
      <vt:lpstr>Lucida Grande</vt:lpstr>
      <vt:lpstr>Whitney Semibold</vt:lpstr>
      <vt:lpstr>Wingdings</vt:lpstr>
      <vt:lpstr>TA_BASIC_Template_020319</vt:lpstr>
      <vt:lpstr>PowerPoint Presentation</vt:lpstr>
      <vt:lpstr>Important information for presenter</vt:lpstr>
      <vt:lpstr>PowerPoint Presentation</vt:lpstr>
      <vt:lpstr>Importance of estate planning for foreign nationals</vt:lpstr>
      <vt:lpstr>PowerPoint Presentation</vt:lpstr>
      <vt:lpstr>Defining the market</vt:lpstr>
      <vt:lpstr>Defining the market:  foreign national transfer tax planning</vt:lpstr>
      <vt:lpstr>Determining residency — domicile</vt:lpstr>
      <vt:lpstr>Determining residency — domicile</vt:lpstr>
      <vt:lpstr>PowerPoint Presentation</vt:lpstr>
      <vt:lpstr>PRIMARY PLANNING CONCERNS</vt:lpstr>
      <vt:lpstr>U.S. TAX TREATIES WITH FOREIGN COUNTRIES</vt:lpstr>
      <vt:lpstr>Estate tax comparison: RA vs. NRA</vt:lpstr>
      <vt:lpstr>WORLDWIDE ASSETS CAN BE INCLUDED</vt:lpstr>
      <vt:lpstr>Important issues facing Nra’s</vt:lpstr>
      <vt:lpstr>gift tax comparison: RA vs. NRA</vt:lpstr>
      <vt:lpstr>NRA: U.S. gift and estate situs rules</vt:lpstr>
      <vt:lpstr>NRA’s: U.s. gift taxes</vt:lpstr>
      <vt:lpstr>NRA’s: U.s. gift taxes</vt:lpstr>
      <vt:lpstr>PowerPoint Presentation</vt:lpstr>
      <vt:lpstr>Creating a qdot</vt:lpstr>
      <vt:lpstr>Qdot requirements</vt:lpstr>
      <vt:lpstr>PowerPoint Presentation</vt:lpstr>
      <vt:lpstr>PowerPoint Presentation</vt:lpstr>
      <vt:lpstr>PowerPoint Presentation</vt:lpstr>
      <vt:lpstr>Life insurance death  benefit taxation</vt:lpstr>
      <vt:lpstr>Nra’s and life insurance </vt:lpstr>
      <vt:lpstr>PowerPoint Presentation</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REGULAR for HEADLINES</dc:title>
  <dc:creator>Golder, Heather</dc:creator>
  <cp:lastModifiedBy>Einbeck, Dori</cp:lastModifiedBy>
  <cp:revision>143</cp:revision>
  <cp:lastPrinted>2022-08-16T21:04:16Z</cp:lastPrinted>
  <dcterms:created xsi:type="dcterms:W3CDTF">2019-02-19T18:08:33Z</dcterms:created>
  <dcterms:modified xsi:type="dcterms:W3CDTF">2022-08-16T21:04:35Z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0x01010004D424E522D02640ACEF8CCED74263F4</vt:lpwstr>
  </property>
</Properties>
</file>